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3" r:id="rId2"/>
  </p:sldMasterIdLst>
  <p:notesMasterIdLst>
    <p:notesMasterId r:id="rId247"/>
  </p:notesMasterIdLst>
  <p:sldIdLst>
    <p:sldId id="257" r:id="rId3"/>
    <p:sldId id="349" r:id="rId4"/>
    <p:sldId id="485" r:id="rId5"/>
    <p:sldId id="354" r:id="rId6"/>
    <p:sldId id="355" r:id="rId7"/>
    <p:sldId id="486" r:id="rId8"/>
    <p:sldId id="487" r:id="rId9"/>
    <p:sldId id="488" r:id="rId10"/>
    <p:sldId id="489" r:id="rId11"/>
    <p:sldId id="491" r:id="rId12"/>
    <p:sldId id="492" r:id="rId13"/>
    <p:sldId id="544" r:id="rId14"/>
    <p:sldId id="493" r:id="rId15"/>
    <p:sldId id="494" r:id="rId16"/>
    <p:sldId id="346" r:id="rId17"/>
    <p:sldId id="495" r:id="rId18"/>
    <p:sldId id="287" r:id="rId19"/>
    <p:sldId id="496" r:id="rId20"/>
    <p:sldId id="497" r:id="rId21"/>
    <p:sldId id="734" r:id="rId22"/>
    <p:sldId id="299" r:id="rId23"/>
    <p:sldId id="498" r:id="rId24"/>
    <p:sldId id="546" r:id="rId25"/>
    <p:sldId id="290" r:id="rId26"/>
    <p:sldId id="367" r:id="rId27"/>
    <p:sldId id="291" r:id="rId28"/>
    <p:sldId id="592" r:id="rId29"/>
    <p:sldId id="720" r:id="rId30"/>
    <p:sldId id="758" r:id="rId31"/>
    <p:sldId id="806" r:id="rId32"/>
    <p:sldId id="807" r:id="rId33"/>
    <p:sldId id="721" r:id="rId34"/>
    <p:sldId id="759" r:id="rId35"/>
    <p:sldId id="722" r:id="rId36"/>
    <p:sldId id="760" r:id="rId37"/>
    <p:sldId id="798" r:id="rId38"/>
    <p:sldId id="799" r:id="rId39"/>
    <p:sldId id="850" r:id="rId40"/>
    <p:sldId id="719" r:id="rId41"/>
    <p:sldId id="797" r:id="rId42"/>
    <p:sldId id="610" r:id="rId43"/>
    <p:sldId id="671" r:id="rId44"/>
    <p:sldId id="675" r:id="rId45"/>
    <p:sldId id="676" r:id="rId46"/>
    <p:sldId id="723" r:id="rId47"/>
    <p:sldId id="611" r:id="rId48"/>
    <p:sldId id="612" r:id="rId49"/>
    <p:sldId id="813" r:id="rId50"/>
    <p:sldId id="724" r:id="rId51"/>
    <p:sldId id="729" r:id="rId52"/>
    <p:sldId id="730" r:id="rId53"/>
    <p:sldId id="731" r:id="rId54"/>
    <p:sldId id="598" r:id="rId55"/>
    <p:sldId id="599" r:id="rId56"/>
    <p:sldId id="622" r:id="rId57"/>
    <p:sldId id="732" r:id="rId58"/>
    <p:sldId id="623" r:id="rId59"/>
    <p:sldId id="624" r:id="rId60"/>
    <p:sldId id="815" r:id="rId61"/>
    <p:sldId id="816" r:id="rId62"/>
    <p:sldId id="817" r:id="rId63"/>
    <p:sldId id="625" r:id="rId64"/>
    <p:sldId id="711" r:id="rId65"/>
    <p:sldId id="717" r:id="rId66"/>
    <p:sldId id="712" r:id="rId67"/>
    <p:sldId id="713" r:id="rId68"/>
    <p:sldId id="714" r:id="rId69"/>
    <p:sldId id="715" r:id="rId70"/>
    <p:sldId id="716" r:id="rId71"/>
    <p:sldId id="677" r:id="rId72"/>
    <p:sldId id="851" r:id="rId73"/>
    <p:sldId id="628" r:id="rId74"/>
    <p:sldId id="646" r:id="rId75"/>
    <p:sldId id="648" r:id="rId76"/>
    <p:sldId id="852" r:id="rId77"/>
    <p:sldId id="516" r:id="rId78"/>
    <p:sldId id="629" r:id="rId79"/>
    <p:sldId id="678" r:id="rId80"/>
    <p:sldId id="773" r:id="rId81"/>
    <p:sldId id="775" r:id="rId82"/>
    <p:sldId id="776" r:id="rId83"/>
    <p:sldId id="774" r:id="rId84"/>
    <p:sldId id="777" r:id="rId85"/>
    <p:sldId id="796" r:id="rId86"/>
    <p:sldId id="779" r:id="rId87"/>
    <p:sldId id="781" r:id="rId88"/>
    <p:sldId id="778" r:id="rId89"/>
    <p:sldId id="679" r:id="rId90"/>
    <p:sldId id="643" r:id="rId91"/>
    <p:sldId id="630" r:id="rId92"/>
    <p:sldId id="680" r:id="rId93"/>
    <p:sldId id="681" r:id="rId94"/>
    <p:sldId id="892" r:id="rId95"/>
    <p:sldId id="631" r:id="rId96"/>
    <p:sldId id="649" r:id="rId97"/>
    <p:sldId id="682" r:id="rId98"/>
    <p:sldId id="683" r:id="rId99"/>
    <p:sldId id="645" r:id="rId100"/>
    <p:sldId id="607" r:id="rId101"/>
    <p:sldId id="667" r:id="rId102"/>
    <p:sldId id="664" r:id="rId103"/>
    <p:sldId id="674" r:id="rId104"/>
    <p:sldId id="800" r:id="rId105"/>
    <p:sldId id="761" r:id="rId106"/>
    <p:sldId id="619" r:id="rId107"/>
    <p:sldId id="501" r:id="rId108"/>
    <p:sldId id="829" r:id="rId109"/>
    <p:sldId id="818" r:id="rId110"/>
    <p:sldId id="819" r:id="rId111"/>
    <p:sldId id="820" r:id="rId112"/>
    <p:sldId id="821" r:id="rId113"/>
    <p:sldId id="890" r:id="rId114"/>
    <p:sldId id="822" r:id="rId115"/>
    <p:sldId id="824" r:id="rId116"/>
    <p:sldId id="823" r:id="rId117"/>
    <p:sldId id="825" r:id="rId118"/>
    <p:sldId id="826" r:id="rId119"/>
    <p:sldId id="827" r:id="rId120"/>
    <p:sldId id="828" r:id="rId121"/>
    <p:sldId id="847" r:id="rId122"/>
    <p:sldId id="848" r:id="rId123"/>
    <p:sldId id="609" r:id="rId124"/>
    <p:sldId id="368" r:id="rId125"/>
    <p:sldId id="705" r:id="rId126"/>
    <p:sldId id="706" r:id="rId127"/>
    <p:sldId id="707" r:id="rId128"/>
    <p:sldId id="708" r:id="rId129"/>
    <p:sldId id="709" r:id="rId130"/>
    <p:sldId id="710" r:id="rId131"/>
    <p:sldId id="853" r:id="rId132"/>
    <p:sldId id="854" r:id="rId133"/>
    <p:sldId id="465" r:id="rId134"/>
    <p:sldId id="292" r:id="rId135"/>
    <p:sldId id="557" r:id="rId136"/>
    <p:sldId id="792" r:id="rId137"/>
    <p:sldId id="794" r:id="rId138"/>
    <p:sldId id="795" r:id="rId139"/>
    <p:sldId id="793" r:id="rId140"/>
    <p:sldId id="581" r:id="rId141"/>
    <p:sldId id="582" r:id="rId142"/>
    <p:sldId id="517" r:id="rId143"/>
    <p:sldId id="583" r:id="rId144"/>
    <p:sldId id="584" r:id="rId145"/>
    <p:sldId id="803" r:id="rId146"/>
    <p:sldId id="518" r:id="rId147"/>
    <p:sldId id="587" r:id="rId148"/>
    <p:sldId id="588" r:id="rId149"/>
    <p:sldId id="589" r:id="rId150"/>
    <p:sldId id="590" r:id="rId151"/>
    <p:sldId id="804" r:id="rId152"/>
    <p:sldId id="519" r:id="rId153"/>
    <p:sldId id="684" r:id="rId154"/>
    <p:sldId id="558" r:id="rId155"/>
    <p:sldId id="563" r:id="rId156"/>
    <p:sldId id="562" r:id="rId157"/>
    <p:sldId id="560" r:id="rId158"/>
    <p:sldId id="591" r:id="rId159"/>
    <p:sldId id="632" r:id="rId160"/>
    <p:sldId id="691" r:id="rId161"/>
    <p:sldId id="692" r:id="rId162"/>
    <p:sldId id="693" r:id="rId163"/>
    <p:sldId id="762" r:id="rId164"/>
    <p:sldId id="830" r:id="rId165"/>
    <p:sldId id="831" r:id="rId166"/>
    <p:sldId id="832" r:id="rId167"/>
    <p:sldId id="634" r:id="rId168"/>
    <p:sldId id="650" r:id="rId169"/>
    <p:sldId id="651" r:id="rId170"/>
    <p:sldId id="636" r:id="rId171"/>
    <p:sldId id="652" r:id="rId172"/>
    <p:sldId id="638" r:id="rId173"/>
    <p:sldId id="654" r:id="rId174"/>
    <p:sldId id="656" r:id="rId175"/>
    <p:sldId id="655" r:id="rId176"/>
    <p:sldId id="640" r:id="rId177"/>
    <p:sldId id="641" r:id="rId178"/>
    <p:sldId id="661" r:id="rId179"/>
    <p:sldId id="662" r:id="rId180"/>
    <p:sldId id="663" r:id="rId181"/>
    <p:sldId id="657" r:id="rId182"/>
    <p:sldId id="695" r:id="rId183"/>
    <p:sldId id="696" r:id="rId184"/>
    <p:sldId id="658" r:id="rId185"/>
    <p:sldId id="698" r:id="rId186"/>
    <p:sldId id="697" r:id="rId187"/>
    <p:sldId id="699" r:id="rId188"/>
    <p:sldId id="733" r:id="rId189"/>
    <p:sldId id="718" r:id="rId190"/>
    <p:sldId id="701" r:id="rId191"/>
    <p:sldId id="702" r:id="rId192"/>
    <p:sldId id="703" r:id="rId193"/>
    <p:sldId id="704" r:id="rId194"/>
    <p:sldId id="805" r:id="rId195"/>
    <p:sldId id="808" r:id="rId196"/>
    <p:sldId id="810" r:id="rId197"/>
    <p:sldId id="811" r:id="rId198"/>
    <p:sldId id="814" r:id="rId199"/>
    <p:sldId id="855" r:id="rId200"/>
    <p:sldId id="833" r:id="rId201"/>
    <p:sldId id="834" r:id="rId202"/>
    <p:sldId id="835" r:id="rId203"/>
    <p:sldId id="836" r:id="rId204"/>
    <p:sldId id="837" r:id="rId205"/>
    <p:sldId id="838" r:id="rId206"/>
    <p:sldId id="839" r:id="rId207"/>
    <p:sldId id="840" r:id="rId208"/>
    <p:sldId id="841" r:id="rId209"/>
    <p:sldId id="842" r:id="rId210"/>
    <p:sldId id="844" r:id="rId211"/>
    <p:sldId id="845" r:id="rId212"/>
    <p:sldId id="846" r:id="rId213"/>
    <p:sldId id="866" r:id="rId214"/>
    <p:sldId id="849" r:id="rId215"/>
    <p:sldId id="856" r:id="rId216"/>
    <p:sldId id="857" r:id="rId217"/>
    <p:sldId id="858" r:id="rId218"/>
    <p:sldId id="859" r:id="rId219"/>
    <p:sldId id="860" r:id="rId220"/>
    <p:sldId id="867" r:id="rId221"/>
    <p:sldId id="861" r:id="rId222"/>
    <p:sldId id="870" r:id="rId223"/>
    <p:sldId id="868" r:id="rId224"/>
    <p:sldId id="869" r:id="rId225"/>
    <p:sldId id="862" r:id="rId226"/>
    <p:sldId id="871" r:id="rId227"/>
    <p:sldId id="872" r:id="rId228"/>
    <p:sldId id="873" r:id="rId229"/>
    <p:sldId id="863" r:id="rId230"/>
    <p:sldId id="875" r:id="rId231"/>
    <p:sldId id="864" r:id="rId232"/>
    <p:sldId id="881" r:id="rId233"/>
    <p:sldId id="865" r:id="rId234"/>
    <p:sldId id="876" r:id="rId235"/>
    <p:sldId id="884" r:id="rId236"/>
    <p:sldId id="883" r:id="rId237"/>
    <p:sldId id="886" r:id="rId238"/>
    <p:sldId id="885" r:id="rId239"/>
    <p:sldId id="887" r:id="rId240"/>
    <p:sldId id="888" r:id="rId241"/>
    <p:sldId id="889" r:id="rId242"/>
    <p:sldId id="345" r:id="rId243"/>
    <p:sldId id="393" r:id="rId244"/>
    <p:sldId id="891" r:id="rId245"/>
    <p:sldId id="812" r:id="rId24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pringer, Yuri Paris (CDC/DDID/NCHHSTP/DTE)" initials="SYP(" lastIdx="1" clrIdx="0">
    <p:extLst>
      <p:ext uri="{19B8F6BF-5375-455C-9EA6-DF929625EA0E}">
        <p15:presenceInfo xmlns:p15="http://schemas.microsoft.com/office/powerpoint/2012/main" userId="S::vkh3@cdc.gov::7fc7d917-8f50-47bc-bdd9-e97a4e86be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88A"/>
    <a:srgbClr val="F6A01A"/>
    <a:srgbClr val="D2D2D2"/>
    <a:srgbClr val="C0C0C0"/>
    <a:srgbClr val="FFFF66"/>
    <a:srgbClr val="BF311A"/>
    <a:srgbClr val="86B2D8"/>
    <a:srgbClr val="FFFF99"/>
    <a:srgbClr val="00928F"/>
    <a:srgbClr val="005D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88" autoAdjust="0"/>
    <p:restoredTop sz="86423" autoAdjust="0"/>
  </p:normalViewPr>
  <p:slideViewPr>
    <p:cSldViewPr snapToGrid="0" showGuides="1">
      <p:cViewPr varScale="1">
        <p:scale>
          <a:sx n="79" d="100"/>
          <a:sy n="79" d="100"/>
        </p:scale>
        <p:origin x="114" y="294"/>
      </p:cViewPr>
      <p:guideLst>
        <p:guide orient="horz" pos="2208"/>
        <p:guide pos="3840"/>
      </p:guideLst>
    </p:cSldViewPr>
  </p:slideViewPr>
  <p:outlineViewPr>
    <p:cViewPr>
      <p:scale>
        <a:sx n="33" d="100"/>
        <a:sy n="33" d="100"/>
      </p:scale>
      <p:origin x="0" y="-4376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notesMaster" Target="notesMasters/notes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commentAuthors" Target="commentAuthor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presProps" Target="presProps.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viewProps" Target="viewProp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theme" Target="theme/them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tableStyles" Target="tableStyle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atin typeface="Tahoma" panose="020B0604030504040204" pitchFamily="34" charset="0"/>
              </a:defRPr>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atin typeface="Tahoma" panose="020B0604030504040204" pitchFamily="34" charset="0"/>
              </a:defRPr>
            </a:lvl1pPr>
          </a:lstStyle>
          <a:p>
            <a:fld id="{3F4ED951-6095-48AA-889A-7FFB4E7BB97B}" type="datetimeFigureOut">
              <a:rPr lang="en-US" smtClean="0"/>
              <a:pPr/>
              <a:t>12/4/2020</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atin typeface="Tahom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atin typeface="Tahoma" panose="020B0604030504040204" pitchFamily="34" charset="0"/>
              </a:defRPr>
            </a:lvl1pPr>
          </a:lstStyle>
          <a:p>
            <a:fld id="{5E29CE3C-61E5-48DE-BDF4-BF593A0E4338}" type="slidenum">
              <a:rPr lang="en-US" smtClean="0"/>
              <a:pPr/>
              <a:t>‹#›</a:t>
            </a:fld>
            <a:endParaRPr lang="en-US" dirty="0"/>
          </a:p>
        </p:txBody>
      </p:sp>
    </p:spTree>
    <p:extLst>
      <p:ext uri="{BB962C8B-B14F-4D97-AF65-F5344CB8AC3E}">
        <p14:creationId xmlns:p14="http://schemas.microsoft.com/office/powerpoint/2010/main" val="838175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ahoma" panose="020B0604030504040204" pitchFamily="34" charset="0"/>
        <a:ea typeface="+mn-ea"/>
        <a:cs typeface="+mn-cs"/>
      </a:defRPr>
    </a:lvl1pPr>
    <a:lvl2pPr marL="457200" algn="l" defTabSz="914400" rtl="0" eaLnBrk="1" latinLnBrk="0" hangingPunct="1">
      <a:defRPr sz="1200" kern="1200">
        <a:solidFill>
          <a:schemeClr val="tx1"/>
        </a:solidFill>
        <a:latin typeface="Tahoma" panose="020B0604030504040204" pitchFamily="34" charset="0"/>
        <a:ea typeface="+mn-ea"/>
        <a:cs typeface="+mn-cs"/>
      </a:defRPr>
    </a:lvl2pPr>
    <a:lvl3pPr marL="914400" algn="l" defTabSz="914400" rtl="0" eaLnBrk="1" latinLnBrk="0" hangingPunct="1">
      <a:defRPr sz="1200" kern="1200">
        <a:solidFill>
          <a:schemeClr val="tx1"/>
        </a:solidFill>
        <a:latin typeface="Tahoma" panose="020B0604030504040204" pitchFamily="34" charset="0"/>
        <a:ea typeface="+mn-ea"/>
        <a:cs typeface="+mn-cs"/>
      </a:defRPr>
    </a:lvl3pPr>
    <a:lvl4pPr marL="1371600" algn="l" defTabSz="914400" rtl="0" eaLnBrk="1" latinLnBrk="0" hangingPunct="1">
      <a:defRPr sz="1200" kern="1200">
        <a:solidFill>
          <a:schemeClr val="tx1"/>
        </a:solidFill>
        <a:latin typeface="Tahoma" panose="020B0604030504040204" pitchFamily="34" charset="0"/>
        <a:ea typeface="+mn-ea"/>
        <a:cs typeface="+mn-cs"/>
      </a:defRPr>
    </a:lvl4pPr>
    <a:lvl5pPr marL="1828800" algn="l" defTabSz="914400" rtl="0" eaLnBrk="1" latinLnBrk="0" hangingPunct="1">
      <a:defRPr sz="1200" kern="1200">
        <a:solidFill>
          <a:schemeClr val="tx1"/>
        </a:solidFill>
        <a:latin typeface="Tahom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(Greeting and introduction)</a:t>
            </a:r>
          </a:p>
          <a:p>
            <a:pPr>
              <a:spcBef>
                <a:spcPct val="0"/>
              </a:spcBef>
            </a:pPr>
            <a:endParaRPr lang="en-US" altLang="en-US" dirty="0"/>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Myriad Web Pro" panose="020B0503030403020204" pitchFamily="34" charset="0"/>
              </a:defRPr>
            </a:lvl1pPr>
            <a:lvl2pPr marL="742950" indent="-285750">
              <a:defRPr>
                <a:solidFill>
                  <a:schemeClr val="tx1"/>
                </a:solidFill>
                <a:latin typeface="Myriad Web Pro" panose="020B0503030403020204" pitchFamily="34" charset="0"/>
              </a:defRPr>
            </a:lvl2pPr>
            <a:lvl3pPr marL="1143000" indent="-228600">
              <a:defRPr>
                <a:solidFill>
                  <a:schemeClr val="tx1"/>
                </a:solidFill>
                <a:latin typeface="Myriad Web Pro" panose="020B0503030403020204" pitchFamily="34" charset="0"/>
              </a:defRPr>
            </a:lvl3pPr>
            <a:lvl4pPr marL="1600200" indent="-228600">
              <a:defRPr>
                <a:solidFill>
                  <a:schemeClr val="tx1"/>
                </a:solidFill>
                <a:latin typeface="Myriad Web Pro" panose="020B0503030403020204" pitchFamily="34" charset="0"/>
              </a:defRPr>
            </a:lvl4pPr>
            <a:lvl5pPr marL="2057400" indent="-228600">
              <a:defRPr>
                <a:solidFill>
                  <a:schemeClr val="tx1"/>
                </a:solidFill>
                <a:latin typeface="Myriad Web Pro" panose="020B0503030403020204" pitchFamily="34" charset="0"/>
              </a:defRPr>
            </a:lvl5pPr>
            <a:lvl6pPr marL="2514600" indent="-228600" fontAlgn="base">
              <a:spcBef>
                <a:spcPct val="0"/>
              </a:spcBef>
              <a:spcAft>
                <a:spcPct val="0"/>
              </a:spcAft>
              <a:defRPr>
                <a:solidFill>
                  <a:schemeClr val="tx1"/>
                </a:solidFill>
                <a:latin typeface="Myriad Web Pro" panose="020B0503030403020204" pitchFamily="34" charset="0"/>
              </a:defRPr>
            </a:lvl6pPr>
            <a:lvl7pPr marL="2971800" indent="-228600" fontAlgn="base">
              <a:spcBef>
                <a:spcPct val="0"/>
              </a:spcBef>
              <a:spcAft>
                <a:spcPct val="0"/>
              </a:spcAft>
              <a:defRPr>
                <a:solidFill>
                  <a:schemeClr val="tx1"/>
                </a:solidFill>
                <a:latin typeface="Myriad Web Pro" panose="020B0503030403020204" pitchFamily="34" charset="0"/>
              </a:defRPr>
            </a:lvl7pPr>
            <a:lvl8pPr marL="3429000" indent="-228600" fontAlgn="base">
              <a:spcBef>
                <a:spcPct val="0"/>
              </a:spcBef>
              <a:spcAft>
                <a:spcPct val="0"/>
              </a:spcAft>
              <a:defRPr>
                <a:solidFill>
                  <a:schemeClr val="tx1"/>
                </a:solidFill>
                <a:latin typeface="Myriad Web Pro" panose="020B0503030403020204" pitchFamily="34" charset="0"/>
              </a:defRPr>
            </a:lvl8pPr>
            <a:lvl9pPr marL="3886200" indent="-228600" fontAlgn="base">
              <a:spcBef>
                <a:spcPct val="0"/>
              </a:spcBef>
              <a:spcAft>
                <a:spcPct val="0"/>
              </a:spcAft>
              <a:defRPr>
                <a:solidFill>
                  <a:schemeClr val="tx1"/>
                </a:solidFill>
                <a:latin typeface="Myriad Web Pro" panose="020B0503030403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F084AA2-EDF3-41B6-9BD5-4D1331E35CE7}"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554512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dirty="0">
                <a:solidFill>
                  <a:schemeClr val="tx1"/>
                </a:solidFill>
                <a:effectLst/>
                <a:latin typeface="Tahoma" panose="020B0604030504040204" pitchFamily="34" charset="0"/>
                <a:ea typeface="+mn-ea"/>
                <a:cs typeface="+mn-cs"/>
              </a:rPr>
              <a:t>Ideally, these staff members can also provide some sort of location-specific records such as clock in and out times for employees, enrollment lists for school courses, regular church attendees, client logs for homeless shelters, and inmate manifests for correctional facilities. Reviewing these records can be quite time-consuming, especially if they are not already in electronic format, but if it seems the effort would be worthwhile for the contact investigation, additional assistance can obtain be provided by state health department or CDC colleagues.</a:t>
            </a:r>
          </a:p>
        </p:txBody>
      </p:sp>
      <p:sp>
        <p:nvSpPr>
          <p:cNvPr id="4" name="Slide Number Placeholder 3"/>
          <p:cNvSpPr>
            <a:spLocks noGrp="1"/>
          </p:cNvSpPr>
          <p:nvPr>
            <p:ph type="sldNum" sz="quarter" idx="10"/>
          </p:nvPr>
        </p:nvSpPr>
        <p:spPr/>
        <p:txBody>
          <a:bodyPr/>
          <a:lstStyle/>
          <a:p>
            <a:fld id="{5E29CE3C-61E5-48DE-BDF4-BF593A0E4338}" type="slidenum">
              <a:rPr lang="en-US" smtClean="0"/>
              <a:t>10</a:t>
            </a:fld>
            <a:endParaRPr lang="en-US" dirty="0"/>
          </a:p>
        </p:txBody>
      </p:sp>
    </p:spTree>
    <p:extLst>
      <p:ext uri="{BB962C8B-B14F-4D97-AF65-F5344CB8AC3E}">
        <p14:creationId xmlns:p14="http://schemas.microsoft.com/office/powerpoint/2010/main" val="19320141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type of analysis identifies pairs of persons who overlapped in one or more locations for a cumulative number of days equal to or exceeding a threshold set by the user</a:t>
            </a:r>
          </a:p>
        </p:txBody>
      </p:sp>
      <p:sp>
        <p:nvSpPr>
          <p:cNvPr id="4" name="Slide Number Placeholder 3"/>
          <p:cNvSpPr>
            <a:spLocks noGrp="1"/>
          </p:cNvSpPr>
          <p:nvPr>
            <p:ph type="sldNum" sz="quarter" idx="10"/>
          </p:nvPr>
        </p:nvSpPr>
        <p:spPr/>
        <p:txBody>
          <a:bodyPr/>
          <a:lstStyle/>
          <a:p>
            <a:fld id="{5E29CE3C-61E5-48DE-BDF4-BF593A0E4338}" type="slidenum">
              <a:rPr lang="en-US" smtClean="0"/>
              <a:t>100</a:t>
            </a:fld>
            <a:endParaRPr lang="en-US" dirty="0"/>
          </a:p>
        </p:txBody>
      </p:sp>
    </p:spTree>
    <p:extLst>
      <p:ext uri="{BB962C8B-B14F-4D97-AF65-F5344CB8AC3E}">
        <p14:creationId xmlns:p14="http://schemas.microsoft.com/office/powerpoint/2010/main" val="34591116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data can include cases or contact and overlaps between persons can occur at one or more locations and involve consecutive or nonconsecutive days</a:t>
            </a:r>
          </a:p>
        </p:txBody>
      </p:sp>
      <p:sp>
        <p:nvSpPr>
          <p:cNvPr id="4" name="Slide Number Placeholder 3"/>
          <p:cNvSpPr>
            <a:spLocks noGrp="1"/>
          </p:cNvSpPr>
          <p:nvPr>
            <p:ph type="sldNum" sz="quarter" idx="10"/>
          </p:nvPr>
        </p:nvSpPr>
        <p:spPr/>
        <p:txBody>
          <a:bodyPr/>
          <a:lstStyle/>
          <a:p>
            <a:fld id="{5E29CE3C-61E5-48DE-BDF4-BF593A0E4338}" type="slidenum">
              <a:rPr lang="en-US" smtClean="0"/>
              <a:t>101</a:t>
            </a:fld>
            <a:endParaRPr lang="en-US" dirty="0"/>
          </a:p>
        </p:txBody>
      </p:sp>
    </p:spTree>
    <p:extLst>
      <p:ext uri="{BB962C8B-B14F-4D97-AF65-F5344CB8AC3E}">
        <p14:creationId xmlns:p14="http://schemas.microsoft.com/office/powerpoint/2010/main" val="36141928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perform an epi link analysis with date data the user must have data on dates in locations. An epi link analysis with date data is conducted when the user wants to identify all overlaps between persons regardless of whether they are cases or contacts.</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102</a:t>
            </a:fld>
            <a:endParaRPr lang="en-US" dirty="0"/>
          </a:p>
        </p:txBody>
      </p:sp>
    </p:spTree>
    <p:extLst>
      <p:ext uri="{BB962C8B-B14F-4D97-AF65-F5344CB8AC3E}">
        <p14:creationId xmlns:p14="http://schemas.microsoft.com/office/powerpoint/2010/main" val="193491122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data on dates of infectious periods can be included in an epi link analysis with date data.  In these instances, LATTE will summarize the number of days of overlap that occurred during an infectious period, but it will not identify IP epi links explicitly as it would as part of an IP epi link analysis with date data. </a:t>
            </a:r>
          </a:p>
        </p:txBody>
      </p:sp>
      <p:sp>
        <p:nvSpPr>
          <p:cNvPr id="4" name="Slide Number Placeholder 3"/>
          <p:cNvSpPr>
            <a:spLocks noGrp="1"/>
          </p:cNvSpPr>
          <p:nvPr>
            <p:ph type="sldNum" sz="quarter" idx="10"/>
          </p:nvPr>
        </p:nvSpPr>
        <p:spPr/>
        <p:txBody>
          <a:bodyPr/>
          <a:lstStyle/>
          <a:p>
            <a:fld id="{5E29CE3C-61E5-48DE-BDF4-BF593A0E4338}" type="slidenum">
              <a:rPr lang="en-US" smtClean="0"/>
              <a:t>103</a:t>
            </a:fld>
            <a:endParaRPr lang="en-US" dirty="0"/>
          </a:p>
        </p:txBody>
      </p:sp>
    </p:spTree>
    <p:extLst>
      <p:ext uri="{BB962C8B-B14F-4D97-AF65-F5344CB8AC3E}">
        <p14:creationId xmlns:p14="http://schemas.microsoft.com/office/powerpoint/2010/main" val="402868380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imagine conducting a contact investigation in a homeless shelter where a case had been identified. If dates of stay could be determined for shelter clients using a shelter log, but the infectious period start and end dates for the case could not be estimated with confidence or were unknown, an epi link analysis with date data could be performed to quantify the number of days of overlap that each clients had with every other client.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104</a:t>
            </a:fld>
            <a:endParaRPr lang="en-US" dirty="0"/>
          </a:p>
        </p:txBody>
      </p:sp>
    </p:spTree>
    <p:extLst>
      <p:ext uri="{BB962C8B-B14F-4D97-AF65-F5344CB8AC3E}">
        <p14:creationId xmlns:p14="http://schemas.microsoft.com/office/powerpoint/2010/main" val="31938570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epi link analysis with date data is initiated on the “with date data” tab of the LATTE online user interface, shown here at the top left.</a:t>
            </a:r>
          </a:p>
        </p:txBody>
      </p:sp>
      <p:sp>
        <p:nvSpPr>
          <p:cNvPr id="4" name="Slide Number Placeholder 3"/>
          <p:cNvSpPr>
            <a:spLocks noGrp="1"/>
          </p:cNvSpPr>
          <p:nvPr>
            <p:ph type="sldNum" sz="quarter" idx="10"/>
          </p:nvPr>
        </p:nvSpPr>
        <p:spPr/>
        <p:txBody>
          <a:bodyPr/>
          <a:lstStyle/>
          <a:p>
            <a:fld id="{5E29CE3C-61E5-48DE-BDF4-BF593A0E4338}" type="slidenum">
              <a:rPr lang="en-US" smtClean="0"/>
              <a:t>105</a:t>
            </a:fld>
            <a:endParaRPr lang="en-US" dirty="0"/>
          </a:p>
        </p:txBody>
      </p:sp>
    </p:spTree>
    <p:extLst>
      <p:ext uri="{BB962C8B-B14F-4D97-AF65-F5344CB8AC3E}">
        <p14:creationId xmlns:p14="http://schemas.microsoft.com/office/powerpoint/2010/main" val="11109971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only required input file for an epi link analysis with date data is the table of dates in locations. </a:t>
            </a:r>
          </a:p>
        </p:txBody>
      </p:sp>
      <p:sp>
        <p:nvSpPr>
          <p:cNvPr id="4" name="Slide Number Placeholder 3"/>
          <p:cNvSpPr>
            <a:spLocks noGrp="1"/>
          </p:cNvSpPr>
          <p:nvPr>
            <p:ph type="sldNum" sz="quarter" idx="10"/>
          </p:nvPr>
        </p:nvSpPr>
        <p:spPr/>
        <p:txBody>
          <a:bodyPr/>
          <a:lstStyle/>
          <a:p>
            <a:fld id="{5E29CE3C-61E5-48DE-BDF4-BF593A0E4338}" type="slidenum">
              <a:rPr lang="en-US" smtClean="0"/>
              <a:t>106</a:t>
            </a:fld>
            <a:endParaRPr lang="en-US" dirty="0"/>
          </a:p>
        </p:txBody>
      </p:sp>
    </p:spTree>
    <p:extLst>
      <p:ext uri="{BB962C8B-B14F-4D97-AF65-F5344CB8AC3E}">
        <p14:creationId xmlns:p14="http://schemas.microsoft.com/office/powerpoint/2010/main" val="312166929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templates for LATTE input files can be accessed by a link in a pop-up window opened by pressing the help button in the top right-hand corner of the online user interface.</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107</a:t>
            </a:fld>
            <a:endParaRPr lang="en-US" dirty="0"/>
          </a:p>
        </p:txBody>
      </p:sp>
    </p:spTree>
    <p:extLst>
      <p:ext uri="{BB962C8B-B14F-4D97-AF65-F5344CB8AC3E}">
        <p14:creationId xmlns:p14="http://schemas.microsoft.com/office/powerpoint/2010/main" val="361082211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screenshot</a:t>
            </a:r>
            <a:r>
              <a:rPr lang="en-US" baseline="0" dirty="0"/>
              <a:t> of the input file template for the table of dates in locations populated with hypothetical data. Each row in the table corresponds to one continuous stay by a single person at a single location and includes...</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108</a:t>
            </a:fld>
            <a:endParaRPr lang="en-US" dirty="0"/>
          </a:p>
        </p:txBody>
      </p:sp>
    </p:spTree>
    <p:extLst>
      <p:ext uri="{BB962C8B-B14F-4D97-AF65-F5344CB8AC3E}">
        <p14:creationId xmlns:p14="http://schemas.microsoft.com/office/powerpoint/2010/main" val="38891417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unique identifier for the person and the location and start and end dates for the stay.</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109</a:t>
            </a:fld>
            <a:endParaRPr lang="en-US" dirty="0"/>
          </a:p>
        </p:txBody>
      </p:sp>
    </p:spTree>
    <p:extLst>
      <p:ext uri="{BB962C8B-B14F-4D97-AF65-F5344CB8AC3E}">
        <p14:creationId xmlns:p14="http://schemas.microsoft.com/office/powerpoint/2010/main" val="2658519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public health officials have collected and organized all of this information on the dates of overlap of persons at a location...</a:t>
            </a:r>
          </a:p>
        </p:txBody>
      </p:sp>
      <p:sp>
        <p:nvSpPr>
          <p:cNvPr id="4" name="Slide Number Placeholder 3"/>
          <p:cNvSpPr>
            <a:spLocks noGrp="1"/>
          </p:cNvSpPr>
          <p:nvPr>
            <p:ph type="sldNum" sz="quarter" idx="10"/>
          </p:nvPr>
        </p:nvSpPr>
        <p:spPr/>
        <p:txBody>
          <a:bodyPr/>
          <a:lstStyle/>
          <a:p>
            <a:fld id="{5E29CE3C-61E5-48DE-BDF4-BF593A0E4338}" type="slidenum">
              <a:rPr lang="en-US" smtClean="0"/>
              <a:t>11</a:t>
            </a:fld>
            <a:endParaRPr lang="en-US" dirty="0"/>
          </a:p>
        </p:txBody>
      </p:sp>
    </p:spTree>
    <p:extLst>
      <p:ext uri="{BB962C8B-B14F-4D97-AF65-F5344CB8AC3E}">
        <p14:creationId xmlns:p14="http://schemas.microsoft.com/office/powerpoint/2010/main" val="8008644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the user indicates their confidence in this information. Options for confidence are certain and uncertain. This is a subjective measure included to allow users a bit of additional flexibility to capture variation in data quality.</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110</a:t>
            </a:fld>
            <a:endParaRPr lang="en-US" dirty="0"/>
          </a:p>
        </p:txBody>
      </p:sp>
    </p:spTree>
    <p:extLst>
      <p:ext uri="{BB962C8B-B14F-4D97-AF65-F5344CB8AC3E}">
        <p14:creationId xmlns:p14="http://schemas.microsoft.com/office/powerpoint/2010/main" val="189702761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here you can see that the user felt certain that Case 1 stayed at homeless shelter A for the entire month of September but felt uncertain that Case 2 stayed at homeless shelter A from November first through fifth.  These are the sorts of data that would be collected during a contact investigation…for example, by consulting the shelter’s client log. And just to be clear, while this sample file contains only one location, a single LATTE analysis can include multiple locations of interest. So for example, if a contact investigation determined that persons of interest spent time at both a homeless shelter and a church, the dates that persons of interest stayed at either or both of those locations could be included in the same LATTE analysis.</a:t>
            </a:r>
          </a:p>
        </p:txBody>
      </p:sp>
      <p:sp>
        <p:nvSpPr>
          <p:cNvPr id="4" name="Slide Number Placeholder 3"/>
          <p:cNvSpPr>
            <a:spLocks noGrp="1"/>
          </p:cNvSpPr>
          <p:nvPr>
            <p:ph type="sldNum" sz="quarter" idx="10"/>
          </p:nvPr>
        </p:nvSpPr>
        <p:spPr/>
        <p:txBody>
          <a:bodyPr/>
          <a:lstStyle/>
          <a:p>
            <a:fld id="{5E29CE3C-61E5-48DE-BDF4-BF593A0E4338}" type="slidenum">
              <a:rPr lang="en-US" smtClean="0"/>
              <a:t>111</a:t>
            </a:fld>
            <a:endParaRPr lang="en-US" dirty="0"/>
          </a:p>
        </p:txBody>
      </p:sp>
    </p:spTree>
    <p:extLst>
      <p:ext uri="{BB962C8B-B14F-4D97-AF65-F5344CB8AC3E}">
        <p14:creationId xmlns:p14="http://schemas.microsoft.com/office/powerpoint/2010/main" val="19380100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 given person can be associated with both certain and uncertain dates at a location, as is the situation here for case 2. There should not, however, be overlaps in the date ranges in these scenarios. Also note that the order in which dates of stay are listed will not affect the analysis</a:t>
            </a:r>
          </a:p>
        </p:txBody>
      </p:sp>
      <p:sp>
        <p:nvSpPr>
          <p:cNvPr id="4" name="Slide Number Placeholder 3"/>
          <p:cNvSpPr>
            <a:spLocks noGrp="1"/>
          </p:cNvSpPr>
          <p:nvPr>
            <p:ph type="sldNum" sz="quarter" idx="10"/>
          </p:nvPr>
        </p:nvSpPr>
        <p:spPr/>
        <p:txBody>
          <a:bodyPr/>
          <a:lstStyle/>
          <a:p>
            <a:fld id="{5E29CE3C-61E5-48DE-BDF4-BF593A0E4338}" type="slidenum">
              <a:rPr lang="en-US" smtClean="0"/>
              <a:t>112</a:t>
            </a:fld>
            <a:endParaRPr lang="en-US" dirty="0"/>
          </a:p>
        </p:txBody>
      </p:sp>
    </p:spTree>
    <p:extLst>
      <p:ext uri="{BB962C8B-B14F-4D97-AF65-F5344CB8AC3E}">
        <p14:creationId xmlns:p14="http://schemas.microsoft.com/office/powerpoint/2010/main" val="1475954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data on dates of infectious periods are not required for but can optionally be included in an epi link analysis.</a:t>
            </a:r>
          </a:p>
        </p:txBody>
      </p:sp>
      <p:sp>
        <p:nvSpPr>
          <p:cNvPr id="4" name="Slide Number Placeholder 3"/>
          <p:cNvSpPr>
            <a:spLocks noGrp="1"/>
          </p:cNvSpPr>
          <p:nvPr>
            <p:ph type="sldNum" sz="quarter" idx="10"/>
          </p:nvPr>
        </p:nvSpPr>
        <p:spPr/>
        <p:txBody>
          <a:bodyPr/>
          <a:lstStyle/>
          <a:p>
            <a:fld id="{5E29CE3C-61E5-48DE-BDF4-BF593A0E4338}" type="slidenum">
              <a:rPr lang="en-US" smtClean="0"/>
              <a:t>113</a:t>
            </a:fld>
            <a:endParaRPr lang="en-US" dirty="0"/>
          </a:p>
        </p:txBody>
      </p:sp>
    </p:spTree>
    <p:extLst>
      <p:ext uri="{BB962C8B-B14F-4D97-AF65-F5344CB8AC3E}">
        <p14:creationId xmlns:p14="http://schemas.microsoft.com/office/powerpoint/2010/main" val="41137466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screenshot</a:t>
            </a:r>
            <a:r>
              <a:rPr lang="en-US" baseline="0" dirty="0"/>
              <a:t> of the input file template for the table of infectious periods populated with hypothetical data. Each row in the table corresponds to one continuous infectious period of a person with TB disease.</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114</a:t>
            </a:fld>
            <a:endParaRPr lang="en-US" dirty="0"/>
          </a:p>
        </p:txBody>
      </p:sp>
    </p:spTree>
    <p:extLst>
      <p:ext uri="{BB962C8B-B14F-4D97-AF65-F5344CB8AC3E}">
        <p14:creationId xmlns:p14="http://schemas.microsoft.com/office/powerpoint/2010/main" val="18053763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includes a unique identifier for the person and the estimated start and end dates of their infectious period.  These dates can be calculated using various information including symptom onset dates, treatment start dates, and isolation start dates. Again, data on dates of infectious periods are not required to perform an epi link analysis with date data. If they are included, LATTE will summarize the number of days of overlap that occurred during an infectious period for each person in the analysis, but it will not identify IP epi links explicitly as occurs during an IP epi link analysis with date data. </a:t>
            </a:r>
          </a:p>
        </p:txBody>
      </p:sp>
      <p:sp>
        <p:nvSpPr>
          <p:cNvPr id="4" name="Slide Number Placeholder 3"/>
          <p:cNvSpPr>
            <a:spLocks noGrp="1"/>
          </p:cNvSpPr>
          <p:nvPr>
            <p:ph type="sldNum" sz="quarter" idx="10"/>
          </p:nvPr>
        </p:nvSpPr>
        <p:spPr/>
        <p:txBody>
          <a:bodyPr/>
          <a:lstStyle/>
          <a:p>
            <a:fld id="{5E29CE3C-61E5-48DE-BDF4-BF593A0E4338}" type="slidenum">
              <a:rPr lang="en-US" smtClean="0"/>
              <a:t>115</a:t>
            </a:fld>
            <a:endParaRPr lang="en-US" dirty="0"/>
          </a:p>
        </p:txBody>
      </p:sp>
    </p:spTree>
    <p:extLst>
      <p:ext uri="{BB962C8B-B14F-4D97-AF65-F5344CB8AC3E}">
        <p14:creationId xmlns:p14="http://schemas.microsoft.com/office/powerpoint/2010/main" val="12407381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user must also set up link definitions</a:t>
            </a:r>
          </a:p>
        </p:txBody>
      </p:sp>
      <p:sp>
        <p:nvSpPr>
          <p:cNvPr id="4" name="Slide Number Placeholder 3"/>
          <p:cNvSpPr>
            <a:spLocks noGrp="1"/>
          </p:cNvSpPr>
          <p:nvPr>
            <p:ph type="sldNum" sz="quarter" idx="10"/>
          </p:nvPr>
        </p:nvSpPr>
        <p:spPr/>
        <p:txBody>
          <a:bodyPr/>
          <a:lstStyle/>
          <a:p>
            <a:fld id="{5E29CE3C-61E5-48DE-BDF4-BF593A0E4338}" type="slidenum">
              <a:rPr lang="en-US" smtClean="0"/>
              <a:t>116</a:t>
            </a:fld>
            <a:endParaRPr lang="en-US" dirty="0"/>
          </a:p>
        </p:txBody>
      </p:sp>
    </p:spTree>
    <p:extLst>
      <p:ext uri="{BB962C8B-B14F-4D97-AF65-F5344CB8AC3E}">
        <p14:creationId xmlns:p14="http://schemas.microsoft.com/office/powerpoint/2010/main" val="1497604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option for “Epi link” should be selected for type of link.</a:t>
            </a:r>
          </a:p>
        </p:txBody>
      </p:sp>
      <p:sp>
        <p:nvSpPr>
          <p:cNvPr id="4" name="Slide Number Placeholder 3"/>
          <p:cNvSpPr>
            <a:spLocks noGrp="1"/>
          </p:cNvSpPr>
          <p:nvPr>
            <p:ph type="sldNum" sz="quarter" idx="10"/>
          </p:nvPr>
        </p:nvSpPr>
        <p:spPr/>
        <p:txBody>
          <a:bodyPr/>
          <a:lstStyle/>
          <a:p>
            <a:fld id="{5E29CE3C-61E5-48DE-BDF4-BF593A0E4338}" type="slidenum">
              <a:rPr lang="en-US" smtClean="0"/>
              <a:t>117</a:t>
            </a:fld>
            <a:endParaRPr lang="en-US" dirty="0"/>
          </a:p>
        </p:txBody>
      </p:sp>
    </p:spTree>
    <p:extLst>
      <p:ext uri="{BB962C8B-B14F-4D97-AF65-F5344CB8AC3E}">
        <p14:creationId xmlns:p14="http://schemas.microsoft.com/office/powerpoint/2010/main" val="306280989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that the definition of the overlap threshold changes slightly depending on when epi link or IP epi link is selected.  For an epi link analysis LATTE will simply evaluate the number of days two persons overlapped </a:t>
            </a:r>
            <a:r>
              <a:rPr lang="en-US" b="0" dirty="0"/>
              <a:t>in a location irrespective of infectious periods</a:t>
            </a:r>
            <a:r>
              <a:rPr lang="en-US" dirty="0"/>
              <a:t>. Values between 0 and 30 days can be selected. Selecting a high threshold makes the analysis more conservative since two persons must overlap for a longer period of time to be considered epi linked. </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118</a:t>
            </a:fld>
            <a:endParaRPr lang="en-US" dirty="0"/>
          </a:p>
        </p:txBody>
      </p:sp>
    </p:spTree>
    <p:extLst>
      <p:ext uri="{BB962C8B-B14F-4D97-AF65-F5344CB8AC3E}">
        <p14:creationId xmlns:p14="http://schemas.microsoft.com/office/powerpoint/2010/main" val="305878102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again, the user must set up Gantt chart outputs. Gantt charts provide a visual timeline of date data in tabular format to facilitate manual review of dates of stay, dates of infectious periods, and associated overlaps.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119</a:t>
            </a:fld>
            <a:endParaRPr lang="en-US" dirty="0"/>
          </a:p>
        </p:txBody>
      </p:sp>
    </p:spTree>
    <p:extLst>
      <p:ext uri="{BB962C8B-B14F-4D97-AF65-F5344CB8AC3E}">
        <p14:creationId xmlns:p14="http://schemas.microsoft.com/office/powerpoint/2010/main" val="2391668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dates of infectious periods for any cases among these persons, shown here in orange</a:t>
            </a:r>
          </a:p>
        </p:txBody>
      </p:sp>
      <p:sp>
        <p:nvSpPr>
          <p:cNvPr id="4" name="Slide Number Placeholder 3"/>
          <p:cNvSpPr>
            <a:spLocks noGrp="1"/>
          </p:cNvSpPr>
          <p:nvPr>
            <p:ph type="sldNum" sz="quarter" idx="10"/>
          </p:nvPr>
        </p:nvSpPr>
        <p:spPr/>
        <p:txBody>
          <a:bodyPr/>
          <a:lstStyle/>
          <a:p>
            <a:fld id="{5E29CE3C-61E5-48DE-BDF4-BF593A0E4338}" type="slidenum">
              <a:rPr lang="en-US" smtClean="0"/>
              <a:t>12</a:t>
            </a:fld>
            <a:endParaRPr lang="en-US" dirty="0"/>
          </a:p>
        </p:txBody>
      </p:sp>
    </p:spTree>
    <p:extLst>
      <p:ext uri="{BB962C8B-B14F-4D97-AF65-F5344CB8AC3E}">
        <p14:creationId xmlns:p14="http://schemas.microsoft.com/office/powerpoint/2010/main" val="5495843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user wants to generate one or more Gantt charts to visualize dates of stays in locations, and a table of dates in locations has been uploaded, the “generate location Gantt charts” box should be checked. Similarly, if the user wants to generate one or more Gantt charts to visualize dates of infectious periods, and a table of infectious periods has been uploaded, the “generate IP Gantt charts” box should be checked.</a:t>
            </a:r>
          </a:p>
          <a:p>
            <a:endParaRPr lang="en-US" dirty="0"/>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120</a:t>
            </a:fld>
            <a:endParaRPr lang="en-US" dirty="0"/>
          </a:p>
        </p:txBody>
      </p:sp>
    </p:spTree>
    <p:extLst>
      <p:ext uri="{BB962C8B-B14F-4D97-AF65-F5344CB8AC3E}">
        <p14:creationId xmlns:p14="http://schemas.microsoft.com/office/powerpoint/2010/main" val="300599359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type of Gantt chart selected to be output, the user must then select the time interval of the chart or charts. Time interval options are day, week, and month. Multiple time intervals can be selected.</a:t>
            </a:r>
          </a:p>
        </p:txBody>
      </p:sp>
      <p:sp>
        <p:nvSpPr>
          <p:cNvPr id="4" name="Slide Number Placeholder 3"/>
          <p:cNvSpPr>
            <a:spLocks noGrp="1"/>
          </p:cNvSpPr>
          <p:nvPr>
            <p:ph type="sldNum" sz="quarter" idx="10"/>
          </p:nvPr>
        </p:nvSpPr>
        <p:spPr/>
        <p:txBody>
          <a:bodyPr/>
          <a:lstStyle/>
          <a:p>
            <a:fld id="{5E29CE3C-61E5-48DE-BDF4-BF593A0E4338}" type="slidenum">
              <a:rPr lang="en-US" smtClean="0"/>
              <a:t>121</a:t>
            </a:fld>
            <a:endParaRPr lang="en-US" dirty="0"/>
          </a:p>
        </p:txBody>
      </p:sp>
    </p:spTree>
    <p:extLst>
      <p:ext uri="{BB962C8B-B14F-4D97-AF65-F5344CB8AC3E}">
        <p14:creationId xmlns:p14="http://schemas.microsoft.com/office/powerpoint/2010/main" val="27765136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the table of dates in locations has been uploaded, and link definitions and Gantt chart outputs have been set up, the user assigns</a:t>
            </a:r>
            <a:r>
              <a:rPr lang="en-US" baseline="0" dirty="0"/>
              <a:t> a name prefix for the output files and hits the “run” button to initiate the analysis. Here, the name prefix “</a:t>
            </a:r>
            <a:r>
              <a:rPr lang="en-US" baseline="0" dirty="0" err="1"/>
              <a:t>Test_run</a:t>
            </a:r>
            <a:r>
              <a:rPr lang="en-US" baseline="0" dirty="0"/>
              <a:t>” has been assigned for output files.</a:t>
            </a:r>
          </a:p>
          <a:p>
            <a:endParaRPr lang="en-US" baseline="0" dirty="0"/>
          </a:p>
        </p:txBody>
      </p:sp>
      <p:sp>
        <p:nvSpPr>
          <p:cNvPr id="4" name="Slide Number Placeholder 3"/>
          <p:cNvSpPr>
            <a:spLocks noGrp="1"/>
          </p:cNvSpPr>
          <p:nvPr>
            <p:ph type="sldNum" sz="quarter" idx="10"/>
          </p:nvPr>
        </p:nvSpPr>
        <p:spPr/>
        <p:txBody>
          <a:bodyPr/>
          <a:lstStyle/>
          <a:p>
            <a:fld id="{5E29CE3C-61E5-48DE-BDF4-BF593A0E4338}" type="slidenum">
              <a:rPr lang="en-US" smtClean="0"/>
              <a:t>122</a:t>
            </a:fld>
            <a:endParaRPr lang="en-US" dirty="0"/>
          </a:p>
        </p:txBody>
      </p:sp>
    </p:spTree>
    <p:extLst>
      <p:ext uri="{BB962C8B-B14F-4D97-AF65-F5344CB8AC3E}">
        <p14:creationId xmlns:p14="http://schemas.microsoft.com/office/powerpoint/2010/main" val="38623206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of an epi link analysis with date data are very similar to those of an IP epi link analysis with date data.</a:t>
            </a:r>
          </a:p>
        </p:txBody>
      </p:sp>
      <p:sp>
        <p:nvSpPr>
          <p:cNvPr id="4" name="Slide Number Placeholder 3"/>
          <p:cNvSpPr>
            <a:spLocks noGrp="1"/>
          </p:cNvSpPr>
          <p:nvPr>
            <p:ph type="sldNum" sz="quarter" idx="10"/>
          </p:nvPr>
        </p:nvSpPr>
        <p:spPr/>
        <p:txBody>
          <a:bodyPr/>
          <a:lstStyle/>
          <a:p>
            <a:fld id="{5E29CE3C-61E5-48DE-BDF4-BF593A0E4338}" type="slidenum">
              <a:rPr lang="en-US" smtClean="0"/>
              <a:t>123</a:t>
            </a:fld>
            <a:endParaRPr lang="en-US" dirty="0"/>
          </a:p>
        </p:txBody>
      </p:sp>
    </p:spTree>
    <p:extLst>
      <p:ext uri="{BB962C8B-B14F-4D97-AF65-F5344CB8AC3E}">
        <p14:creationId xmlns:p14="http://schemas.microsoft.com/office/powerpoint/2010/main" val="49346609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there are four output files that contain the main results of the analysis.</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5E29CE3C-61E5-48DE-BDF4-BF593A0E4338}" type="slidenum">
              <a:rPr lang="en-US" smtClean="0"/>
              <a:t>124</a:t>
            </a:fld>
            <a:endParaRPr lang="en-US" dirty="0"/>
          </a:p>
        </p:txBody>
      </p:sp>
    </p:spTree>
    <p:extLst>
      <p:ext uri="{BB962C8B-B14F-4D97-AF65-F5344CB8AC3E}">
        <p14:creationId xmlns:p14="http://schemas.microsoft.com/office/powerpoint/2010/main" val="62728887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log output file contains summary statistics for the input files and analysis parameters and lists any computational issues encountered during the analysis.</a:t>
            </a:r>
          </a:p>
          <a:p>
            <a:endParaRPr lang="en-US" baseline="0" dirty="0"/>
          </a:p>
        </p:txBody>
      </p:sp>
      <p:sp>
        <p:nvSpPr>
          <p:cNvPr id="4" name="Slide Number Placeholder 3"/>
          <p:cNvSpPr>
            <a:spLocks noGrp="1"/>
          </p:cNvSpPr>
          <p:nvPr>
            <p:ph type="sldNum" sz="quarter" idx="10"/>
          </p:nvPr>
        </p:nvSpPr>
        <p:spPr/>
        <p:txBody>
          <a:bodyPr/>
          <a:lstStyle/>
          <a:p>
            <a:fld id="{5E29CE3C-61E5-48DE-BDF4-BF593A0E4338}" type="slidenum">
              <a:rPr lang="en-US" smtClean="0"/>
              <a:t>125</a:t>
            </a:fld>
            <a:endParaRPr lang="en-US" dirty="0"/>
          </a:p>
        </p:txBody>
      </p:sp>
    </p:spTree>
    <p:extLst>
      <p:ext uri="{BB962C8B-B14F-4D97-AF65-F5344CB8AC3E}">
        <p14:creationId xmlns:p14="http://schemas.microsoft.com/office/powerpoint/2010/main" val="262045311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epi links output file contains </a:t>
            </a:r>
            <a:r>
              <a:rPr lang="en-US" sz="1200" baseline="0" dirty="0">
                <a:latin typeface="Tahoma" panose="020B0604030504040204" pitchFamily="34" charset="0"/>
              </a:rPr>
              <a:t>i</a:t>
            </a:r>
            <a:r>
              <a:rPr lang="en-US" sz="1200" dirty="0">
                <a:latin typeface="Tahoma" panose="020B0604030504040204" pitchFamily="34" charset="0"/>
              </a:rPr>
              <a:t>nformation about all of the epi links identified by the analysis. Here, since the analysis was performed using the default minimum overlap duration of 2 days, the file will provide information on every instance in which two persons overlapped at a location for 2 or more days.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Tahoma" panose="020B0604030504040204" pitchFamily="34" charset="0"/>
            </a:endParaRPr>
          </a:p>
          <a:p>
            <a:endParaRPr lang="en-US" baseline="0" dirty="0"/>
          </a:p>
        </p:txBody>
      </p:sp>
      <p:sp>
        <p:nvSpPr>
          <p:cNvPr id="4" name="Slide Number Placeholder 3"/>
          <p:cNvSpPr>
            <a:spLocks noGrp="1"/>
          </p:cNvSpPr>
          <p:nvPr>
            <p:ph type="sldNum" sz="quarter" idx="10"/>
          </p:nvPr>
        </p:nvSpPr>
        <p:spPr/>
        <p:txBody>
          <a:bodyPr/>
          <a:lstStyle/>
          <a:p>
            <a:fld id="{5E29CE3C-61E5-48DE-BDF4-BF593A0E4338}" type="slidenum">
              <a:rPr lang="en-US" smtClean="0"/>
              <a:t>126</a:t>
            </a:fld>
            <a:endParaRPr lang="en-US" dirty="0"/>
          </a:p>
        </p:txBody>
      </p:sp>
    </p:spTree>
    <p:extLst>
      <p:ext uri="{BB962C8B-B14F-4D97-AF65-F5344CB8AC3E}">
        <p14:creationId xmlns:p14="http://schemas.microsoft.com/office/powerpoint/2010/main" val="299761934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summary by person output file provides, for each person in the analysis, the total number of days of overlap summed across all other persons in the analysis,</a:t>
            </a:r>
          </a:p>
          <a:p>
            <a:endParaRPr lang="en-US" baseline="0" dirty="0"/>
          </a:p>
        </p:txBody>
      </p:sp>
      <p:sp>
        <p:nvSpPr>
          <p:cNvPr id="4" name="Slide Number Placeholder 3"/>
          <p:cNvSpPr>
            <a:spLocks noGrp="1"/>
          </p:cNvSpPr>
          <p:nvPr>
            <p:ph type="sldNum" sz="quarter" idx="10"/>
          </p:nvPr>
        </p:nvSpPr>
        <p:spPr/>
        <p:txBody>
          <a:bodyPr/>
          <a:lstStyle/>
          <a:p>
            <a:fld id="{5E29CE3C-61E5-48DE-BDF4-BF593A0E4338}" type="slidenum">
              <a:rPr lang="en-US" smtClean="0"/>
              <a:t>127</a:t>
            </a:fld>
            <a:endParaRPr lang="en-US" dirty="0"/>
          </a:p>
        </p:txBody>
      </p:sp>
    </p:spTree>
    <p:extLst>
      <p:ext uri="{BB962C8B-B14F-4D97-AF65-F5344CB8AC3E}">
        <p14:creationId xmlns:p14="http://schemas.microsoft.com/office/powerpoint/2010/main" val="316668147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the all overlaps output file contains information on every overlap identified by the analysis.</a:t>
            </a:r>
          </a:p>
          <a:p>
            <a:endParaRPr lang="en-US" baseline="0" dirty="0"/>
          </a:p>
        </p:txBody>
      </p:sp>
      <p:sp>
        <p:nvSpPr>
          <p:cNvPr id="4" name="Slide Number Placeholder 3"/>
          <p:cNvSpPr>
            <a:spLocks noGrp="1"/>
          </p:cNvSpPr>
          <p:nvPr>
            <p:ph type="sldNum" sz="quarter" idx="10"/>
          </p:nvPr>
        </p:nvSpPr>
        <p:spPr/>
        <p:txBody>
          <a:bodyPr/>
          <a:lstStyle/>
          <a:p>
            <a:fld id="{5E29CE3C-61E5-48DE-BDF4-BF593A0E4338}" type="slidenum">
              <a:rPr lang="en-US" smtClean="0"/>
              <a:t>128</a:t>
            </a:fld>
            <a:endParaRPr lang="en-US" dirty="0"/>
          </a:p>
        </p:txBody>
      </p:sp>
    </p:spTree>
    <p:extLst>
      <p:ext uri="{BB962C8B-B14F-4D97-AF65-F5344CB8AC3E}">
        <p14:creationId xmlns:p14="http://schemas.microsoft.com/office/powerpoint/2010/main" val="238769196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Additionally there is an output file that contains a copy of the input data upon which the analysis was based...in this case the table of dates in locations. Again, this is essentially a supporting file generated for data verification and record keeping purposes. If a table of infectious periods had been included in the analysis, a corresponding output file would also have been generated.</a:t>
            </a:r>
          </a:p>
          <a:p>
            <a:endParaRPr lang="en-US" baseline="0" dirty="0"/>
          </a:p>
        </p:txBody>
      </p:sp>
      <p:sp>
        <p:nvSpPr>
          <p:cNvPr id="4" name="Slide Number Placeholder 3"/>
          <p:cNvSpPr>
            <a:spLocks noGrp="1"/>
          </p:cNvSpPr>
          <p:nvPr>
            <p:ph type="sldNum" sz="quarter" idx="10"/>
          </p:nvPr>
        </p:nvSpPr>
        <p:spPr/>
        <p:txBody>
          <a:bodyPr/>
          <a:lstStyle/>
          <a:p>
            <a:fld id="{5E29CE3C-61E5-48DE-BDF4-BF593A0E4338}" type="slidenum">
              <a:rPr lang="en-US" smtClean="0"/>
              <a:t>129</a:t>
            </a:fld>
            <a:endParaRPr lang="en-US" dirty="0"/>
          </a:p>
        </p:txBody>
      </p:sp>
    </p:spTree>
    <p:extLst>
      <p:ext uri="{BB962C8B-B14F-4D97-AF65-F5344CB8AC3E}">
        <p14:creationId xmlns:p14="http://schemas.microsoft.com/office/powerpoint/2010/main" val="1240951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information can be chronologically compared to identify contacts of concern. In this diagram the grey shading indicates the dates when persons were in the focal location. When these dates of stay are cross-referenced with the orange dates of patient 1’s infectious period, potentially exposed contacts at that location can be identified.</a:t>
            </a:r>
          </a:p>
        </p:txBody>
      </p:sp>
      <p:sp>
        <p:nvSpPr>
          <p:cNvPr id="4" name="Slide Number Placeholder 3"/>
          <p:cNvSpPr>
            <a:spLocks noGrp="1"/>
          </p:cNvSpPr>
          <p:nvPr>
            <p:ph type="sldNum" sz="quarter" idx="10"/>
          </p:nvPr>
        </p:nvSpPr>
        <p:spPr/>
        <p:txBody>
          <a:bodyPr/>
          <a:lstStyle/>
          <a:p>
            <a:fld id="{5E29CE3C-61E5-48DE-BDF4-BF593A0E4338}" type="slidenum">
              <a:rPr lang="en-US" smtClean="0"/>
              <a:t>13</a:t>
            </a:fld>
            <a:endParaRPr lang="en-US" dirty="0"/>
          </a:p>
        </p:txBody>
      </p:sp>
    </p:spTree>
    <p:extLst>
      <p:ext uri="{BB962C8B-B14F-4D97-AF65-F5344CB8AC3E}">
        <p14:creationId xmlns:p14="http://schemas.microsoft.com/office/powerpoint/2010/main" val="246751973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there are output files for any Gantt charts selected to be output. Here, the user selected a location Gantt chart and a single associated output file has been generated.  I’ll discuss the contents of the Gantt chart output files in detail towards the end of the presentation as part of the review of the Gantt chart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baseline="0" dirty="0"/>
          </a:p>
        </p:txBody>
      </p:sp>
      <p:sp>
        <p:nvSpPr>
          <p:cNvPr id="4" name="Slide Number Placeholder 3"/>
          <p:cNvSpPr>
            <a:spLocks noGrp="1"/>
          </p:cNvSpPr>
          <p:nvPr>
            <p:ph type="sldNum" sz="quarter" idx="10"/>
          </p:nvPr>
        </p:nvSpPr>
        <p:spPr/>
        <p:txBody>
          <a:bodyPr/>
          <a:lstStyle/>
          <a:p>
            <a:fld id="{5E29CE3C-61E5-48DE-BDF4-BF593A0E4338}" type="slidenum">
              <a:rPr lang="en-US" smtClean="0"/>
              <a:t>130</a:t>
            </a:fld>
            <a:endParaRPr lang="en-US" dirty="0"/>
          </a:p>
        </p:txBody>
      </p:sp>
    </p:spTree>
    <p:extLst>
      <p:ext uri="{BB962C8B-B14F-4D97-AF65-F5344CB8AC3E}">
        <p14:creationId xmlns:p14="http://schemas.microsoft.com/office/powerpoint/2010/main" val="9705191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I’ll now review the content of each of the four output files that contain the main results of the analysis in more detail.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131</a:t>
            </a:fld>
            <a:endParaRPr lang="en-US" dirty="0"/>
          </a:p>
        </p:txBody>
      </p:sp>
    </p:spTree>
    <p:extLst>
      <p:ext uri="{BB962C8B-B14F-4D97-AF65-F5344CB8AC3E}">
        <p14:creationId xmlns:p14="http://schemas.microsoft.com/office/powerpoint/2010/main" val="427023231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screenshot</a:t>
            </a:r>
            <a:r>
              <a:rPr lang="en-US" baseline="0" dirty="0"/>
              <a:t> of the log output file, which provides a high-level summary of the analysis.  It reports the link definitions selected by the user including the minimum duration that two persons must overlap </a:t>
            </a:r>
            <a:r>
              <a:rPr lang="en-US" dirty="0"/>
              <a:t>in a location to be considered definitely or probably epi linked</a:t>
            </a:r>
            <a:r>
              <a:rPr lang="en-US" baseline="0" dirty="0"/>
              <a:t>. </a:t>
            </a:r>
            <a:r>
              <a:rPr lang="en-US" sz="1200" kern="1200" dirty="0">
                <a:solidFill>
                  <a:schemeClr val="tx1"/>
                </a:solidFill>
                <a:effectLst/>
                <a:ea typeface="+mn-ea"/>
                <a:cs typeface="+mn-cs"/>
              </a:rPr>
              <a:t>If any issues with data quality or completeness were encountered during the analysis, these issues and associated changes made by LATTE may be noted.</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132</a:t>
            </a:fld>
            <a:endParaRPr lang="en-US" dirty="0"/>
          </a:p>
        </p:txBody>
      </p:sp>
    </p:spTree>
    <p:extLst>
      <p:ext uri="{BB962C8B-B14F-4D97-AF65-F5344CB8AC3E}">
        <p14:creationId xmlns:p14="http://schemas.microsoft.com/office/powerpoint/2010/main" val="368871850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screenshot</a:t>
            </a:r>
            <a:r>
              <a:rPr lang="en-US" baseline="0" dirty="0"/>
              <a:t> of the epi links output file, which contains </a:t>
            </a:r>
            <a:r>
              <a:rPr lang="en-US" sz="1200" baseline="0" dirty="0">
                <a:latin typeface="Tahoma" panose="020B0604030504040204" pitchFamily="34" charset="0"/>
              </a:rPr>
              <a:t>i</a:t>
            </a:r>
            <a:r>
              <a:rPr lang="en-US" sz="1200" dirty="0">
                <a:latin typeface="Tahoma" panose="020B0604030504040204" pitchFamily="34" charset="0"/>
              </a:rPr>
              <a:t>nformation about all of the epi links identified by the analysis.  Here, each row represents a link, and for each link, the table contains several pieces of related information.</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133</a:t>
            </a:fld>
            <a:endParaRPr lang="en-US" dirty="0"/>
          </a:p>
        </p:txBody>
      </p:sp>
    </p:spTree>
    <p:extLst>
      <p:ext uri="{BB962C8B-B14F-4D97-AF65-F5344CB8AC3E}">
        <p14:creationId xmlns:p14="http://schemas.microsoft.com/office/powerpoint/2010/main" val="219984360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the IP epi link analysis, LATTE will score the strength of the epi link as either definite, probable, or possible based on the certainty the user has in the date data for the pair of persons that overlapped and whether or not the number of days that the pair of persons overlapped was equal to or exceeded the overlap threshold set by the user. Let's visualize this again using diagrams.</a:t>
            </a:r>
          </a:p>
        </p:txBody>
      </p:sp>
      <p:sp>
        <p:nvSpPr>
          <p:cNvPr id="4" name="Slide Number Placeholder 3"/>
          <p:cNvSpPr>
            <a:spLocks noGrp="1"/>
          </p:cNvSpPr>
          <p:nvPr>
            <p:ph type="sldNum" sz="quarter" idx="10"/>
          </p:nvPr>
        </p:nvSpPr>
        <p:spPr/>
        <p:txBody>
          <a:bodyPr/>
          <a:lstStyle/>
          <a:p>
            <a:fld id="{5E29CE3C-61E5-48DE-BDF4-BF593A0E4338}" type="slidenum">
              <a:rPr lang="en-US" smtClean="0"/>
              <a:t>134</a:t>
            </a:fld>
            <a:endParaRPr lang="en-US" dirty="0"/>
          </a:p>
        </p:txBody>
      </p:sp>
    </p:spTree>
    <p:extLst>
      <p:ext uri="{BB962C8B-B14F-4D97-AF65-F5344CB8AC3E}">
        <p14:creationId xmlns:p14="http://schemas.microsoft.com/office/powerpoint/2010/main" val="102345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illustrated previously, time in days is shown along the horizontal axis and the dates of stay of person A and person B at location A are shown by the shaded horizontal bars. Horizontal bars shaded grey indicate that the LATTE user is certain about associated dates of stay while horizontal bars with the light dot fill indicate the user is uncertain about dates of stay. So in the top scenario, the user is certain about dates of stay for both persons, in the middle scenario, the user is only certain the dates for Person A, and in the bottom scenario the user is uncertain about the dates for both persons.</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135</a:t>
            </a:fld>
            <a:endParaRPr lang="en-US" dirty="0"/>
          </a:p>
        </p:txBody>
      </p:sp>
    </p:spTree>
    <p:extLst>
      <p:ext uri="{BB962C8B-B14F-4D97-AF65-F5344CB8AC3E}">
        <p14:creationId xmlns:p14="http://schemas.microsoft.com/office/powerpoint/2010/main" val="248716716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first scenario, if person A and person B overlapped at location A for a number of days </a:t>
            </a:r>
            <a:r>
              <a:rPr lang="en-US" b="1" u="sng" dirty="0"/>
              <a:t>greater than or equal to </a:t>
            </a:r>
            <a:r>
              <a:rPr lang="en-US" dirty="0"/>
              <a:t>the overlap threshold set by the user, and the user is certain about the dates of stay for both persons, LATTE will assign an epi link strength of definite.</a:t>
            </a:r>
          </a:p>
          <a:p>
            <a:endParaRPr lang="en-US" dirty="0"/>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136</a:t>
            </a:fld>
            <a:endParaRPr lang="en-US" dirty="0"/>
          </a:p>
        </p:txBody>
      </p:sp>
    </p:spTree>
    <p:extLst>
      <p:ext uri="{BB962C8B-B14F-4D97-AF65-F5344CB8AC3E}">
        <p14:creationId xmlns:p14="http://schemas.microsoft.com/office/powerpoint/2010/main" val="14003930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second and third scenarios in which the user is uncertain about the dates of stay for one or both persons, LATTE will assign an epi link strength of probable.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137</a:t>
            </a:fld>
            <a:endParaRPr lang="en-US" dirty="0"/>
          </a:p>
        </p:txBody>
      </p:sp>
    </p:spTree>
    <p:extLst>
      <p:ext uri="{BB962C8B-B14F-4D97-AF65-F5344CB8AC3E}">
        <p14:creationId xmlns:p14="http://schemas.microsoft.com/office/powerpoint/2010/main" val="83425974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contrast, if person A and person B overlapped at location A for a number of days </a:t>
            </a:r>
            <a:r>
              <a:rPr lang="en-US" b="1" u="sng" dirty="0"/>
              <a:t>less</a:t>
            </a:r>
            <a:r>
              <a:rPr lang="en-US" dirty="0"/>
              <a:t> than the overlap threshold set by the user, LATTE will assign an epi link strength of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138</a:t>
            </a:fld>
            <a:endParaRPr lang="en-US" dirty="0"/>
          </a:p>
        </p:txBody>
      </p:sp>
    </p:spTree>
    <p:extLst>
      <p:ext uri="{BB962C8B-B14F-4D97-AF65-F5344CB8AC3E}">
        <p14:creationId xmlns:p14="http://schemas.microsoft.com/office/powerpoint/2010/main" val="265924808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epi links output file also includes the location associated with each epi link.  If more than one location was involved, all of those will be provided as a comma separated list.</a:t>
            </a:r>
          </a:p>
        </p:txBody>
      </p:sp>
      <p:sp>
        <p:nvSpPr>
          <p:cNvPr id="4" name="Slide Number Placeholder 3"/>
          <p:cNvSpPr>
            <a:spLocks noGrp="1"/>
          </p:cNvSpPr>
          <p:nvPr>
            <p:ph type="sldNum" sz="quarter" idx="10"/>
          </p:nvPr>
        </p:nvSpPr>
        <p:spPr/>
        <p:txBody>
          <a:bodyPr/>
          <a:lstStyle/>
          <a:p>
            <a:fld id="{5E29CE3C-61E5-48DE-BDF4-BF593A0E4338}" type="slidenum">
              <a:rPr lang="en-US" smtClean="0"/>
              <a:t>139</a:t>
            </a:fld>
            <a:endParaRPr lang="en-US" dirty="0"/>
          </a:p>
        </p:txBody>
      </p:sp>
    </p:spTree>
    <p:extLst>
      <p:ext uri="{BB962C8B-B14F-4D97-AF65-F5344CB8AC3E}">
        <p14:creationId xmlns:p14="http://schemas.microsoft.com/office/powerpoint/2010/main" val="3708431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that of the three persons identified as potential contacts of patient 1, only person B overlapped with the patient at this location. Thus person B is the only contact of patient 1 at this location, and the two are said to be epi linked. Further, note that person B overlapped with patient 1 on multiples dates during patient 1’s infectious period, increasing the probability of transmission. When an epi link results in a patient transmitting the infectious agent to a contact, the epi link is said to be a transmission link. If testing indicates that person B has TB disease, and genomic analyses of isolates from patient 1 and person B indicates that the isolates are closely related genetically, this would constitute strong evidence that this epi link is a transmission link.</a:t>
            </a:r>
          </a:p>
        </p:txBody>
      </p:sp>
      <p:sp>
        <p:nvSpPr>
          <p:cNvPr id="4" name="Slide Number Placeholder 3"/>
          <p:cNvSpPr>
            <a:spLocks noGrp="1"/>
          </p:cNvSpPr>
          <p:nvPr>
            <p:ph type="sldNum" sz="quarter" idx="10"/>
          </p:nvPr>
        </p:nvSpPr>
        <p:spPr/>
        <p:txBody>
          <a:bodyPr/>
          <a:lstStyle/>
          <a:p>
            <a:fld id="{5E29CE3C-61E5-48DE-BDF4-BF593A0E4338}" type="slidenum">
              <a:rPr lang="en-US" smtClean="0"/>
              <a:t>14</a:t>
            </a:fld>
            <a:endParaRPr lang="en-US" dirty="0"/>
          </a:p>
        </p:txBody>
      </p:sp>
    </p:spTree>
    <p:extLst>
      <p:ext uri="{BB962C8B-B14F-4D97-AF65-F5344CB8AC3E}">
        <p14:creationId xmlns:p14="http://schemas.microsoft.com/office/powerpoint/2010/main" val="190401408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Finally, the total number of days of certain overlap and of any overlap that occurred between the pair of persons at the specified location is provided. Certain overlaps are those for which the user was certain about the dates for both persons in the pair at the location where they overlapped. Any overlaps include those for which the user was uncertain about the dates for one or both persons in the pair at the location.</a:t>
            </a:r>
            <a:endParaRPr lang="en-US" dirty="0"/>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140</a:t>
            </a:fld>
            <a:endParaRPr lang="en-US" dirty="0"/>
          </a:p>
        </p:txBody>
      </p:sp>
    </p:spTree>
    <p:extLst>
      <p:ext uri="{BB962C8B-B14F-4D97-AF65-F5344CB8AC3E}">
        <p14:creationId xmlns:p14="http://schemas.microsoft.com/office/powerpoint/2010/main" val="215837819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name implies, the summary by person output file contains information on the total number of days of overlaps associated with each person included in the analysis.</a:t>
            </a:r>
          </a:p>
        </p:txBody>
      </p:sp>
      <p:sp>
        <p:nvSpPr>
          <p:cNvPr id="4" name="Slide Number Placeholder 3"/>
          <p:cNvSpPr>
            <a:spLocks noGrp="1"/>
          </p:cNvSpPr>
          <p:nvPr>
            <p:ph type="sldNum" sz="quarter" idx="10"/>
          </p:nvPr>
        </p:nvSpPr>
        <p:spPr/>
        <p:txBody>
          <a:bodyPr/>
          <a:lstStyle/>
          <a:p>
            <a:fld id="{5E29CE3C-61E5-48DE-BDF4-BF593A0E4338}" type="slidenum">
              <a:rPr lang="en-US" smtClean="0"/>
              <a:t>141</a:t>
            </a:fld>
            <a:endParaRPr lang="en-US" dirty="0"/>
          </a:p>
        </p:txBody>
      </p:sp>
    </p:spTree>
    <p:extLst>
      <p:ext uri="{BB962C8B-B14F-4D97-AF65-F5344CB8AC3E}">
        <p14:creationId xmlns:p14="http://schemas.microsoft.com/office/powerpoint/2010/main" val="231263340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includes counts of total days of overlap with any other person, again divided into certain overlaps and any overlaps.</a:t>
            </a:r>
          </a:p>
        </p:txBody>
      </p:sp>
      <p:sp>
        <p:nvSpPr>
          <p:cNvPr id="4" name="Slide Number Placeholder 3"/>
          <p:cNvSpPr>
            <a:spLocks noGrp="1"/>
          </p:cNvSpPr>
          <p:nvPr>
            <p:ph type="sldNum" sz="quarter" idx="10"/>
          </p:nvPr>
        </p:nvSpPr>
        <p:spPr/>
        <p:txBody>
          <a:bodyPr/>
          <a:lstStyle/>
          <a:p>
            <a:fld id="{5E29CE3C-61E5-48DE-BDF4-BF593A0E4338}" type="slidenum">
              <a:rPr lang="en-US" smtClean="0"/>
              <a:t>142</a:t>
            </a:fld>
            <a:endParaRPr lang="en-US" dirty="0"/>
          </a:p>
        </p:txBody>
      </p:sp>
    </p:spTree>
    <p:extLst>
      <p:ext uri="{BB962C8B-B14F-4D97-AF65-F5344CB8AC3E}">
        <p14:creationId xmlns:p14="http://schemas.microsoft.com/office/powerpoint/2010/main" val="380102406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includes the total number of days of overlap that occurred during another person’s infectious period, and the last dates of those overlaps.  Here all of these values are zero or blank because no data on dates of infectious periods were uploaded as part of this analysis.</a:t>
            </a:r>
          </a:p>
        </p:txBody>
      </p:sp>
      <p:sp>
        <p:nvSpPr>
          <p:cNvPr id="4" name="Slide Number Placeholder 3"/>
          <p:cNvSpPr>
            <a:spLocks noGrp="1"/>
          </p:cNvSpPr>
          <p:nvPr>
            <p:ph type="sldNum" sz="quarter" idx="10"/>
          </p:nvPr>
        </p:nvSpPr>
        <p:spPr/>
        <p:txBody>
          <a:bodyPr/>
          <a:lstStyle/>
          <a:p>
            <a:fld id="{5E29CE3C-61E5-48DE-BDF4-BF593A0E4338}" type="slidenum">
              <a:rPr lang="en-US" smtClean="0"/>
              <a:t>143</a:t>
            </a:fld>
            <a:endParaRPr lang="en-US" dirty="0"/>
          </a:p>
        </p:txBody>
      </p:sp>
    </p:spTree>
    <p:extLst>
      <p:ext uri="{BB962C8B-B14F-4D97-AF65-F5344CB8AC3E}">
        <p14:creationId xmlns:p14="http://schemas.microsoft.com/office/powerpoint/2010/main" val="142199171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summary by person file generated by the same analysis in which a table of infectious periods was included in the analysis.  You can see that using these data, LATTE summarized the number of days of overlap that occurred during an infectious period for each person in the analysis and the last date of those overlaps.</a:t>
            </a:r>
          </a:p>
        </p:txBody>
      </p:sp>
      <p:sp>
        <p:nvSpPr>
          <p:cNvPr id="4" name="Slide Number Placeholder 3"/>
          <p:cNvSpPr>
            <a:spLocks noGrp="1"/>
          </p:cNvSpPr>
          <p:nvPr>
            <p:ph type="sldNum" sz="quarter" idx="10"/>
          </p:nvPr>
        </p:nvSpPr>
        <p:spPr/>
        <p:txBody>
          <a:bodyPr/>
          <a:lstStyle/>
          <a:p>
            <a:fld id="{5E29CE3C-61E5-48DE-BDF4-BF593A0E4338}" type="slidenum">
              <a:rPr lang="en-US" smtClean="0"/>
              <a:t>144</a:t>
            </a:fld>
            <a:endParaRPr lang="en-US" dirty="0"/>
          </a:p>
        </p:txBody>
      </p:sp>
    </p:spTree>
    <p:extLst>
      <p:ext uri="{BB962C8B-B14F-4D97-AF65-F5344CB8AC3E}">
        <p14:creationId xmlns:p14="http://schemas.microsoft.com/office/powerpoint/2010/main" val="310796365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aseline="0" dirty="0"/>
              <a:t>all overlaps output file contains information on every overlap between two persons that was identified by the analysis.</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145</a:t>
            </a:fld>
            <a:endParaRPr lang="en-US" dirty="0"/>
          </a:p>
        </p:txBody>
      </p:sp>
    </p:spTree>
    <p:extLst>
      <p:ext uri="{BB962C8B-B14F-4D97-AF65-F5344CB8AC3E}">
        <p14:creationId xmlns:p14="http://schemas.microsoft.com/office/powerpoint/2010/main" val="234313220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includes the number of days associated with each unique overlap for a pair of persons,</a:t>
            </a:r>
          </a:p>
        </p:txBody>
      </p:sp>
      <p:sp>
        <p:nvSpPr>
          <p:cNvPr id="4" name="Slide Number Placeholder 3"/>
          <p:cNvSpPr>
            <a:spLocks noGrp="1"/>
          </p:cNvSpPr>
          <p:nvPr>
            <p:ph type="sldNum" sz="quarter" idx="10"/>
          </p:nvPr>
        </p:nvSpPr>
        <p:spPr/>
        <p:txBody>
          <a:bodyPr/>
          <a:lstStyle/>
          <a:p>
            <a:fld id="{5E29CE3C-61E5-48DE-BDF4-BF593A0E4338}" type="slidenum">
              <a:rPr lang="en-US" smtClean="0"/>
              <a:t>146</a:t>
            </a:fld>
            <a:endParaRPr lang="en-US" dirty="0"/>
          </a:p>
        </p:txBody>
      </p:sp>
    </p:spTree>
    <p:extLst>
      <p:ext uri="{BB962C8B-B14F-4D97-AF65-F5344CB8AC3E}">
        <p14:creationId xmlns:p14="http://schemas.microsoft.com/office/powerpoint/2010/main" val="217388987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start and end dates of each overlap,</a:t>
            </a:r>
          </a:p>
        </p:txBody>
      </p:sp>
      <p:sp>
        <p:nvSpPr>
          <p:cNvPr id="4" name="Slide Number Placeholder 3"/>
          <p:cNvSpPr>
            <a:spLocks noGrp="1"/>
          </p:cNvSpPr>
          <p:nvPr>
            <p:ph type="sldNum" sz="quarter" idx="10"/>
          </p:nvPr>
        </p:nvSpPr>
        <p:spPr/>
        <p:txBody>
          <a:bodyPr/>
          <a:lstStyle/>
          <a:p>
            <a:fld id="{5E29CE3C-61E5-48DE-BDF4-BF593A0E4338}" type="slidenum">
              <a:rPr lang="en-US" smtClean="0"/>
              <a:t>147</a:t>
            </a:fld>
            <a:endParaRPr lang="en-US" dirty="0"/>
          </a:p>
        </p:txBody>
      </p:sp>
    </p:spTree>
    <p:extLst>
      <p:ext uri="{BB962C8B-B14F-4D97-AF65-F5344CB8AC3E}">
        <p14:creationId xmlns:p14="http://schemas.microsoft.com/office/powerpoint/2010/main" val="100636568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confidence level for the overlap based on the confidence the user had in the location and date data for each of the two persons associated with the overlap. </a:t>
            </a:r>
          </a:p>
        </p:txBody>
      </p:sp>
      <p:sp>
        <p:nvSpPr>
          <p:cNvPr id="4" name="Slide Number Placeholder 3"/>
          <p:cNvSpPr>
            <a:spLocks noGrp="1"/>
          </p:cNvSpPr>
          <p:nvPr>
            <p:ph type="sldNum" sz="quarter" idx="10"/>
          </p:nvPr>
        </p:nvSpPr>
        <p:spPr/>
        <p:txBody>
          <a:bodyPr/>
          <a:lstStyle/>
          <a:p>
            <a:fld id="{5E29CE3C-61E5-48DE-BDF4-BF593A0E4338}" type="slidenum">
              <a:rPr lang="en-US" smtClean="0"/>
              <a:t>148</a:t>
            </a:fld>
            <a:endParaRPr lang="en-US" dirty="0"/>
          </a:p>
        </p:txBody>
      </p:sp>
    </p:spTree>
    <p:extLst>
      <p:ext uri="{BB962C8B-B14F-4D97-AF65-F5344CB8AC3E}">
        <p14:creationId xmlns:p14="http://schemas.microsoft.com/office/powerpoint/2010/main" val="308043647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there are some columns associated with number of days of overlap during infectious periods.  Here all of these values are “no IP available” because no data on dates of infectious periods were uploaded as part of this analysis.</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149</a:t>
            </a:fld>
            <a:endParaRPr lang="en-US" dirty="0"/>
          </a:p>
        </p:txBody>
      </p:sp>
    </p:spTree>
    <p:extLst>
      <p:ext uri="{BB962C8B-B14F-4D97-AF65-F5344CB8AC3E}">
        <p14:creationId xmlns:p14="http://schemas.microsoft.com/office/powerpoint/2010/main" val="2482657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seems simple enough in principle, but in practice it is not uncommon for a patient being interviewed to name multiple locations</a:t>
            </a:r>
          </a:p>
        </p:txBody>
      </p:sp>
      <p:sp>
        <p:nvSpPr>
          <p:cNvPr id="4" name="Slide Number Placeholder 3"/>
          <p:cNvSpPr>
            <a:spLocks noGrp="1"/>
          </p:cNvSpPr>
          <p:nvPr>
            <p:ph type="sldNum" sz="quarter" idx="10"/>
          </p:nvPr>
        </p:nvSpPr>
        <p:spPr/>
        <p:txBody>
          <a:bodyPr/>
          <a:lstStyle/>
          <a:p>
            <a:fld id="{5E29CE3C-61E5-48DE-BDF4-BF593A0E4338}" type="slidenum">
              <a:rPr lang="en-US" smtClean="0"/>
              <a:t>15</a:t>
            </a:fld>
            <a:endParaRPr lang="en-US" dirty="0"/>
          </a:p>
        </p:txBody>
      </p:sp>
    </p:spTree>
    <p:extLst>
      <p:ext uri="{BB962C8B-B14F-4D97-AF65-F5344CB8AC3E}">
        <p14:creationId xmlns:p14="http://schemas.microsoft.com/office/powerpoint/2010/main" val="168952972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all overlaps file generated by the same analysis in which a table of infectious periods was included in the analysis.  You can see that using these data, LATTE summarized the number of days of overlap that occurred during infectious periods for each pair of persons in the analysis.</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150</a:t>
            </a:fld>
            <a:endParaRPr lang="en-US" dirty="0"/>
          </a:p>
        </p:txBody>
      </p:sp>
    </p:spTree>
    <p:extLst>
      <p:ext uri="{BB962C8B-B14F-4D97-AF65-F5344CB8AC3E}">
        <p14:creationId xmlns:p14="http://schemas.microsoft.com/office/powerpoint/2010/main" val="184724070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input dates output file</a:t>
            </a:r>
            <a:r>
              <a:rPr lang="en-US" baseline="0" dirty="0"/>
              <a:t> is essentially</a:t>
            </a:r>
            <a:r>
              <a:rPr lang="en-US" dirty="0"/>
              <a:t> a supporting file generated</a:t>
            </a:r>
            <a:r>
              <a:rPr lang="en-US" baseline="0" dirty="0"/>
              <a:t> </a:t>
            </a:r>
            <a:r>
              <a:rPr lang="en-US" dirty="0"/>
              <a:t>for data</a:t>
            </a:r>
            <a:r>
              <a:rPr lang="en-US" baseline="0" dirty="0"/>
              <a:t> verification and record keeping purposes. Its content is identical to that of table of dates in locations input files upon which the analysis was based. If a table of infectious periods was included in the analysis, an associated output file containing those input data would also be generated.</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151</a:t>
            </a:fld>
            <a:endParaRPr lang="en-US" dirty="0"/>
          </a:p>
        </p:txBody>
      </p:sp>
    </p:spTree>
    <p:extLst>
      <p:ext uri="{BB962C8B-B14F-4D97-AF65-F5344CB8AC3E}">
        <p14:creationId xmlns:p14="http://schemas.microsoft.com/office/powerpoint/2010/main" val="382170958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talk quickly about some ways that users can interpret and apply results of LATTE IP epi link and epi link analyses with date data.</a:t>
            </a:r>
          </a:p>
        </p:txBody>
      </p:sp>
      <p:sp>
        <p:nvSpPr>
          <p:cNvPr id="4" name="Slide Number Placeholder 3"/>
          <p:cNvSpPr>
            <a:spLocks noGrp="1"/>
          </p:cNvSpPr>
          <p:nvPr>
            <p:ph type="sldNum" sz="quarter" idx="10"/>
          </p:nvPr>
        </p:nvSpPr>
        <p:spPr/>
        <p:txBody>
          <a:bodyPr/>
          <a:lstStyle/>
          <a:p>
            <a:fld id="{5E29CE3C-61E5-48DE-BDF4-BF593A0E4338}" type="slidenum">
              <a:rPr lang="en-US" smtClean="0"/>
              <a:t>152</a:t>
            </a:fld>
            <a:endParaRPr lang="en-US" dirty="0"/>
          </a:p>
        </p:txBody>
      </p:sp>
    </p:spTree>
    <p:extLst>
      <p:ext uri="{BB962C8B-B14F-4D97-AF65-F5344CB8AC3E}">
        <p14:creationId xmlns:p14="http://schemas.microsoft.com/office/powerpoint/2010/main" val="226107739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a:t>
            </a:r>
            <a:r>
              <a:rPr lang="en-US" baseline="0" dirty="0"/>
              <a:t> summary by person output file, you can see that </a:t>
            </a:r>
            <a:r>
              <a:rPr lang="en-US" dirty="0"/>
              <a:t>neither Case 1 nor Case 2 overlapped with any other case during an infectious period. So although they had TB disease, these data suggest that they were unlikely to have been infected at the shelter by any of the other cases included in the analysis.</a:t>
            </a:r>
          </a:p>
        </p:txBody>
      </p:sp>
      <p:sp>
        <p:nvSpPr>
          <p:cNvPr id="4" name="Slide Number Placeholder 3"/>
          <p:cNvSpPr>
            <a:spLocks noGrp="1"/>
          </p:cNvSpPr>
          <p:nvPr>
            <p:ph type="sldNum" sz="quarter" idx="10"/>
          </p:nvPr>
        </p:nvSpPr>
        <p:spPr/>
        <p:txBody>
          <a:bodyPr/>
          <a:lstStyle/>
          <a:p>
            <a:fld id="{5E29CE3C-61E5-48DE-BDF4-BF593A0E4338}" type="slidenum">
              <a:rPr lang="en-US" smtClean="0"/>
              <a:t>153</a:t>
            </a:fld>
            <a:endParaRPr lang="en-US" dirty="0"/>
          </a:p>
        </p:txBody>
      </p:sp>
    </p:spTree>
    <p:extLst>
      <p:ext uri="{BB962C8B-B14F-4D97-AF65-F5344CB8AC3E}">
        <p14:creationId xmlns:p14="http://schemas.microsoft.com/office/powerpoint/2010/main" val="32920543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Case 3 and Case 4 both overlapped at the shelter with at least one other case during an infectious period and may have been infected during these exposures.</a:t>
            </a:r>
          </a:p>
        </p:txBody>
      </p:sp>
      <p:sp>
        <p:nvSpPr>
          <p:cNvPr id="4" name="Slide Number Placeholder 3"/>
          <p:cNvSpPr>
            <a:spLocks noGrp="1"/>
          </p:cNvSpPr>
          <p:nvPr>
            <p:ph type="sldNum" sz="quarter" idx="10"/>
          </p:nvPr>
        </p:nvSpPr>
        <p:spPr/>
        <p:txBody>
          <a:bodyPr/>
          <a:lstStyle/>
          <a:p>
            <a:fld id="{5E29CE3C-61E5-48DE-BDF4-BF593A0E4338}" type="slidenum">
              <a:rPr lang="en-US" smtClean="0"/>
              <a:t>154</a:t>
            </a:fld>
            <a:endParaRPr lang="en-US" dirty="0"/>
          </a:p>
        </p:txBody>
      </p:sp>
    </p:spTree>
    <p:extLst>
      <p:ext uri="{BB962C8B-B14F-4D97-AF65-F5344CB8AC3E}">
        <p14:creationId xmlns:p14="http://schemas.microsoft.com/office/powerpoint/2010/main" val="109067975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look at contacts, you can see that Contact 2 had a relatively high number of days of overlap with one or more cases during their infectious period.  Because of this exposure, contact 2 could be prioritized for contact investigation follow-up.</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155</a:t>
            </a:fld>
            <a:endParaRPr lang="en-US" dirty="0"/>
          </a:p>
        </p:txBody>
      </p:sp>
    </p:spTree>
    <p:extLst>
      <p:ext uri="{BB962C8B-B14F-4D97-AF65-F5344CB8AC3E}">
        <p14:creationId xmlns:p14="http://schemas.microsoft.com/office/powerpoint/2010/main" val="368883801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Contact 3 had no days of overlap with a case during their infectious period.  Because of this lack of exposure, contact 3 is at relatively low risk of having been infected and could represent a low priority for contact investigation follow-up.</a:t>
            </a:r>
          </a:p>
        </p:txBody>
      </p:sp>
      <p:sp>
        <p:nvSpPr>
          <p:cNvPr id="4" name="Slide Number Placeholder 3"/>
          <p:cNvSpPr>
            <a:spLocks noGrp="1"/>
          </p:cNvSpPr>
          <p:nvPr>
            <p:ph type="sldNum" sz="quarter" idx="10"/>
          </p:nvPr>
        </p:nvSpPr>
        <p:spPr/>
        <p:txBody>
          <a:bodyPr/>
          <a:lstStyle/>
          <a:p>
            <a:fld id="{5E29CE3C-61E5-48DE-BDF4-BF593A0E4338}" type="slidenum">
              <a:rPr lang="en-US" smtClean="0"/>
              <a:t>156</a:t>
            </a:fld>
            <a:endParaRPr lang="en-US" dirty="0"/>
          </a:p>
        </p:txBody>
      </p:sp>
    </p:spTree>
    <p:extLst>
      <p:ext uri="{BB962C8B-B14F-4D97-AF65-F5344CB8AC3E}">
        <p14:creationId xmlns:p14="http://schemas.microsoft.com/office/powerpoint/2010/main" val="57802017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8507">
              <a:defRPr/>
            </a:pPr>
            <a:r>
              <a:rPr lang="en-US" dirty="0"/>
              <a:t>By simply sorting the data based on values in column F, you can quickly and easily create a list of persons ordered according to their priority for follow-up.  But remember that results of LATTE analyses can only tell you if, when, and for how long two people overlapped at a location.  LATTE does not provide any information about individual risk factors that could help you prioritize contacts for follow-up.</a:t>
            </a:r>
          </a:p>
        </p:txBody>
      </p:sp>
      <p:sp>
        <p:nvSpPr>
          <p:cNvPr id="4" name="Slide Number Placeholder 3"/>
          <p:cNvSpPr>
            <a:spLocks noGrp="1"/>
          </p:cNvSpPr>
          <p:nvPr>
            <p:ph type="sldNum" sz="quarter" idx="10"/>
          </p:nvPr>
        </p:nvSpPr>
        <p:spPr/>
        <p:txBody>
          <a:bodyPr/>
          <a:lstStyle/>
          <a:p>
            <a:fld id="{5E29CE3C-61E5-48DE-BDF4-BF593A0E4338}" type="slidenum">
              <a:rPr lang="en-US" smtClean="0"/>
              <a:t>157</a:t>
            </a:fld>
            <a:endParaRPr lang="en-US" dirty="0"/>
          </a:p>
        </p:txBody>
      </p:sp>
    </p:spTree>
    <p:extLst>
      <p:ext uri="{BB962C8B-B14F-4D97-AF65-F5344CB8AC3E}">
        <p14:creationId xmlns:p14="http://schemas.microsoft.com/office/powerpoint/2010/main" val="17819103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third of the four types of LATTE analyses to review is the epi link analysis without date data.</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158</a:t>
            </a:fld>
            <a:endParaRPr lang="en-US" dirty="0"/>
          </a:p>
        </p:txBody>
      </p:sp>
    </p:spTree>
    <p:extLst>
      <p:ext uri="{BB962C8B-B14F-4D97-AF65-F5344CB8AC3E}">
        <p14:creationId xmlns:p14="http://schemas.microsoft.com/office/powerpoint/2010/main" val="14602784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type of analysis generates lists of pairs of persons who may have overlapped in one or more locations.</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159</a:t>
            </a:fld>
            <a:endParaRPr lang="en-US" dirty="0"/>
          </a:p>
        </p:txBody>
      </p:sp>
    </p:spTree>
    <p:extLst>
      <p:ext uri="{BB962C8B-B14F-4D97-AF65-F5344CB8AC3E}">
        <p14:creationId xmlns:p14="http://schemas.microsoft.com/office/powerpoint/2010/main" val="4060890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a location-based contact investigation to potentially encompass hundreds of contacts</a:t>
            </a:r>
          </a:p>
        </p:txBody>
      </p:sp>
      <p:sp>
        <p:nvSpPr>
          <p:cNvPr id="4" name="Slide Number Placeholder 3"/>
          <p:cNvSpPr>
            <a:spLocks noGrp="1"/>
          </p:cNvSpPr>
          <p:nvPr>
            <p:ph type="sldNum" sz="quarter" idx="10"/>
          </p:nvPr>
        </p:nvSpPr>
        <p:spPr/>
        <p:txBody>
          <a:bodyPr/>
          <a:lstStyle/>
          <a:p>
            <a:fld id="{5E29CE3C-61E5-48DE-BDF4-BF593A0E4338}" type="slidenum">
              <a:rPr lang="en-US" smtClean="0"/>
              <a:t>16</a:t>
            </a:fld>
            <a:endParaRPr lang="en-US" dirty="0"/>
          </a:p>
        </p:txBody>
      </p:sp>
    </p:spTree>
    <p:extLst>
      <p:ext uri="{BB962C8B-B14F-4D97-AF65-F5344CB8AC3E}">
        <p14:creationId xmlns:p14="http://schemas.microsoft.com/office/powerpoint/2010/main" val="173860825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data can include cases or contacts and overlaps between persons can occur at one or more locations. Since no date data are included in these analyses, the timing and duration of overlaps are not considered.</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160</a:t>
            </a:fld>
            <a:endParaRPr lang="en-US" dirty="0"/>
          </a:p>
        </p:txBody>
      </p:sp>
    </p:spTree>
    <p:extLst>
      <p:ext uri="{BB962C8B-B14F-4D97-AF65-F5344CB8AC3E}">
        <p14:creationId xmlns:p14="http://schemas.microsoft.com/office/powerpoint/2010/main" val="198485321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perform an epi link analysis without date data the user must have a list of persons who may have overlapped at one or more locations. An epi link analysis without date data is conducted when the user wants to generate lists of all pairs of persons who may have overlapped at one or more locations.</a:t>
            </a:r>
          </a:p>
        </p:txBody>
      </p:sp>
      <p:sp>
        <p:nvSpPr>
          <p:cNvPr id="4" name="Slide Number Placeholder 3"/>
          <p:cNvSpPr>
            <a:spLocks noGrp="1"/>
          </p:cNvSpPr>
          <p:nvPr>
            <p:ph type="sldNum" sz="quarter" idx="10"/>
          </p:nvPr>
        </p:nvSpPr>
        <p:spPr/>
        <p:txBody>
          <a:bodyPr/>
          <a:lstStyle/>
          <a:p>
            <a:fld id="{5E29CE3C-61E5-48DE-BDF4-BF593A0E4338}" type="slidenum">
              <a:rPr lang="en-US" smtClean="0"/>
              <a:t>161</a:t>
            </a:fld>
            <a:endParaRPr lang="en-US" dirty="0"/>
          </a:p>
        </p:txBody>
      </p:sp>
    </p:spTree>
    <p:extLst>
      <p:ext uri="{BB962C8B-B14F-4D97-AF65-F5344CB8AC3E}">
        <p14:creationId xmlns:p14="http://schemas.microsoft.com/office/powerpoint/2010/main" val="25171605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imagine if as part of the contact investigation each contact was asked whether they had spent time at each of 5 locations during a general period of time.  If only yes/no responses could be obtained, an epi link analysis without date data could be used to generate lists of all pairs of persons who may have overlapped at each location.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162</a:t>
            </a:fld>
            <a:endParaRPr lang="en-US" dirty="0"/>
          </a:p>
        </p:txBody>
      </p:sp>
    </p:spTree>
    <p:extLst>
      <p:ext uri="{BB962C8B-B14F-4D97-AF65-F5344CB8AC3E}">
        <p14:creationId xmlns:p14="http://schemas.microsoft.com/office/powerpoint/2010/main" val="342880443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epi link analysis without date data is initiated on the “without date data” tab of the LATTE online user interface, shown here at the top left.</a:t>
            </a:r>
          </a:p>
        </p:txBody>
      </p:sp>
      <p:sp>
        <p:nvSpPr>
          <p:cNvPr id="4" name="Slide Number Placeholder 3"/>
          <p:cNvSpPr>
            <a:spLocks noGrp="1"/>
          </p:cNvSpPr>
          <p:nvPr>
            <p:ph type="sldNum" sz="quarter" idx="10"/>
          </p:nvPr>
        </p:nvSpPr>
        <p:spPr/>
        <p:txBody>
          <a:bodyPr/>
          <a:lstStyle/>
          <a:p>
            <a:fld id="{5E29CE3C-61E5-48DE-BDF4-BF593A0E4338}" type="slidenum">
              <a:rPr lang="en-US" smtClean="0"/>
              <a:t>163</a:t>
            </a:fld>
            <a:endParaRPr lang="en-US" dirty="0"/>
          </a:p>
        </p:txBody>
      </p:sp>
    </p:spTree>
    <p:extLst>
      <p:ext uri="{BB962C8B-B14F-4D97-AF65-F5344CB8AC3E}">
        <p14:creationId xmlns:p14="http://schemas.microsoft.com/office/powerpoint/2010/main" val="15514959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only required input file for an epi link analysis without date data is the table of grouped lists of people.</a:t>
            </a:r>
          </a:p>
          <a:p>
            <a:endParaRPr lang="en-US" dirty="0"/>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164</a:t>
            </a:fld>
            <a:endParaRPr lang="en-US" dirty="0"/>
          </a:p>
        </p:txBody>
      </p:sp>
    </p:spTree>
    <p:extLst>
      <p:ext uri="{BB962C8B-B14F-4D97-AF65-F5344CB8AC3E}">
        <p14:creationId xmlns:p14="http://schemas.microsoft.com/office/powerpoint/2010/main" val="124962058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templates for LATTE input files can be accessed by a link in a pop-up window opened by pressing the help button in the top right hand corner of the online user interface.</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165</a:t>
            </a:fld>
            <a:endParaRPr lang="en-US" dirty="0"/>
          </a:p>
        </p:txBody>
      </p:sp>
    </p:spTree>
    <p:extLst>
      <p:ext uri="{BB962C8B-B14F-4D97-AF65-F5344CB8AC3E}">
        <p14:creationId xmlns:p14="http://schemas.microsoft.com/office/powerpoint/2010/main" val="109626751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screenshot of the input file template for the table of grouped lists of people populated with hypothetical data.</a:t>
            </a:r>
          </a:p>
        </p:txBody>
      </p:sp>
      <p:sp>
        <p:nvSpPr>
          <p:cNvPr id="4" name="Slide Number Placeholder 3"/>
          <p:cNvSpPr>
            <a:spLocks noGrp="1"/>
          </p:cNvSpPr>
          <p:nvPr>
            <p:ph type="sldNum" sz="quarter" idx="10"/>
          </p:nvPr>
        </p:nvSpPr>
        <p:spPr/>
        <p:txBody>
          <a:bodyPr/>
          <a:lstStyle/>
          <a:p>
            <a:fld id="{5E29CE3C-61E5-48DE-BDF4-BF593A0E4338}" type="slidenum">
              <a:rPr lang="en-US" smtClean="0"/>
              <a:t>166</a:t>
            </a:fld>
            <a:endParaRPr lang="en-US" dirty="0"/>
          </a:p>
        </p:txBody>
      </p:sp>
    </p:spTree>
    <p:extLst>
      <p:ext uri="{BB962C8B-B14F-4D97-AF65-F5344CB8AC3E}">
        <p14:creationId xmlns:p14="http://schemas.microsoft.com/office/powerpoint/2010/main" val="58713660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cell in each column contains an identifier for a location included in the analysis…</a:t>
            </a:r>
          </a:p>
        </p:txBody>
      </p:sp>
      <p:sp>
        <p:nvSpPr>
          <p:cNvPr id="4" name="Slide Number Placeholder 3"/>
          <p:cNvSpPr>
            <a:spLocks noGrp="1"/>
          </p:cNvSpPr>
          <p:nvPr>
            <p:ph type="sldNum" sz="quarter" idx="10"/>
          </p:nvPr>
        </p:nvSpPr>
        <p:spPr/>
        <p:txBody>
          <a:bodyPr/>
          <a:lstStyle/>
          <a:p>
            <a:fld id="{5E29CE3C-61E5-48DE-BDF4-BF593A0E4338}" type="slidenum">
              <a:rPr lang="en-US" smtClean="0"/>
              <a:t>167</a:t>
            </a:fld>
            <a:endParaRPr lang="en-US" dirty="0"/>
          </a:p>
        </p:txBody>
      </p:sp>
    </p:spTree>
    <p:extLst>
      <p:ext uri="{BB962C8B-B14F-4D97-AF65-F5344CB8AC3E}">
        <p14:creationId xmlns:p14="http://schemas.microsoft.com/office/powerpoint/2010/main" val="417057584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cells below contain identifiers for each person known or believed to have overlapped at the location. Multiple locations and multiple persons per location can be included in a single analysis.</a:t>
            </a:r>
          </a:p>
        </p:txBody>
      </p:sp>
      <p:sp>
        <p:nvSpPr>
          <p:cNvPr id="4" name="Slide Number Placeholder 3"/>
          <p:cNvSpPr>
            <a:spLocks noGrp="1"/>
          </p:cNvSpPr>
          <p:nvPr>
            <p:ph type="sldNum" sz="quarter" idx="10"/>
          </p:nvPr>
        </p:nvSpPr>
        <p:spPr/>
        <p:txBody>
          <a:bodyPr/>
          <a:lstStyle/>
          <a:p>
            <a:fld id="{5E29CE3C-61E5-48DE-BDF4-BF593A0E4338}" type="slidenum">
              <a:rPr lang="en-US" smtClean="0"/>
              <a:t>168</a:t>
            </a:fld>
            <a:endParaRPr lang="en-US" dirty="0"/>
          </a:p>
        </p:txBody>
      </p:sp>
    </p:spTree>
    <p:extLst>
      <p:ext uri="{BB962C8B-B14F-4D97-AF65-F5344CB8AC3E}">
        <p14:creationId xmlns:p14="http://schemas.microsoft.com/office/powerpoint/2010/main" val="9687363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must also specify the epi link strength that will be assigned to pairs of overlapping persons. There are two general options for this.</a:t>
            </a:r>
          </a:p>
        </p:txBody>
      </p:sp>
      <p:sp>
        <p:nvSpPr>
          <p:cNvPr id="4" name="Slide Number Placeholder 3"/>
          <p:cNvSpPr>
            <a:spLocks noGrp="1"/>
          </p:cNvSpPr>
          <p:nvPr>
            <p:ph type="sldNum" sz="quarter" idx="10"/>
          </p:nvPr>
        </p:nvSpPr>
        <p:spPr/>
        <p:txBody>
          <a:bodyPr/>
          <a:lstStyle/>
          <a:p>
            <a:fld id="{5E29CE3C-61E5-48DE-BDF4-BF593A0E4338}" type="slidenum">
              <a:rPr lang="en-US" smtClean="0"/>
              <a:t>169</a:t>
            </a:fld>
            <a:endParaRPr lang="en-US" dirty="0"/>
          </a:p>
        </p:txBody>
      </p:sp>
    </p:spTree>
    <p:extLst>
      <p:ext uri="{BB962C8B-B14F-4D97-AF65-F5344CB8AC3E}">
        <p14:creationId xmlns:p14="http://schemas.microsoft.com/office/powerpoint/2010/main" val="1239791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Trying to manually organize and compare all of the associated location and date information</a:t>
            </a:r>
          </a:p>
        </p:txBody>
      </p:sp>
      <p:sp>
        <p:nvSpPr>
          <p:cNvPr id="4" name="Slide Number Placeholder 3"/>
          <p:cNvSpPr>
            <a:spLocks noGrp="1"/>
          </p:cNvSpPr>
          <p:nvPr>
            <p:ph type="sldNum" sz="quarter" idx="10"/>
          </p:nvPr>
        </p:nvSpPr>
        <p:spPr/>
        <p:txBody>
          <a:bodyPr/>
          <a:lstStyle/>
          <a:p>
            <a:fld id="{5E29CE3C-61E5-48DE-BDF4-BF593A0E4338}" type="slidenum">
              <a:rPr lang="en-US" smtClean="0"/>
              <a:t>17</a:t>
            </a:fld>
            <a:endParaRPr lang="en-US" dirty="0"/>
          </a:p>
        </p:txBody>
      </p:sp>
    </p:spTree>
    <p:extLst>
      <p:ext uri="{BB962C8B-B14F-4D97-AF65-F5344CB8AC3E}">
        <p14:creationId xmlns:p14="http://schemas.microsoft.com/office/powerpoint/2010/main" val="79083935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user can opt to apply a single epi link strength to all pairs of persons in all locations. Epi link strength options are definite, probable, possible, or simply to leave the epi link strength field in the output file blank.</a:t>
            </a:r>
          </a:p>
        </p:txBody>
      </p:sp>
      <p:sp>
        <p:nvSpPr>
          <p:cNvPr id="4" name="Slide Number Placeholder 3"/>
          <p:cNvSpPr>
            <a:spLocks noGrp="1"/>
          </p:cNvSpPr>
          <p:nvPr>
            <p:ph type="sldNum" sz="quarter" idx="10"/>
          </p:nvPr>
        </p:nvSpPr>
        <p:spPr/>
        <p:txBody>
          <a:bodyPr/>
          <a:lstStyle/>
          <a:p>
            <a:fld id="{5E29CE3C-61E5-48DE-BDF4-BF593A0E4338}" type="slidenum">
              <a:rPr lang="en-US" smtClean="0"/>
              <a:t>170</a:t>
            </a:fld>
            <a:endParaRPr lang="en-US" dirty="0"/>
          </a:p>
        </p:txBody>
      </p:sp>
    </p:spTree>
    <p:extLst>
      <p:ext uri="{BB962C8B-B14F-4D97-AF65-F5344CB8AC3E}">
        <p14:creationId xmlns:p14="http://schemas.microsoft.com/office/powerpoint/2010/main" val="347877780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the user can select the “custom strengths specified” option, which allows location-specific epi link strengths to be assigned.</a:t>
            </a:r>
          </a:p>
        </p:txBody>
      </p:sp>
      <p:sp>
        <p:nvSpPr>
          <p:cNvPr id="4" name="Slide Number Placeholder 3"/>
          <p:cNvSpPr>
            <a:spLocks noGrp="1"/>
          </p:cNvSpPr>
          <p:nvPr>
            <p:ph type="sldNum" sz="quarter" idx="10"/>
          </p:nvPr>
        </p:nvSpPr>
        <p:spPr/>
        <p:txBody>
          <a:bodyPr/>
          <a:lstStyle/>
          <a:p>
            <a:fld id="{5E29CE3C-61E5-48DE-BDF4-BF593A0E4338}" type="slidenum">
              <a:rPr lang="en-US" smtClean="0"/>
              <a:t>171</a:t>
            </a:fld>
            <a:endParaRPr lang="en-US" dirty="0"/>
          </a:p>
        </p:txBody>
      </p:sp>
    </p:spTree>
    <p:extLst>
      <p:ext uri="{BB962C8B-B14F-4D97-AF65-F5344CB8AC3E}">
        <p14:creationId xmlns:p14="http://schemas.microsoft.com/office/powerpoint/2010/main" val="62958820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location-specific epi link strengths are uploaded as a second input file, the custom strengths table. A screenshot of the input file template for the custom strengths table is shown here populated with hypothetical data.</a:t>
            </a:r>
          </a:p>
        </p:txBody>
      </p:sp>
      <p:sp>
        <p:nvSpPr>
          <p:cNvPr id="4" name="Slide Number Placeholder 3"/>
          <p:cNvSpPr>
            <a:spLocks noGrp="1"/>
          </p:cNvSpPr>
          <p:nvPr>
            <p:ph type="sldNum" sz="quarter" idx="10"/>
          </p:nvPr>
        </p:nvSpPr>
        <p:spPr/>
        <p:txBody>
          <a:bodyPr/>
          <a:lstStyle/>
          <a:p>
            <a:fld id="{5E29CE3C-61E5-48DE-BDF4-BF593A0E4338}" type="slidenum">
              <a:rPr lang="en-US" smtClean="0"/>
              <a:t>172</a:t>
            </a:fld>
            <a:endParaRPr lang="en-US" dirty="0"/>
          </a:p>
        </p:txBody>
      </p:sp>
    </p:spTree>
    <p:extLst>
      <p:ext uri="{BB962C8B-B14F-4D97-AF65-F5344CB8AC3E}">
        <p14:creationId xmlns:p14="http://schemas.microsoft.com/office/powerpoint/2010/main" val="427616179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column contains the identifiers for each location included in the analysis,</a:t>
            </a:r>
          </a:p>
        </p:txBody>
      </p:sp>
      <p:sp>
        <p:nvSpPr>
          <p:cNvPr id="4" name="Slide Number Placeholder 3"/>
          <p:cNvSpPr>
            <a:spLocks noGrp="1"/>
          </p:cNvSpPr>
          <p:nvPr>
            <p:ph type="sldNum" sz="quarter" idx="10"/>
          </p:nvPr>
        </p:nvSpPr>
        <p:spPr/>
        <p:txBody>
          <a:bodyPr/>
          <a:lstStyle/>
          <a:p>
            <a:fld id="{5E29CE3C-61E5-48DE-BDF4-BF593A0E4338}" type="slidenum">
              <a:rPr lang="en-US" smtClean="0"/>
              <a:t>173</a:t>
            </a:fld>
            <a:endParaRPr lang="en-US" dirty="0"/>
          </a:p>
        </p:txBody>
      </p:sp>
    </p:spTree>
    <p:extLst>
      <p:ext uri="{BB962C8B-B14F-4D97-AF65-F5344CB8AC3E}">
        <p14:creationId xmlns:p14="http://schemas.microsoft.com/office/powerpoint/2010/main" val="74706849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second column contains the location-specific epi link strength that the user wants to assign to each pair of overlapping persons at each location.  Again, epi link strength options are definite, probable, possible, and blank.</a:t>
            </a:r>
          </a:p>
        </p:txBody>
      </p:sp>
      <p:sp>
        <p:nvSpPr>
          <p:cNvPr id="4" name="Slide Number Placeholder 3"/>
          <p:cNvSpPr>
            <a:spLocks noGrp="1"/>
          </p:cNvSpPr>
          <p:nvPr>
            <p:ph type="sldNum" sz="quarter" idx="10"/>
          </p:nvPr>
        </p:nvSpPr>
        <p:spPr/>
        <p:txBody>
          <a:bodyPr/>
          <a:lstStyle/>
          <a:p>
            <a:fld id="{5E29CE3C-61E5-48DE-BDF4-BF593A0E4338}" type="slidenum">
              <a:rPr lang="en-US" smtClean="0"/>
              <a:t>174</a:t>
            </a:fld>
            <a:endParaRPr lang="en-US" dirty="0"/>
          </a:p>
        </p:txBody>
      </p:sp>
    </p:spTree>
    <p:extLst>
      <p:ext uri="{BB962C8B-B14F-4D97-AF65-F5344CB8AC3E}">
        <p14:creationId xmlns:p14="http://schemas.microsoft.com/office/powerpoint/2010/main" val="204272016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the table of grouped lists of people has been uploaded, and epi link strength has been specified either as a fixed value or by uploading location-specific strengths in a custom strengths table, the user assigns</a:t>
            </a:r>
            <a:r>
              <a:rPr lang="en-US" baseline="0" dirty="0"/>
              <a:t> a name prefix for the output files and hits the “run” button to initiate the analysis. Here, the name prefix “</a:t>
            </a:r>
            <a:r>
              <a:rPr lang="en-US" baseline="0" dirty="0" err="1"/>
              <a:t>Test_run</a:t>
            </a:r>
            <a:r>
              <a:rPr lang="en-US" baseline="0" dirty="0"/>
              <a:t>” has been assigned for output files.</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175</a:t>
            </a:fld>
            <a:endParaRPr lang="en-US" dirty="0"/>
          </a:p>
        </p:txBody>
      </p:sp>
    </p:spTree>
    <p:extLst>
      <p:ext uri="{BB962C8B-B14F-4D97-AF65-F5344CB8AC3E}">
        <p14:creationId xmlns:p14="http://schemas.microsoft.com/office/powerpoint/2010/main" val="16724454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epi link analysis without date data will produce three or four output files, the names of which probably look familiar at this point.</a:t>
            </a:r>
          </a:p>
        </p:txBody>
      </p:sp>
      <p:sp>
        <p:nvSpPr>
          <p:cNvPr id="4" name="Slide Number Placeholder 3"/>
          <p:cNvSpPr>
            <a:spLocks noGrp="1"/>
          </p:cNvSpPr>
          <p:nvPr>
            <p:ph type="sldNum" sz="quarter" idx="10"/>
          </p:nvPr>
        </p:nvSpPr>
        <p:spPr/>
        <p:txBody>
          <a:bodyPr/>
          <a:lstStyle/>
          <a:p>
            <a:fld id="{5E29CE3C-61E5-48DE-BDF4-BF593A0E4338}" type="slidenum">
              <a:rPr lang="en-US" smtClean="0"/>
              <a:t>176</a:t>
            </a:fld>
            <a:endParaRPr lang="en-US" dirty="0"/>
          </a:p>
        </p:txBody>
      </p:sp>
    </p:spTree>
    <p:extLst>
      <p:ext uri="{BB962C8B-B14F-4D97-AF65-F5344CB8AC3E}">
        <p14:creationId xmlns:p14="http://schemas.microsoft.com/office/powerpoint/2010/main" val="400459129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with the other LATTE analysis types</a:t>
            </a:r>
            <a:r>
              <a:rPr lang="en-US" dirty="0"/>
              <a:t>, the </a:t>
            </a:r>
            <a:r>
              <a:rPr lang="en-US" baseline="0" dirty="0"/>
              <a:t>log output file contains summary statistics for the input files and analysis parameters and lists any computational issues encountered during the analysis,</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177</a:t>
            </a:fld>
            <a:endParaRPr lang="en-US" dirty="0"/>
          </a:p>
        </p:txBody>
      </p:sp>
    </p:spTree>
    <p:extLst>
      <p:ext uri="{BB962C8B-B14F-4D97-AF65-F5344CB8AC3E}">
        <p14:creationId xmlns:p14="http://schemas.microsoft.com/office/powerpoint/2010/main" val="152608772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pairs output file contains the names of all overlapping pairs of persons by location with assigned epi link strengths,</a:t>
            </a:r>
          </a:p>
        </p:txBody>
      </p:sp>
      <p:sp>
        <p:nvSpPr>
          <p:cNvPr id="4" name="Slide Number Placeholder 3"/>
          <p:cNvSpPr>
            <a:spLocks noGrp="1"/>
          </p:cNvSpPr>
          <p:nvPr>
            <p:ph type="sldNum" sz="quarter" idx="10"/>
          </p:nvPr>
        </p:nvSpPr>
        <p:spPr/>
        <p:txBody>
          <a:bodyPr/>
          <a:lstStyle/>
          <a:p>
            <a:fld id="{5E29CE3C-61E5-48DE-BDF4-BF593A0E4338}" type="slidenum">
              <a:rPr lang="en-US" smtClean="0"/>
              <a:t>178</a:t>
            </a:fld>
            <a:endParaRPr lang="en-US" dirty="0"/>
          </a:p>
        </p:txBody>
      </p:sp>
    </p:spTree>
    <p:extLst>
      <p:ext uri="{BB962C8B-B14F-4D97-AF65-F5344CB8AC3E}">
        <p14:creationId xmlns:p14="http://schemas.microsoft.com/office/powerpoint/2010/main" val="303392769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remaining output file or files contain copies of the input data upon which the analysis was based...in this case the contents of the table of grouped lists of people and the custom strengths table if one was uploaded. Lets now quickly review the content of each of these files in more detail.</a:t>
            </a:r>
          </a:p>
        </p:txBody>
      </p:sp>
      <p:sp>
        <p:nvSpPr>
          <p:cNvPr id="4" name="Slide Number Placeholder 3"/>
          <p:cNvSpPr>
            <a:spLocks noGrp="1"/>
          </p:cNvSpPr>
          <p:nvPr>
            <p:ph type="sldNum" sz="quarter" idx="10"/>
          </p:nvPr>
        </p:nvSpPr>
        <p:spPr/>
        <p:txBody>
          <a:bodyPr/>
          <a:lstStyle/>
          <a:p>
            <a:fld id="{5E29CE3C-61E5-48DE-BDF4-BF593A0E4338}" type="slidenum">
              <a:rPr lang="en-US" smtClean="0"/>
              <a:t>179</a:t>
            </a:fld>
            <a:endParaRPr lang="en-US" dirty="0"/>
          </a:p>
        </p:txBody>
      </p:sp>
    </p:spTree>
    <p:extLst>
      <p:ext uri="{BB962C8B-B14F-4D97-AF65-F5344CB8AC3E}">
        <p14:creationId xmlns:p14="http://schemas.microsoft.com/office/powerpoint/2010/main" val="3355032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identify contacts of concern and epi links</a:t>
            </a:r>
          </a:p>
        </p:txBody>
      </p:sp>
      <p:sp>
        <p:nvSpPr>
          <p:cNvPr id="4" name="Slide Number Placeholder 3"/>
          <p:cNvSpPr>
            <a:spLocks noGrp="1"/>
          </p:cNvSpPr>
          <p:nvPr>
            <p:ph type="sldNum" sz="quarter" idx="10"/>
          </p:nvPr>
        </p:nvSpPr>
        <p:spPr/>
        <p:txBody>
          <a:bodyPr/>
          <a:lstStyle/>
          <a:p>
            <a:fld id="{5E29CE3C-61E5-48DE-BDF4-BF593A0E4338}" type="slidenum">
              <a:rPr lang="en-US" smtClean="0"/>
              <a:t>18</a:t>
            </a:fld>
            <a:endParaRPr lang="en-US" dirty="0"/>
          </a:p>
        </p:txBody>
      </p:sp>
    </p:spTree>
    <p:extLst>
      <p:ext uri="{BB962C8B-B14F-4D97-AF65-F5344CB8AC3E}">
        <p14:creationId xmlns:p14="http://schemas.microsoft.com/office/powerpoint/2010/main" val="109950420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screenshot of the log output file.</a:t>
            </a:r>
          </a:p>
        </p:txBody>
      </p:sp>
      <p:sp>
        <p:nvSpPr>
          <p:cNvPr id="4" name="Slide Number Placeholder 3"/>
          <p:cNvSpPr>
            <a:spLocks noGrp="1"/>
          </p:cNvSpPr>
          <p:nvPr>
            <p:ph type="sldNum" sz="quarter" idx="10"/>
          </p:nvPr>
        </p:nvSpPr>
        <p:spPr/>
        <p:txBody>
          <a:bodyPr/>
          <a:lstStyle/>
          <a:p>
            <a:fld id="{5E29CE3C-61E5-48DE-BDF4-BF593A0E4338}" type="slidenum">
              <a:rPr lang="en-US" smtClean="0"/>
              <a:t>180</a:t>
            </a:fld>
            <a:endParaRPr lang="en-US" dirty="0"/>
          </a:p>
        </p:txBody>
      </p:sp>
    </p:spTree>
    <p:extLst>
      <p:ext uri="{BB962C8B-B14F-4D97-AF65-F5344CB8AC3E}">
        <p14:creationId xmlns:p14="http://schemas.microsoft.com/office/powerpoint/2010/main" val="194489914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reports that an epi link analysis without date data was performed, that there were 4 columns or unique locations included in the analysis and that the user uploaded a custom strengths table.</a:t>
            </a:r>
          </a:p>
        </p:txBody>
      </p:sp>
      <p:sp>
        <p:nvSpPr>
          <p:cNvPr id="4" name="Slide Number Placeholder 3"/>
          <p:cNvSpPr>
            <a:spLocks noGrp="1"/>
          </p:cNvSpPr>
          <p:nvPr>
            <p:ph type="sldNum" sz="quarter" idx="10"/>
          </p:nvPr>
        </p:nvSpPr>
        <p:spPr/>
        <p:txBody>
          <a:bodyPr/>
          <a:lstStyle/>
          <a:p>
            <a:fld id="{5E29CE3C-61E5-48DE-BDF4-BF593A0E4338}" type="slidenum">
              <a:rPr lang="en-US" smtClean="0"/>
              <a:t>181</a:t>
            </a:fld>
            <a:endParaRPr lang="en-US" dirty="0"/>
          </a:p>
        </p:txBody>
      </p:sp>
    </p:spTree>
    <p:extLst>
      <p:ext uri="{BB962C8B-B14F-4D97-AF65-F5344CB8AC3E}">
        <p14:creationId xmlns:p14="http://schemas.microsoft.com/office/powerpoint/2010/main" val="384210853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includes a summary of the names of the unique locations included in the analysis and the number of persons known or believed to have overlapped at each location.</a:t>
            </a:r>
          </a:p>
        </p:txBody>
      </p:sp>
      <p:sp>
        <p:nvSpPr>
          <p:cNvPr id="4" name="Slide Number Placeholder 3"/>
          <p:cNvSpPr>
            <a:spLocks noGrp="1"/>
          </p:cNvSpPr>
          <p:nvPr>
            <p:ph type="sldNum" sz="quarter" idx="10"/>
          </p:nvPr>
        </p:nvSpPr>
        <p:spPr/>
        <p:txBody>
          <a:bodyPr/>
          <a:lstStyle/>
          <a:p>
            <a:fld id="{5E29CE3C-61E5-48DE-BDF4-BF593A0E4338}" type="slidenum">
              <a:rPr lang="en-US" smtClean="0"/>
              <a:t>182</a:t>
            </a:fld>
            <a:endParaRPr lang="en-US" dirty="0"/>
          </a:p>
        </p:txBody>
      </p:sp>
    </p:spTree>
    <p:extLst>
      <p:ext uri="{BB962C8B-B14F-4D97-AF65-F5344CB8AC3E}">
        <p14:creationId xmlns:p14="http://schemas.microsoft.com/office/powerpoint/2010/main" val="53757530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screenshot of the pairs output file which contains the main analysis output: the list of all overlapping pairs of persons by location, each with an associated epi link strength.</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183</a:t>
            </a:fld>
            <a:endParaRPr lang="en-US" dirty="0"/>
          </a:p>
        </p:txBody>
      </p:sp>
    </p:spTree>
    <p:extLst>
      <p:ext uri="{BB962C8B-B14F-4D97-AF65-F5344CB8AC3E}">
        <p14:creationId xmlns:p14="http://schemas.microsoft.com/office/powerpoint/2010/main" val="360164324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see how the content of the pairs output file was generated by examining the final two output files that contain copies of the input data upon which the analysis was based.</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184</a:t>
            </a:fld>
            <a:endParaRPr lang="en-US" dirty="0"/>
          </a:p>
        </p:txBody>
      </p:sp>
    </p:spTree>
    <p:extLst>
      <p:ext uri="{BB962C8B-B14F-4D97-AF65-F5344CB8AC3E}">
        <p14:creationId xmlns:p14="http://schemas.microsoft.com/office/powerpoint/2010/main" val="346482468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look at the input data for restaurant A you can see that that the user assigned a custom epi link strength value of “probable” to all associated epi links and that there were 5 persons known or believed to have overlapped at restaurant A.</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185</a:t>
            </a:fld>
            <a:endParaRPr lang="en-US" dirty="0"/>
          </a:p>
        </p:txBody>
      </p:sp>
    </p:spTree>
    <p:extLst>
      <p:ext uri="{BB962C8B-B14F-4D97-AF65-F5344CB8AC3E}">
        <p14:creationId xmlns:p14="http://schemas.microsoft.com/office/powerpoint/2010/main" val="365435743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pairs output file you can see all 10 unique pairwise combinations of these five persons, each pair associated with restaurant A and with an epi link strength value of probable.</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186</a:t>
            </a:fld>
            <a:endParaRPr lang="en-US" dirty="0"/>
          </a:p>
        </p:txBody>
      </p:sp>
    </p:spTree>
    <p:extLst>
      <p:ext uri="{BB962C8B-B14F-4D97-AF65-F5344CB8AC3E}">
        <p14:creationId xmlns:p14="http://schemas.microsoft.com/office/powerpoint/2010/main" val="356945016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Regarding use of results from a LATTE epi link analysis without date data,</a:t>
            </a:r>
          </a:p>
        </p:txBody>
      </p:sp>
      <p:sp>
        <p:nvSpPr>
          <p:cNvPr id="4" name="Slide Number Placeholder 3"/>
          <p:cNvSpPr>
            <a:spLocks noGrp="1"/>
          </p:cNvSpPr>
          <p:nvPr>
            <p:ph type="sldNum" sz="quarter" idx="10"/>
          </p:nvPr>
        </p:nvSpPr>
        <p:spPr/>
        <p:txBody>
          <a:bodyPr/>
          <a:lstStyle/>
          <a:p>
            <a:fld id="{5E29CE3C-61E5-48DE-BDF4-BF593A0E4338}" type="slidenum">
              <a:rPr lang="en-US" smtClean="0"/>
              <a:t>187</a:t>
            </a:fld>
            <a:endParaRPr lang="en-US" dirty="0"/>
          </a:p>
        </p:txBody>
      </p:sp>
    </p:spTree>
    <p:extLst>
      <p:ext uri="{BB962C8B-B14F-4D97-AF65-F5344CB8AC3E}">
        <p14:creationId xmlns:p14="http://schemas.microsoft.com/office/powerpoint/2010/main" val="383978252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analysis type was primarily created to be used in conjunction with LITT, the logically inferred tuberculosis transmission algorithm. </a:t>
            </a:r>
            <a:r>
              <a:rPr lang="en-US" sz="1200" kern="1200" dirty="0">
                <a:solidFill>
                  <a:schemeClr val="tx1"/>
                </a:solidFill>
                <a:effectLst/>
                <a:latin typeface="Tahoma" panose="020B0604030504040204" pitchFamily="34" charset="0"/>
                <a:ea typeface="+mn-ea"/>
                <a:cs typeface="+mn-cs"/>
              </a:rPr>
              <a:t>Namely, the analysis can help process data to establish location-based epidemiologic links for LITT input.</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188</a:t>
            </a:fld>
            <a:endParaRPr lang="en-US" dirty="0"/>
          </a:p>
        </p:txBody>
      </p:sp>
    </p:spTree>
    <p:extLst>
      <p:ext uri="{BB962C8B-B14F-4D97-AF65-F5344CB8AC3E}">
        <p14:creationId xmlns:p14="http://schemas.microsoft.com/office/powerpoint/2010/main" val="8439434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 LATTE, LITT is a free analytic tool created in the programing language R by CDC to facilitate the investigation of TB clusters.</a:t>
            </a:r>
          </a:p>
        </p:txBody>
      </p:sp>
      <p:sp>
        <p:nvSpPr>
          <p:cNvPr id="4" name="Slide Number Placeholder 3"/>
          <p:cNvSpPr>
            <a:spLocks noGrp="1"/>
          </p:cNvSpPr>
          <p:nvPr>
            <p:ph type="sldNum" sz="quarter" idx="10"/>
          </p:nvPr>
        </p:nvSpPr>
        <p:spPr/>
        <p:txBody>
          <a:bodyPr/>
          <a:lstStyle/>
          <a:p>
            <a:fld id="{5E29CE3C-61E5-48DE-BDF4-BF593A0E4338}" type="slidenum">
              <a:rPr lang="en-US" smtClean="0"/>
              <a:t>189</a:t>
            </a:fld>
            <a:endParaRPr lang="en-US" dirty="0"/>
          </a:p>
        </p:txBody>
      </p:sp>
    </p:spTree>
    <p:extLst>
      <p:ext uri="{BB962C8B-B14F-4D97-AF65-F5344CB8AC3E}">
        <p14:creationId xmlns:p14="http://schemas.microsoft.com/office/powerpoint/2010/main" val="642083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quickly become an </a:t>
            </a:r>
            <a:r>
              <a:rPr lang="en-US" baseline="0" dirty="0"/>
              <a:t>extremely time consuming, error prone, and frustrating task.</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19</a:t>
            </a:fld>
            <a:endParaRPr lang="en-US" dirty="0"/>
          </a:p>
        </p:txBody>
      </p:sp>
    </p:spTree>
    <p:extLst>
      <p:ext uri="{BB962C8B-B14F-4D97-AF65-F5344CB8AC3E}">
        <p14:creationId xmlns:p14="http://schemas.microsoft.com/office/powerpoint/2010/main" val="109221265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LITT automates the integration and analysis of data from </a:t>
            </a:r>
            <a:r>
              <a:rPr lang="en-US" baseline="0" dirty="0"/>
              <a:t>disease surveillance and contact investigations, chronology data on the timing of symptom onset and infectious periods, and genomic data and phylogenetic analyses generated using whole genome sequencing,</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190</a:t>
            </a:fld>
            <a:endParaRPr lang="en-US" dirty="0"/>
          </a:p>
        </p:txBody>
      </p:sp>
    </p:spTree>
    <p:extLst>
      <p:ext uri="{BB962C8B-B14F-4D97-AF65-F5344CB8AC3E}">
        <p14:creationId xmlns:p14="http://schemas.microsoft.com/office/powerpoint/2010/main" val="243403475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t>
            </a:r>
            <a:r>
              <a:rPr lang="en-US" baseline="0" dirty="0"/>
              <a:t>characterize transmission pathways </a:t>
            </a:r>
            <a:r>
              <a:rPr lang="en-US" dirty="0"/>
              <a:t>within TB clusters.</a:t>
            </a:r>
          </a:p>
        </p:txBody>
      </p:sp>
      <p:sp>
        <p:nvSpPr>
          <p:cNvPr id="4" name="Slide Number Placeholder 3"/>
          <p:cNvSpPr>
            <a:spLocks noGrp="1"/>
          </p:cNvSpPr>
          <p:nvPr>
            <p:ph type="sldNum" sz="quarter" idx="10"/>
          </p:nvPr>
        </p:nvSpPr>
        <p:spPr/>
        <p:txBody>
          <a:bodyPr/>
          <a:lstStyle/>
          <a:p>
            <a:fld id="{5E29CE3C-61E5-48DE-BDF4-BF593A0E4338}" type="slidenum">
              <a:rPr lang="en-US" smtClean="0"/>
              <a:t>191</a:t>
            </a:fld>
            <a:endParaRPr lang="en-US" dirty="0"/>
          </a:p>
        </p:txBody>
      </p:sp>
    </p:spTree>
    <p:extLst>
      <p:ext uri="{BB962C8B-B14F-4D97-AF65-F5344CB8AC3E}">
        <p14:creationId xmlns:p14="http://schemas.microsoft.com/office/powerpoint/2010/main" val="245264934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LATTE epi link analysis without date data was create to process data from contact investigations and generate the epi links input file used for a LITT analysis.</a:t>
            </a:r>
          </a:p>
        </p:txBody>
      </p:sp>
      <p:sp>
        <p:nvSpPr>
          <p:cNvPr id="4" name="Slide Number Placeholder 3"/>
          <p:cNvSpPr>
            <a:spLocks noGrp="1"/>
          </p:cNvSpPr>
          <p:nvPr>
            <p:ph type="sldNum" sz="quarter" idx="10"/>
          </p:nvPr>
        </p:nvSpPr>
        <p:spPr/>
        <p:txBody>
          <a:bodyPr/>
          <a:lstStyle/>
          <a:p>
            <a:fld id="{5E29CE3C-61E5-48DE-BDF4-BF593A0E4338}" type="slidenum">
              <a:rPr lang="en-US" smtClean="0"/>
              <a:t>192</a:t>
            </a:fld>
            <a:endParaRPr lang="en-US" dirty="0"/>
          </a:p>
        </p:txBody>
      </p:sp>
    </p:spTree>
    <p:extLst>
      <p:ext uri="{BB962C8B-B14F-4D97-AF65-F5344CB8AC3E}">
        <p14:creationId xmlns:p14="http://schemas.microsoft.com/office/powerpoint/2010/main" val="399286683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final type of LATTE analyses to review is the Gantt chart analysis.</a:t>
            </a:r>
          </a:p>
        </p:txBody>
      </p:sp>
      <p:sp>
        <p:nvSpPr>
          <p:cNvPr id="4" name="Slide Number Placeholder 3"/>
          <p:cNvSpPr>
            <a:spLocks noGrp="1"/>
          </p:cNvSpPr>
          <p:nvPr>
            <p:ph type="sldNum" sz="quarter" idx="10"/>
          </p:nvPr>
        </p:nvSpPr>
        <p:spPr/>
        <p:txBody>
          <a:bodyPr/>
          <a:lstStyle/>
          <a:p>
            <a:fld id="{5E29CE3C-61E5-48DE-BDF4-BF593A0E4338}" type="slidenum">
              <a:rPr lang="en-US" smtClean="0"/>
              <a:t>193</a:t>
            </a:fld>
            <a:endParaRPr lang="en-US" dirty="0"/>
          </a:p>
        </p:txBody>
      </p:sp>
    </p:spTree>
    <p:extLst>
      <p:ext uri="{BB962C8B-B14F-4D97-AF65-F5344CB8AC3E}">
        <p14:creationId xmlns:p14="http://schemas.microsoft.com/office/powerpoint/2010/main" val="425678423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analysis </a:t>
            </a:r>
            <a:r>
              <a:rPr lang="en-US" sz="1200" dirty="0">
                <a:latin typeface="Tahoma" panose="020B0604030504040204" pitchFamily="34" charset="0"/>
              </a:rPr>
              <a:t>produces charts to visualize date data.</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194</a:t>
            </a:fld>
            <a:endParaRPr lang="en-US" dirty="0"/>
          </a:p>
        </p:txBody>
      </p:sp>
    </p:spTree>
    <p:extLst>
      <p:ext uri="{BB962C8B-B14F-4D97-AF65-F5344CB8AC3E}">
        <p14:creationId xmlns:p14="http://schemas.microsoft.com/office/powerpoint/2010/main" val="75173981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data can include cases or contacts and one or more locations can be included.</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195</a:t>
            </a:fld>
            <a:endParaRPr lang="en-US" dirty="0"/>
          </a:p>
        </p:txBody>
      </p:sp>
    </p:spTree>
    <p:extLst>
      <p:ext uri="{BB962C8B-B14F-4D97-AF65-F5344CB8AC3E}">
        <p14:creationId xmlns:p14="http://schemas.microsoft.com/office/powerpoint/2010/main" val="28796523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perform a Gantt chart analysis the user must have data on dates of stays in locations or estimated infectious period start and end dates for at least one case. Both types of data can be included in a single analysis. A Gantt chart analysis is conducted when the user has the necessary data and wants to generate charts to visualize dates of stays in locations or infectious periods.</a:t>
            </a:r>
          </a:p>
        </p:txBody>
      </p:sp>
      <p:sp>
        <p:nvSpPr>
          <p:cNvPr id="4" name="Slide Number Placeholder 3"/>
          <p:cNvSpPr>
            <a:spLocks noGrp="1"/>
          </p:cNvSpPr>
          <p:nvPr>
            <p:ph type="sldNum" sz="quarter" idx="10"/>
          </p:nvPr>
        </p:nvSpPr>
        <p:spPr/>
        <p:txBody>
          <a:bodyPr/>
          <a:lstStyle/>
          <a:p>
            <a:fld id="{5E29CE3C-61E5-48DE-BDF4-BF593A0E4338}" type="slidenum">
              <a:rPr lang="en-US" smtClean="0"/>
              <a:t>196</a:t>
            </a:fld>
            <a:endParaRPr lang="en-US" dirty="0"/>
          </a:p>
        </p:txBody>
      </p:sp>
    </p:spTree>
    <p:extLst>
      <p:ext uri="{BB962C8B-B14F-4D97-AF65-F5344CB8AC3E}">
        <p14:creationId xmlns:p14="http://schemas.microsoft.com/office/powerpoint/2010/main" val="55725720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imagine if as part of a contact investigation at a homeless shelter, public health officials used client logs to obtain dates of stays for multiple clients including cases who stayed at the shelter while infectious with TB.</a:t>
            </a:r>
          </a:p>
        </p:txBody>
      </p:sp>
      <p:sp>
        <p:nvSpPr>
          <p:cNvPr id="4" name="Slide Number Placeholder 3"/>
          <p:cNvSpPr>
            <a:spLocks noGrp="1"/>
          </p:cNvSpPr>
          <p:nvPr>
            <p:ph type="sldNum" sz="quarter" idx="10"/>
          </p:nvPr>
        </p:nvSpPr>
        <p:spPr/>
        <p:txBody>
          <a:bodyPr/>
          <a:lstStyle/>
          <a:p>
            <a:fld id="{5E29CE3C-61E5-48DE-BDF4-BF593A0E4338}" type="slidenum">
              <a:rPr lang="en-US" smtClean="0"/>
              <a:t>197</a:t>
            </a:fld>
            <a:endParaRPr lang="en-US" dirty="0"/>
          </a:p>
        </p:txBody>
      </p:sp>
    </p:spTree>
    <p:extLst>
      <p:ext uri="{BB962C8B-B14F-4D97-AF65-F5344CB8AC3E}">
        <p14:creationId xmlns:p14="http://schemas.microsoft.com/office/powerpoint/2010/main" val="34831117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Gantt chart analysis could be used to quickly generate charts like this one which allow dates of stays in locations and estimated infectious periods to be easily visualized. These charts can facilitate rapid identification of the timing and duration of client overlaps at the shelter, including overlaps during an infectious period where pathogen transmission is </a:t>
            </a:r>
            <a:r>
              <a:rPr lang="en-US" u="none" dirty="0">
                <a:solidFill>
                  <a:schemeClr val="tx1"/>
                </a:solidFill>
              </a:rPr>
              <a:t>most likely to occur. </a:t>
            </a:r>
            <a:r>
              <a:rPr lang="en-US" sz="1200" u="none" kern="1200" dirty="0">
                <a:solidFill>
                  <a:schemeClr val="tx1"/>
                </a:solidFill>
                <a:effectLst/>
                <a:latin typeface="Tahoma" panose="020B0604030504040204" pitchFamily="34" charset="0"/>
                <a:ea typeface="+mn-ea"/>
                <a:cs typeface="+mn-cs"/>
              </a:rPr>
              <a:t>This is a screenshot of an output file produced by a Gantt chart analysis. It shows dates of stays in locations in black or gray, and estimated dates of infectious periods in red, for a user-specified time period as well as infectious periods that fall outside of the time period. I’ll go over its layout and features in more detail in a few moments.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198</a:t>
            </a:fld>
            <a:endParaRPr lang="en-US" dirty="0"/>
          </a:p>
        </p:txBody>
      </p:sp>
    </p:spTree>
    <p:extLst>
      <p:ext uri="{BB962C8B-B14F-4D97-AF65-F5344CB8AC3E}">
        <p14:creationId xmlns:p14="http://schemas.microsoft.com/office/powerpoint/2010/main" val="90156182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Gantt chart analysis is initiated on the “Gantt charts only” tab of the LATTE online user interface, shown here at the top.</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199</a:t>
            </a:fld>
            <a:endParaRPr lang="en-US" dirty="0"/>
          </a:p>
        </p:txBody>
      </p:sp>
    </p:spTree>
    <p:extLst>
      <p:ext uri="{BB962C8B-B14F-4D97-AF65-F5344CB8AC3E}">
        <p14:creationId xmlns:p14="http://schemas.microsoft.com/office/powerpoint/2010/main" val="3872979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He</a:t>
            </a:r>
            <a:r>
              <a:rPr lang="en-US" sz="1200" baseline="0" dirty="0"/>
              <a:t>re is a high-level outline for my presentation </a:t>
            </a:r>
            <a:r>
              <a:rPr lang="en-US" sz="1200" b="0" baseline="0" dirty="0"/>
              <a:t>today.  I’ll </a:t>
            </a:r>
            <a:r>
              <a:rPr lang="en-US" sz="1200" baseline="0" dirty="0"/>
              <a:t>start with a brief overview of the motivations for creating LATTE as a tool to help identify epidemiologic, or epi links, during TB contact investigations. Next, I’ll explain generally what LATTE is and how it works.  Finally, I’ll walk you through a more detailed description of how to run the four different types of LATTE analyses. For each analysis type I’ll explain when it might be appropriate to run, the data that are required, and how to interpret and apply the results.</a:t>
            </a:r>
            <a:endParaRPr lang="en-US" sz="1200" dirty="0"/>
          </a:p>
        </p:txBody>
      </p:sp>
      <p:sp>
        <p:nvSpPr>
          <p:cNvPr id="4" name="Slide Number Placeholder 3"/>
          <p:cNvSpPr>
            <a:spLocks noGrp="1"/>
          </p:cNvSpPr>
          <p:nvPr>
            <p:ph type="sldNum" sz="quarter" idx="10"/>
          </p:nvPr>
        </p:nvSpPr>
        <p:spPr/>
        <p:txBody>
          <a:bodyPr/>
          <a:lstStyle/>
          <a:p>
            <a:fld id="{5E29CE3C-61E5-48DE-BDF4-BF593A0E4338}" type="slidenum">
              <a:rPr lang="en-US" smtClean="0"/>
              <a:t>2</a:t>
            </a:fld>
            <a:endParaRPr lang="en-US" dirty="0"/>
          </a:p>
        </p:txBody>
      </p:sp>
    </p:spTree>
    <p:extLst>
      <p:ext uri="{BB962C8B-B14F-4D97-AF65-F5344CB8AC3E}">
        <p14:creationId xmlns:p14="http://schemas.microsoft.com/office/powerpoint/2010/main" val="2842823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LATTE, the location and time to epi algorithm</a:t>
            </a:r>
          </a:p>
        </p:txBody>
      </p:sp>
      <p:sp>
        <p:nvSpPr>
          <p:cNvPr id="4" name="Slide Number Placeholder 3"/>
          <p:cNvSpPr>
            <a:spLocks noGrp="1"/>
          </p:cNvSpPr>
          <p:nvPr>
            <p:ph type="sldNum" sz="quarter" idx="10"/>
          </p:nvPr>
        </p:nvSpPr>
        <p:spPr/>
        <p:txBody>
          <a:bodyPr/>
          <a:lstStyle/>
          <a:p>
            <a:fld id="{5E29CE3C-61E5-48DE-BDF4-BF593A0E4338}" type="slidenum">
              <a:rPr lang="en-US" smtClean="0"/>
              <a:t>20</a:t>
            </a:fld>
            <a:endParaRPr lang="en-US" dirty="0"/>
          </a:p>
        </p:txBody>
      </p:sp>
    </p:spTree>
    <p:extLst>
      <p:ext uri="{BB962C8B-B14F-4D97-AF65-F5344CB8AC3E}">
        <p14:creationId xmlns:p14="http://schemas.microsoft.com/office/powerpoint/2010/main" val="136081713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data input files, either a table of dates in locations or a table of infectious periods are required for a Gantt chart analysis.  Alternatively, both of these files can be included in a single Gantt chart analysis. </a:t>
            </a:r>
            <a:r>
              <a:rPr lang="en-US" baseline="0" dirty="0"/>
              <a:t>To facilitate the management of data for LATTE analyses, CDC has created input file templates that include data dictionaries and metadata and feature formatted cells for data entry.</a:t>
            </a:r>
            <a:endParaRPr lang="en-US" dirty="0"/>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200</a:t>
            </a:fld>
            <a:endParaRPr lang="en-US" dirty="0"/>
          </a:p>
        </p:txBody>
      </p:sp>
    </p:spTree>
    <p:extLst>
      <p:ext uri="{BB962C8B-B14F-4D97-AF65-F5344CB8AC3E}">
        <p14:creationId xmlns:p14="http://schemas.microsoft.com/office/powerpoint/2010/main" val="345503435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templates for LATTE input files can be accessed by a link in a pop-up window opened by pressing the help button in the top right-hand corner of the online user interface.</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201</a:t>
            </a:fld>
            <a:endParaRPr lang="en-US" dirty="0"/>
          </a:p>
        </p:txBody>
      </p:sp>
    </p:spTree>
    <p:extLst>
      <p:ext uri="{BB962C8B-B14F-4D97-AF65-F5344CB8AC3E}">
        <p14:creationId xmlns:p14="http://schemas.microsoft.com/office/powerpoint/2010/main" val="365058718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screenshot</a:t>
            </a:r>
            <a:r>
              <a:rPr lang="en-US" baseline="0" dirty="0"/>
              <a:t> of the input file template for the table of dates in locations populated with hypothetical data. Each row in the table corresponds to one continuous stay by a single person at a single location and includes...</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202</a:t>
            </a:fld>
            <a:endParaRPr lang="en-US" dirty="0"/>
          </a:p>
        </p:txBody>
      </p:sp>
    </p:spTree>
    <p:extLst>
      <p:ext uri="{BB962C8B-B14F-4D97-AF65-F5344CB8AC3E}">
        <p14:creationId xmlns:p14="http://schemas.microsoft.com/office/powerpoint/2010/main" val="336746435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unique identifier for the person and the location and start and end dates for the stay.</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203</a:t>
            </a:fld>
            <a:endParaRPr lang="en-US" dirty="0"/>
          </a:p>
        </p:txBody>
      </p:sp>
    </p:spTree>
    <p:extLst>
      <p:ext uri="{BB962C8B-B14F-4D97-AF65-F5344CB8AC3E}">
        <p14:creationId xmlns:p14="http://schemas.microsoft.com/office/powerpoint/2010/main" val="165692448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the user indicates their confidence in this information. Options for confidence are certain and uncertain. This is a subjective measure included to allow users a bit of additional flexibility to capture variation in data quality.</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204</a:t>
            </a:fld>
            <a:endParaRPr lang="en-US" dirty="0"/>
          </a:p>
        </p:txBody>
      </p:sp>
    </p:spTree>
    <p:extLst>
      <p:ext uri="{BB962C8B-B14F-4D97-AF65-F5344CB8AC3E}">
        <p14:creationId xmlns:p14="http://schemas.microsoft.com/office/powerpoint/2010/main" val="427125653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here you can see that the user felt certain that Case 1 stayed at homeless shelter A for the entire month of September but felt uncertain that Case 2 stayed at homeless shelter A from November first through fifth.  These are the sorts of data that would be collected during a contact investigation…for example, by consulting the shelter’s client log. And just to be clear, while this sample file contains only one location, a single LATTE analysis can include multiple locations of interest. So for example, if a contact investigation determined that persons of interest spent time at both a homeless shelter and a church, the dates that persons of interest stayed at either or both of those locations could be included in the same LATTE analysis.</a:t>
            </a:r>
          </a:p>
        </p:txBody>
      </p:sp>
      <p:sp>
        <p:nvSpPr>
          <p:cNvPr id="4" name="Slide Number Placeholder 3"/>
          <p:cNvSpPr>
            <a:spLocks noGrp="1"/>
          </p:cNvSpPr>
          <p:nvPr>
            <p:ph type="sldNum" sz="quarter" idx="10"/>
          </p:nvPr>
        </p:nvSpPr>
        <p:spPr/>
        <p:txBody>
          <a:bodyPr/>
          <a:lstStyle/>
          <a:p>
            <a:fld id="{5E29CE3C-61E5-48DE-BDF4-BF593A0E4338}" type="slidenum">
              <a:rPr lang="en-US" smtClean="0"/>
              <a:t>205</a:t>
            </a:fld>
            <a:endParaRPr lang="en-US" dirty="0"/>
          </a:p>
        </p:txBody>
      </p:sp>
    </p:spTree>
    <p:extLst>
      <p:ext uri="{BB962C8B-B14F-4D97-AF65-F5344CB8AC3E}">
        <p14:creationId xmlns:p14="http://schemas.microsoft.com/office/powerpoint/2010/main" val="215815477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screenshot</a:t>
            </a:r>
            <a:r>
              <a:rPr lang="en-US" baseline="0" dirty="0"/>
              <a:t> of the input file template for the table of infectious periods populated with hypothetical data. Each row in the table corresponds to one continuous infectious period of a person with TB disease.</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206</a:t>
            </a:fld>
            <a:endParaRPr lang="en-US" dirty="0"/>
          </a:p>
        </p:txBody>
      </p:sp>
    </p:spTree>
    <p:extLst>
      <p:ext uri="{BB962C8B-B14F-4D97-AF65-F5344CB8AC3E}">
        <p14:creationId xmlns:p14="http://schemas.microsoft.com/office/powerpoint/2010/main" val="40174649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includes a unique identifier for the person and the estimated start and end dates of their infectious period.  These dates can be calculated using various information including symptom onset dates, treatment start dates, and isolation start dates.</a:t>
            </a:r>
          </a:p>
        </p:txBody>
      </p:sp>
      <p:sp>
        <p:nvSpPr>
          <p:cNvPr id="4" name="Slide Number Placeholder 3"/>
          <p:cNvSpPr>
            <a:spLocks noGrp="1"/>
          </p:cNvSpPr>
          <p:nvPr>
            <p:ph type="sldNum" sz="quarter" idx="10"/>
          </p:nvPr>
        </p:nvSpPr>
        <p:spPr/>
        <p:txBody>
          <a:bodyPr/>
          <a:lstStyle/>
          <a:p>
            <a:fld id="{5E29CE3C-61E5-48DE-BDF4-BF593A0E4338}" type="slidenum">
              <a:rPr lang="en-US" smtClean="0"/>
              <a:t>207</a:t>
            </a:fld>
            <a:endParaRPr lang="en-US" dirty="0"/>
          </a:p>
        </p:txBody>
      </p:sp>
    </p:spTree>
    <p:extLst>
      <p:ext uri="{BB962C8B-B14F-4D97-AF65-F5344CB8AC3E}">
        <p14:creationId xmlns:p14="http://schemas.microsoft.com/office/powerpoint/2010/main" val="190131012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must also set up Gantt chart outputs</a:t>
            </a:r>
          </a:p>
        </p:txBody>
      </p:sp>
      <p:sp>
        <p:nvSpPr>
          <p:cNvPr id="4" name="Slide Number Placeholder 3"/>
          <p:cNvSpPr>
            <a:spLocks noGrp="1"/>
          </p:cNvSpPr>
          <p:nvPr>
            <p:ph type="sldNum" sz="quarter" idx="10"/>
          </p:nvPr>
        </p:nvSpPr>
        <p:spPr/>
        <p:txBody>
          <a:bodyPr/>
          <a:lstStyle/>
          <a:p>
            <a:fld id="{5E29CE3C-61E5-48DE-BDF4-BF593A0E4338}" type="slidenum">
              <a:rPr lang="en-US" smtClean="0"/>
              <a:t>208</a:t>
            </a:fld>
            <a:endParaRPr lang="en-US" dirty="0"/>
          </a:p>
        </p:txBody>
      </p:sp>
    </p:spTree>
    <p:extLst>
      <p:ext uri="{BB962C8B-B14F-4D97-AF65-F5344CB8AC3E}">
        <p14:creationId xmlns:p14="http://schemas.microsoft.com/office/powerpoint/2010/main" val="241536555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user wants to generate one or more Gantt charts to visualize dates of stays in locations, and a table of dates in locations has been uploaded, the “generate location Gantt charts” box should be checked. Similar, if the user wants to generate one or more Gantt charts to visualize estimated dates of infectious periods, and a table of infectious periods has been uploaded, the “generate IP Gantt charts” box should be checked.</a:t>
            </a:r>
          </a:p>
        </p:txBody>
      </p:sp>
      <p:sp>
        <p:nvSpPr>
          <p:cNvPr id="4" name="Slide Number Placeholder 3"/>
          <p:cNvSpPr>
            <a:spLocks noGrp="1"/>
          </p:cNvSpPr>
          <p:nvPr>
            <p:ph type="sldNum" sz="quarter" idx="10"/>
          </p:nvPr>
        </p:nvSpPr>
        <p:spPr/>
        <p:txBody>
          <a:bodyPr/>
          <a:lstStyle/>
          <a:p>
            <a:fld id="{5E29CE3C-61E5-48DE-BDF4-BF593A0E4338}" type="slidenum">
              <a:rPr lang="en-US" smtClean="0"/>
              <a:t>209</a:t>
            </a:fld>
            <a:endParaRPr lang="en-US" dirty="0"/>
          </a:p>
        </p:txBody>
      </p:sp>
    </p:spTree>
    <p:extLst>
      <p:ext uri="{BB962C8B-B14F-4D97-AF65-F5344CB8AC3E}">
        <p14:creationId xmlns:p14="http://schemas.microsoft.com/office/powerpoint/2010/main" val="1420892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LATTE is </a:t>
            </a:r>
            <a:r>
              <a:rPr lang="en-US" sz="1200" kern="1200" dirty="0">
                <a:solidFill>
                  <a:schemeClr val="tx1"/>
                </a:solidFill>
                <a:effectLst/>
                <a:ea typeface="+mn-ea"/>
                <a:cs typeface="+mn-cs"/>
              </a:rPr>
              <a:t>a free analytic tool created in the programing language R by CDC to facilitate identification of epi links and contacts of concern during TB contact investigations</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21</a:t>
            </a:fld>
            <a:endParaRPr lang="en-US" dirty="0"/>
          </a:p>
        </p:txBody>
      </p:sp>
    </p:spTree>
    <p:extLst>
      <p:ext uri="{BB962C8B-B14F-4D97-AF65-F5344CB8AC3E}">
        <p14:creationId xmlns:p14="http://schemas.microsoft.com/office/powerpoint/2010/main" val="177474517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type of Gantt chart selected to be output, the user must then select the time interval or intervals of the chart or charts. Time interval options are day, week, and month. Multiple time intervals can be selected for each type of Gantt chart.</a:t>
            </a:r>
          </a:p>
        </p:txBody>
      </p:sp>
      <p:sp>
        <p:nvSpPr>
          <p:cNvPr id="4" name="Slide Number Placeholder 3"/>
          <p:cNvSpPr>
            <a:spLocks noGrp="1"/>
          </p:cNvSpPr>
          <p:nvPr>
            <p:ph type="sldNum" sz="quarter" idx="10"/>
          </p:nvPr>
        </p:nvSpPr>
        <p:spPr/>
        <p:txBody>
          <a:bodyPr/>
          <a:lstStyle/>
          <a:p>
            <a:fld id="{5E29CE3C-61E5-48DE-BDF4-BF593A0E4338}" type="slidenum">
              <a:rPr lang="en-US" smtClean="0"/>
              <a:t>210</a:t>
            </a:fld>
            <a:endParaRPr lang="en-US" dirty="0"/>
          </a:p>
        </p:txBody>
      </p:sp>
    </p:spTree>
    <p:extLst>
      <p:ext uri="{BB962C8B-B14F-4D97-AF65-F5344CB8AC3E}">
        <p14:creationId xmlns:p14="http://schemas.microsoft.com/office/powerpoint/2010/main" val="183986430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either the table of dates in locations or the table of infectious periods, or both, have been uploaded, and Gantt charts outputs have been set up, the user assigns</a:t>
            </a:r>
            <a:r>
              <a:rPr lang="en-US" baseline="0" dirty="0"/>
              <a:t> a name prefix for the output files and hits the “run” button to initiate the analysis. Here, the name prefix “</a:t>
            </a:r>
            <a:r>
              <a:rPr lang="en-US" baseline="0" dirty="0" err="1"/>
              <a:t>Test_run</a:t>
            </a:r>
            <a:r>
              <a:rPr lang="en-US" baseline="0" dirty="0"/>
              <a:t>” has been assigned for output files.</a:t>
            </a:r>
          </a:p>
        </p:txBody>
      </p:sp>
      <p:sp>
        <p:nvSpPr>
          <p:cNvPr id="4" name="Slide Number Placeholder 3"/>
          <p:cNvSpPr>
            <a:spLocks noGrp="1"/>
          </p:cNvSpPr>
          <p:nvPr>
            <p:ph type="sldNum" sz="quarter" idx="10"/>
          </p:nvPr>
        </p:nvSpPr>
        <p:spPr/>
        <p:txBody>
          <a:bodyPr/>
          <a:lstStyle/>
          <a:p>
            <a:fld id="{5E29CE3C-61E5-48DE-BDF4-BF593A0E4338}" type="slidenum">
              <a:rPr lang="en-US" smtClean="0"/>
              <a:t>211</a:t>
            </a:fld>
            <a:endParaRPr lang="en-US" dirty="0"/>
          </a:p>
        </p:txBody>
      </p:sp>
    </p:spTree>
    <p:extLst>
      <p:ext uri="{BB962C8B-B14F-4D97-AF65-F5344CB8AC3E}">
        <p14:creationId xmlns:p14="http://schemas.microsoft.com/office/powerpoint/2010/main" val="169889469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in this example every Gantt chart output option has been selected</a:t>
            </a:r>
            <a:endParaRPr lang="en-US" baseline="0" dirty="0"/>
          </a:p>
        </p:txBody>
      </p:sp>
      <p:sp>
        <p:nvSpPr>
          <p:cNvPr id="4" name="Slide Number Placeholder 3"/>
          <p:cNvSpPr>
            <a:spLocks noGrp="1"/>
          </p:cNvSpPr>
          <p:nvPr>
            <p:ph type="sldNum" sz="quarter" idx="10"/>
          </p:nvPr>
        </p:nvSpPr>
        <p:spPr/>
        <p:txBody>
          <a:bodyPr/>
          <a:lstStyle/>
          <a:p>
            <a:fld id="{5E29CE3C-61E5-48DE-BDF4-BF593A0E4338}" type="slidenum">
              <a:rPr lang="en-US" smtClean="0"/>
              <a:t>212</a:t>
            </a:fld>
            <a:endParaRPr lang="en-US" dirty="0"/>
          </a:p>
        </p:txBody>
      </p:sp>
    </p:spTree>
    <p:extLst>
      <p:ext uri="{BB962C8B-B14F-4D97-AF65-F5344CB8AC3E}">
        <p14:creationId xmlns:p14="http://schemas.microsoft.com/office/powerpoint/2010/main" val="184877150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Gantt chart analysis will generate </a:t>
            </a:r>
            <a:r>
              <a:rPr lang="en-US" baseline="0" dirty="0"/>
              <a:t>between three and five output files depending on which Gantt charts are selected to be output.  I</a:t>
            </a:r>
            <a:r>
              <a:rPr lang="en-US" dirty="0"/>
              <a:t>n this example, five output files were generated because both location and IP Gantt charts were selected to be output. Note </a:t>
            </a:r>
            <a:r>
              <a:rPr lang="en-US" baseline="0" dirty="0"/>
              <a:t>how the name prefix assigned by the user, in this case “</a:t>
            </a:r>
            <a:r>
              <a:rPr lang="en-US" baseline="0" dirty="0" err="1"/>
              <a:t>Test_run</a:t>
            </a:r>
            <a:r>
              <a:rPr lang="en-US" baseline="0" dirty="0"/>
              <a:t>”, appears in the name of each file.</a:t>
            </a:r>
            <a:endParaRPr lang="en-US" dirty="0"/>
          </a:p>
          <a:p>
            <a:endParaRPr lang="en-US" baseline="0" dirty="0"/>
          </a:p>
        </p:txBody>
      </p:sp>
      <p:sp>
        <p:nvSpPr>
          <p:cNvPr id="4" name="Slide Number Placeholder 3"/>
          <p:cNvSpPr>
            <a:spLocks noGrp="1"/>
          </p:cNvSpPr>
          <p:nvPr>
            <p:ph type="sldNum" sz="quarter" idx="10"/>
          </p:nvPr>
        </p:nvSpPr>
        <p:spPr/>
        <p:txBody>
          <a:bodyPr/>
          <a:lstStyle/>
          <a:p>
            <a:fld id="{5E29CE3C-61E5-48DE-BDF4-BF593A0E4338}" type="slidenum">
              <a:rPr lang="en-US" smtClean="0"/>
              <a:t>213</a:t>
            </a:fld>
            <a:endParaRPr lang="en-US" dirty="0"/>
          </a:p>
        </p:txBody>
      </p:sp>
    </p:spTree>
    <p:extLst>
      <p:ext uri="{BB962C8B-B14F-4D97-AF65-F5344CB8AC3E}">
        <p14:creationId xmlns:p14="http://schemas.microsoft.com/office/powerpoint/2010/main" val="254875335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with the other LATTE analysis types, the log output file contains summary statistics for the input files and analysis parameters and lists any computational issues encountered during the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5E29CE3C-61E5-48DE-BDF4-BF593A0E4338}" type="slidenum">
              <a:rPr lang="en-US" smtClean="0"/>
              <a:t>214</a:t>
            </a:fld>
            <a:endParaRPr lang="en-US" dirty="0"/>
          </a:p>
        </p:txBody>
      </p:sp>
    </p:spTree>
    <p:extLst>
      <p:ext uri="{BB962C8B-B14F-4D97-AF65-F5344CB8AC3E}">
        <p14:creationId xmlns:p14="http://schemas.microsoft.com/office/powerpoint/2010/main" val="405559117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Gantt chart by location output file contains location Gantt charts to visualize dates of stays in locations.  Infectious period dates are also shown if those data were included in the analysis. The file will include a separate chart for each location and time interval included in the analysis.</a:t>
            </a:r>
          </a:p>
        </p:txBody>
      </p:sp>
      <p:sp>
        <p:nvSpPr>
          <p:cNvPr id="4" name="Slide Number Placeholder 3"/>
          <p:cNvSpPr>
            <a:spLocks noGrp="1"/>
          </p:cNvSpPr>
          <p:nvPr>
            <p:ph type="sldNum" sz="quarter" idx="10"/>
          </p:nvPr>
        </p:nvSpPr>
        <p:spPr/>
        <p:txBody>
          <a:bodyPr/>
          <a:lstStyle/>
          <a:p>
            <a:fld id="{5E29CE3C-61E5-48DE-BDF4-BF593A0E4338}" type="slidenum">
              <a:rPr lang="en-US" smtClean="0"/>
              <a:t>215</a:t>
            </a:fld>
            <a:endParaRPr lang="en-US" dirty="0"/>
          </a:p>
        </p:txBody>
      </p:sp>
    </p:spTree>
    <p:extLst>
      <p:ext uri="{BB962C8B-B14F-4D97-AF65-F5344CB8AC3E}">
        <p14:creationId xmlns:p14="http://schemas.microsoft.com/office/powerpoint/2010/main" val="142155187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Gantt chart IP output file contains IP Gantt charts to visualize infectious period dates. The file will include a separate chart for each time interval included in the analysis.</a:t>
            </a:r>
          </a:p>
          <a:p>
            <a:endParaRPr lang="en-US" baseline="0" dirty="0"/>
          </a:p>
        </p:txBody>
      </p:sp>
      <p:sp>
        <p:nvSpPr>
          <p:cNvPr id="4" name="Slide Number Placeholder 3"/>
          <p:cNvSpPr>
            <a:spLocks noGrp="1"/>
          </p:cNvSpPr>
          <p:nvPr>
            <p:ph type="sldNum" sz="quarter" idx="10"/>
          </p:nvPr>
        </p:nvSpPr>
        <p:spPr/>
        <p:txBody>
          <a:bodyPr/>
          <a:lstStyle/>
          <a:p>
            <a:fld id="{5E29CE3C-61E5-48DE-BDF4-BF593A0E4338}" type="slidenum">
              <a:rPr lang="en-US" smtClean="0"/>
              <a:t>216</a:t>
            </a:fld>
            <a:endParaRPr lang="en-US" dirty="0"/>
          </a:p>
        </p:txBody>
      </p:sp>
    </p:spTree>
    <p:extLst>
      <p:ext uri="{BB962C8B-B14F-4D97-AF65-F5344CB8AC3E}">
        <p14:creationId xmlns:p14="http://schemas.microsoft.com/office/powerpoint/2010/main" val="347515906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with the other LATTE analysis types </a:t>
            </a:r>
            <a:r>
              <a:rPr lang="en-US" dirty="0"/>
              <a:t>there are output files that contain copies of the input data upon which the analysis was based...in this case the table of dates in locations and table of infectious periods.</a:t>
            </a:r>
            <a:endParaRPr lang="en-US" baseline="0" dirty="0"/>
          </a:p>
        </p:txBody>
      </p:sp>
      <p:sp>
        <p:nvSpPr>
          <p:cNvPr id="4" name="Slide Number Placeholder 3"/>
          <p:cNvSpPr>
            <a:spLocks noGrp="1"/>
          </p:cNvSpPr>
          <p:nvPr>
            <p:ph type="sldNum" sz="quarter" idx="10"/>
          </p:nvPr>
        </p:nvSpPr>
        <p:spPr/>
        <p:txBody>
          <a:bodyPr/>
          <a:lstStyle/>
          <a:p>
            <a:fld id="{5E29CE3C-61E5-48DE-BDF4-BF593A0E4338}" type="slidenum">
              <a:rPr lang="en-US" smtClean="0"/>
              <a:t>217</a:t>
            </a:fld>
            <a:endParaRPr lang="en-US" dirty="0"/>
          </a:p>
        </p:txBody>
      </p:sp>
    </p:spTree>
    <p:extLst>
      <p:ext uri="{BB962C8B-B14F-4D97-AF65-F5344CB8AC3E}">
        <p14:creationId xmlns:p14="http://schemas.microsoft.com/office/powerpoint/2010/main" val="92310040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screenshot</a:t>
            </a:r>
            <a:r>
              <a:rPr lang="en-US" baseline="0" dirty="0"/>
              <a:t> of the log output file, which provides a high-level summary of the analysis.  In addition to reporting that a Gantt chart analysis was performed…</a:t>
            </a:r>
          </a:p>
        </p:txBody>
      </p:sp>
      <p:sp>
        <p:nvSpPr>
          <p:cNvPr id="4" name="Slide Number Placeholder 3"/>
          <p:cNvSpPr>
            <a:spLocks noGrp="1"/>
          </p:cNvSpPr>
          <p:nvPr>
            <p:ph type="sldNum" sz="quarter" idx="10"/>
          </p:nvPr>
        </p:nvSpPr>
        <p:spPr/>
        <p:txBody>
          <a:bodyPr/>
          <a:lstStyle/>
          <a:p>
            <a:fld id="{5E29CE3C-61E5-48DE-BDF4-BF593A0E4338}" type="slidenum">
              <a:rPr lang="en-US" smtClean="0"/>
              <a:t>218</a:t>
            </a:fld>
            <a:endParaRPr lang="en-US" dirty="0"/>
          </a:p>
        </p:txBody>
      </p:sp>
    </p:spTree>
    <p:extLst>
      <p:ext uri="{BB962C8B-B14F-4D97-AF65-F5344CB8AC3E}">
        <p14:creationId xmlns:p14="http://schemas.microsoft.com/office/powerpoint/2010/main" val="251262012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log file also indicates whether a location Gantt chart or an IP Gantt chart or both were selected to be output and the time interval or intervals selected for each chart type.</a:t>
            </a:r>
            <a:endParaRPr lang="en-US" dirty="0"/>
          </a:p>
          <a:p>
            <a:endParaRPr lang="en-US" baseline="0" dirty="0"/>
          </a:p>
        </p:txBody>
      </p:sp>
      <p:sp>
        <p:nvSpPr>
          <p:cNvPr id="4" name="Slide Number Placeholder 3"/>
          <p:cNvSpPr>
            <a:spLocks noGrp="1"/>
          </p:cNvSpPr>
          <p:nvPr>
            <p:ph type="sldNum" sz="quarter" idx="10"/>
          </p:nvPr>
        </p:nvSpPr>
        <p:spPr/>
        <p:txBody>
          <a:bodyPr/>
          <a:lstStyle/>
          <a:p>
            <a:fld id="{5E29CE3C-61E5-48DE-BDF4-BF593A0E4338}" type="slidenum">
              <a:rPr lang="en-US" smtClean="0"/>
              <a:t>219</a:t>
            </a:fld>
            <a:endParaRPr lang="en-US" dirty="0"/>
          </a:p>
        </p:txBody>
      </p:sp>
    </p:spTree>
    <p:extLst>
      <p:ext uri="{BB962C8B-B14F-4D97-AF65-F5344CB8AC3E}">
        <p14:creationId xmlns:p14="http://schemas.microsoft.com/office/powerpoint/2010/main" val="2157737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LATTE automates the integration and analysis of data from complex </a:t>
            </a:r>
            <a:r>
              <a:rPr lang="en-US" baseline="0" dirty="0"/>
              <a:t>contact investigations including the dates that persons were at one or more locations and the dates of the infectious periods for those persons who had TB disease.</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22</a:t>
            </a:fld>
            <a:endParaRPr lang="en-US" dirty="0"/>
          </a:p>
        </p:txBody>
      </p:sp>
    </p:spTree>
    <p:extLst>
      <p:ext uri="{BB962C8B-B14F-4D97-AF65-F5344CB8AC3E}">
        <p14:creationId xmlns:p14="http://schemas.microsoft.com/office/powerpoint/2010/main" val="217923808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 screenshot of the Gantt chart by location output file, which contains location Gantt charts to visualize dates of stays in locations. Infectious period dates are also shown if those data were included in the analysis.</a:t>
            </a:r>
          </a:p>
        </p:txBody>
      </p:sp>
      <p:sp>
        <p:nvSpPr>
          <p:cNvPr id="4" name="Slide Number Placeholder 3"/>
          <p:cNvSpPr>
            <a:spLocks noGrp="1"/>
          </p:cNvSpPr>
          <p:nvPr>
            <p:ph type="sldNum" sz="quarter" idx="10"/>
          </p:nvPr>
        </p:nvSpPr>
        <p:spPr/>
        <p:txBody>
          <a:bodyPr/>
          <a:lstStyle/>
          <a:p>
            <a:fld id="{5E29CE3C-61E5-48DE-BDF4-BF593A0E4338}" type="slidenum">
              <a:rPr lang="en-US" smtClean="0"/>
              <a:t>220</a:t>
            </a:fld>
            <a:endParaRPr lang="en-US" dirty="0"/>
          </a:p>
        </p:txBody>
      </p:sp>
    </p:spTree>
    <p:extLst>
      <p:ext uri="{BB962C8B-B14F-4D97-AF65-F5344CB8AC3E}">
        <p14:creationId xmlns:p14="http://schemas.microsoft.com/office/powerpoint/2010/main" val="413254024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Two features are notable in the names of worksheets included in the file. First, a Gantt chart analysis will generate a chart for each time interval option selected for the analysis. Since all three time interval options were selected for this analysis, three separate charts, “by day,” “by week,” and “by month”, were generated. Second, a Gantt chart analysis will produce a separate chart or set of charts for each unique location included in the analysis.  Homeless shelter A was the only location included in this analysis, but if dates of stay for a second location were available, they could be included in this analysis and would results in a total of 6 charts being generated, one for each location/time interval combination.</a:t>
            </a:r>
          </a:p>
        </p:txBody>
      </p:sp>
      <p:sp>
        <p:nvSpPr>
          <p:cNvPr id="4" name="Slide Number Placeholder 3"/>
          <p:cNvSpPr>
            <a:spLocks noGrp="1"/>
          </p:cNvSpPr>
          <p:nvPr>
            <p:ph type="sldNum" sz="quarter" idx="10"/>
          </p:nvPr>
        </p:nvSpPr>
        <p:spPr/>
        <p:txBody>
          <a:bodyPr/>
          <a:lstStyle/>
          <a:p>
            <a:fld id="{5E29CE3C-61E5-48DE-BDF4-BF593A0E4338}" type="slidenum">
              <a:rPr lang="en-US" smtClean="0"/>
              <a:t>221</a:t>
            </a:fld>
            <a:endParaRPr lang="en-US" dirty="0"/>
          </a:p>
        </p:txBody>
      </p:sp>
    </p:spTree>
    <p:extLst>
      <p:ext uri="{BB962C8B-B14F-4D97-AF65-F5344CB8AC3E}">
        <p14:creationId xmlns:p14="http://schemas.microsoft.com/office/powerpoint/2010/main" val="357309792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we’re looking at a location Gantt chart showing dates of stays in Homeless shelter A by day. In all of the charts produced by a Gantt chart analysis, dates are listed across the columns…</a:t>
            </a:r>
          </a:p>
        </p:txBody>
      </p:sp>
      <p:sp>
        <p:nvSpPr>
          <p:cNvPr id="4" name="Slide Number Placeholder 3"/>
          <p:cNvSpPr>
            <a:spLocks noGrp="1"/>
          </p:cNvSpPr>
          <p:nvPr>
            <p:ph type="sldNum" sz="quarter" idx="10"/>
          </p:nvPr>
        </p:nvSpPr>
        <p:spPr/>
        <p:txBody>
          <a:bodyPr/>
          <a:lstStyle/>
          <a:p>
            <a:fld id="{5E29CE3C-61E5-48DE-BDF4-BF593A0E4338}" type="slidenum">
              <a:rPr lang="en-US" smtClean="0"/>
              <a:t>222</a:t>
            </a:fld>
            <a:endParaRPr lang="en-US" dirty="0"/>
          </a:p>
        </p:txBody>
      </p:sp>
    </p:spTree>
    <p:extLst>
      <p:ext uri="{BB962C8B-B14F-4D97-AF65-F5344CB8AC3E}">
        <p14:creationId xmlns:p14="http://schemas.microsoft.com/office/powerpoint/2010/main" val="84224314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person identifiers are listed in the first column on the left.  Three rows are allotted to each person.</a:t>
            </a:r>
          </a:p>
        </p:txBody>
      </p:sp>
      <p:sp>
        <p:nvSpPr>
          <p:cNvPr id="4" name="Slide Number Placeholder 3"/>
          <p:cNvSpPr>
            <a:spLocks noGrp="1"/>
          </p:cNvSpPr>
          <p:nvPr>
            <p:ph type="sldNum" sz="quarter" idx="10"/>
          </p:nvPr>
        </p:nvSpPr>
        <p:spPr/>
        <p:txBody>
          <a:bodyPr/>
          <a:lstStyle/>
          <a:p>
            <a:fld id="{5E29CE3C-61E5-48DE-BDF4-BF593A0E4338}" type="slidenum">
              <a:rPr lang="en-US" smtClean="0"/>
              <a:t>223</a:t>
            </a:fld>
            <a:endParaRPr lang="en-US" dirty="0"/>
          </a:p>
        </p:txBody>
      </p:sp>
    </p:spTree>
    <p:extLst>
      <p:ext uri="{BB962C8B-B14F-4D97-AF65-F5344CB8AC3E}">
        <p14:creationId xmlns:p14="http://schemas.microsoft.com/office/powerpoint/2010/main" val="174499940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first row is used to visualize dates of stays in locations.  Cells shaded black indicate that the user felt certain about a date while cells shaded grey indicate that the user felt uncertain about a date. So for example, we can see that the user felt certain that Case 1 spent time at homeless shelter A on every day during the month of September.</a:t>
            </a:r>
          </a:p>
        </p:txBody>
      </p:sp>
      <p:sp>
        <p:nvSpPr>
          <p:cNvPr id="4" name="Slide Number Placeholder 3"/>
          <p:cNvSpPr>
            <a:spLocks noGrp="1"/>
          </p:cNvSpPr>
          <p:nvPr>
            <p:ph type="sldNum" sz="quarter" idx="10"/>
          </p:nvPr>
        </p:nvSpPr>
        <p:spPr/>
        <p:txBody>
          <a:bodyPr/>
          <a:lstStyle/>
          <a:p>
            <a:fld id="{5E29CE3C-61E5-48DE-BDF4-BF593A0E4338}" type="slidenum">
              <a:rPr lang="en-US" smtClean="0"/>
              <a:t>224</a:t>
            </a:fld>
            <a:endParaRPr lang="en-US" dirty="0"/>
          </a:p>
        </p:txBody>
      </p:sp>
    </p:spTree>
    <p:extLst>
      <p:ext uri="{BB962C8B-B14F-4D97-AF65-F5344CB8AC3E}">
        <p14:creationId xmlns:p14="http://schemas.microsoft.com/office/powerpoint/2010/main" val="163527511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By comparison, the user felt certain that Case 3 spent time at homeless shelter A on September 29 and 30 but felt uncertain about a stay on September 28</a:t>
            </a:r>
          </a:p>
        </p:txBody>
      </p:sp>
      <p:sp>
        <p:nvSpPr>
          <p:cNvPr id="4" name="Slide Number Placeholder 3"/>
          <p:cNvSpPr>
            <a:spLocks noGrp="1"/>
          </p:cNvSpPr>
          <p:nvPr>
            <p:ph type="sldNum" sz="quarter" idx="10"/>
          </p:nvPr>
        </p:nvSpPr>
        <p:spPr/>
        <p:txBody>
          <a:bodyPr/>
          <a:lstStyle/>
          <a:p>
            <a:fld id="{5E29CE3C-61E5-48DE-BDF4-BF593A0E4338}" type="slidenum">
              <a:rPr lang="en-US" smtClean="0"/>
              <a:t>225</a:t>
            </a:fld>
            <a:endParaRPr lang="en-US" dirty="0"/>
          </a:p>
        </p:txBody>
      </p:sp>
    </p:spTree>
    <p:extLst>
      <p:ext uri="{BB962C8B-B14F-4D97-AF65-F5344CB8AC3E}">
        <p14:creationId xmlns:p14="http://schemas.microsoft.com/office/powerpoint/2010/main" val="341401159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infectious period data are included in a Gantt chart analysis, associated dates will be presented in red in the second row associated with each patient identifier. So for example, we can see that Case 1 had an infectious period that is estimated to have started on September 15 and extended into October.</a:t>
            </a:r>
          </a:p>
        </p:txBody>
      </p:sp>
      <p:sp>
        <p:nvSpPr>
          <p:cNvPr id="4" name="Slide Number Placeholder 3"/>
          <p:cNvSpPr>
            <a:spLocks noGrp="1"/>
          </p:cNvSpPr>
          <p:nvPr>
            <p:ph type="sldNum" sz="quarter" idx="10"/>
          </p:nvPr>
        </p:nvSpPr>
        <p:spPr/>
        <p:txBody>
          <a:bodyPr/>
          <a:lstStyle/>
          <a:p>
            <a:fld id="{5E29CE3C-61E5-48DE-BDF4-BF593A0E4338}" type="slidenum">
              <a:rPr lang="en-US" smtClean="0"/>
              <a:t>226</a:t>
            </a:fld>
            <a:endParaRPr lang="en-US" dirty="0"/>
          </a:p>
        </p:txBody>
      </p:sp>
    </p:spTree>
    <p:extLst>
      <p:ext uri="{BB962C8B-B14F-4D97-AF65-F5344CB8AC3E}">
        <p14:creationId xmlns:p14="http://schemas.microsoft.com/office/powerpoint/2010/main" val="172762882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location Gantt chart begins and ends with the earliest and latest dates, respectively, that a person included in the analysis stayed at the location. If a case’s estimated infectious period started or ended either before the first date of stay in a location or after the last date of stay in a location, these infectious period dates will be indicated on the far left- or right-hand sides of the chart. So for example, the first date in Homeless shelter A that was included in this analysis was September 1, 2018, and we can see that both Case 3 and Case 4 had infectious periods that were estimated to have started and ended before September 1, 2018.</a:t>
            </a:r>
          </a:p>
        </p:txBody>
      </p:sp>
      <p:sp>
        <p:nvSpPr>
          <p:cNvPr id="4" name="Slide Number Placeholder 3"/>
          <p:cNvSpPr>
            <a:spLocks noGrp="1"/>
          </p:cNvSpPr>
          <p:nvPr>
            <p:ph type="sldNum" sz="quarter" idx="10"/>
          </p:nvPr>
        </p:nvSpPr>
        <p:spPr/>
        <p:txBody>
          <a:bodyPr/>
          <a:lstStyle/>
          <a:p>
            <a:fld id="{5E29CE3C-61E5-48DE-BDF4-BF593A0E4338}" type="slidenum">
              <a:rPr lang="en-US" smtClean="0"/>
              <a:t>227</a:t>
            </a:fld>
            <a:endParaRPr lang="en-US" dirty="0"/>
          </a:p>
        </p:txBody>
      </p:sp>
    </p:spTree>
    <p:extLst>
      <p:ext uri="{BB962C8B-B14F-4D97-AF65-F5344CB8AC3E}">
        <p14:creationId xmlns:p14="http://schemas.microsoft.com/office/powerpoint/2010/main" val="60588817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Similarly, by zooming out to the full extent of the chart, we can see that both Case 1 and Case 2 had infectious periods that were estimated to have ended after the last date of stay in Homeless shelter A that was included in the analysis.</a:t>
            </a:r>
          </a:p>
        </p:txBody>
      </p:sp>
      <p:sp>
        <p:nvSpPr>
          <p:cNvPr id="4" name="Slide Number Placeholder 3"/>
          <p:cNvSpPr>
            <a:spLocks noGrp="1"/>
          </p:cNvSpPr>
          <p:nvPr>
            <p:ph type="sldNum" sz="quarter" idx="10"/>
          </p:nvPr>
        </p:nvSpPr>
        <p:spPr/>
        <p:txBody>
          <a:bodyPr/>
          <a:lstStyle/>
          <a:p>
            <a:fld id="{5E29CE3C-61E5-48DE-BDF4-BF593A0E4338}" type="slidenum">
              <a:rPr lang="en-US" smtClean="0"/>
              <a:t>228</a:t>
            </a:fld>
            <a:endParaRPr lang="en-US" dirty="0"/>
          </a:p>
        </p:txBody>
      </p:sp>
    </p:spTree>
    <p:extLst>
      <p:ext uri="{BB962C8B-B14F-4D97-AF65-F5344CB8AC3E}">
        <p14:creationId xmlns:p14="http://schemas.microsoft.com/office/powerpoint/2010/main" val="413408431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Recall that a Gantt chart analysis will generate a separate chart for each time interval option selected for the analysis. The example we’ve just reviewed involved a location Gantt chart showing dates of stays in Homeless shelter A by day. The same data can also be visualized in location Gantt charts showing dates in locations by week and by month.</a:t>
            </a:r>
          </a:p>
        </p:txBody>
      </p:sp>
      <p:sp>
        <p:nvSpPr>
          <p:cNvPr id="4" name="Slide Number Placeholder 3"/>
          <p:cNvSpPr>
            <a:spLocks noGrp="1"/>
          </p:cNvSpPr>
          <p:nvPr>
            <p:ph type="sldNum" sz="quarter" idx="10"/>
          </p:nvPr>
        </p:nvSpPr>
        <p:spPr/>
        <p:txBody>
          <a:bodyPr/>
          <a:lstStyle/>
          <a:p>
            <a:fld id="{5E29CE3C-61E5-48DE-BDF4-BF593A0E4338}" type="slidenum">
              <a:rPr lang="en-US" smtClean="0"/>
              <a:t>229</a:t>
            </a:fld>
            <a:endParaRPr lang="en-US" dirty="0"/>
          </a:p>
        </p:txBody>
      </p:sp>
    </p:spTree>
    <p:extLst>
      <p:ext uri="{BB962C8B-B14F-4D97-AF65-F5344CB8AC3E}">
        <p14:creationId xmlns:p14="http://schemas.microsoft.com/office/powerpoint/2010/main" val="1068778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For each location, LATTE quantifies the number of days that each pair of persons overlapped and, if one of those persons had active TB disease, the number of days of overlap that occurred during an infectious period.</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23</a:t>
            </a:fld>
            <a:endParaRPr lang="en-US" dirty="0"/>
          </a:p>
        </p:txBody>
      </p:sp>
    </p:spTree>
    <p:extLst>
      <p:ext uri="{BB962C8B-B14F-4D97-AF65-F5344CB8AC3E}">
        <p14:creationId xmlns:p14="http://schemas.microsoft.com/office/powerpoint/2010/main" val="843185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the same data visualized by week.</a:t>
            </a:r>
          </a:p>
        </p:txBody>
      </p:sp>
      <p:sp>
        <p:nvSpPr>
          <p:cNvPr id="4" name="Slide Number Placeholder 3"/>
          <p:cNvSpPr>
            <a:spLocks noGrp="1"/>
          </p:cNvSpPr>
          <p:nvPr>
            <p:ph type="sldNum" sz="quarter" idx="10"/>
          </p:nvPr>
        </p:nvSpPr>
        <p:spPr/>
        <p:txBody>
          <a:bodyPr/>
          <a:lstStyle/>
          <a:p>
            <a:fld id="{5E29CE3C-61E5-48DE-BDF4-BF593A0E4338}" type="slidenum">
              <a:rPr lang="en-US" smtClean="0"/>
              <a:t>230</a:t>
            </a:fld>
            <a:endParaRPr lang="en-US" dirty="0"/>
          </a:p>
        </p:txBody>
      </p:sp>
    </p:spTree>
    <p:extLst>
      <p:ext uri="{BB962C8B-B14F-4D97-AF65-F5344CB8AC3E}">
        <p14:creationId xmlns:p14="http://schemas.microsoft.com/office/powerpoint/2010/main" val="243457974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layout of this location Gantt chart is very similar to the chart of dates in locations by day, with the notable difference that the dates listed across the columns are now weeks within years rather than days within months. Chart of dates in locations by week use MMWR weeks which typically range from 1 to 52 within each year. If a person was present at a location for at least one day of an MMWR week, they will be considered present at that location during that MMWR week. Further, if the user felt certain that the person was present at the location on at least one day during that week, the person will be considered present with certainty during that MMWR week and the corresponding cell in the chart will be shaded black. If the person was present at the location for one or more days during an MMWR week, but the user was uncertain about all of those dates of stay, in other words, there were not days where the user was certain the person was at the location during the week, then the person will be considered present with uncertainty during that MMWR week and the corresponding cell in the chart will be shaded grey.</a:t>
            </a:r>
          </a:p>
          <a:p>
            <a:endParaRPr lang="en-US" baseline="0" dirty="0"/>
          </a:p>
        </p:txBody>
      </p:sp>
      <p:sp>
        <p:nvSpPr>
          <p:cNvPr id="4" name="Slide Number Placeholder 3"/>
          <p:cNvSpPr>
            <a:spLocks noGrp="1"/>
          </p:cNvSpPr>
          <p:nvPr>
            <p:ph type="sldNum" sz="quarter" idx="10"/>
          </p:nvPr>
        </p:nvSpPr>
        <p:spPr/>
        <p:txBody>
          <a:bodyPr/>
          <a:lstStyle/>
          <a:p>
            <a:fld id="{5E29CE3C-61E5-48DE-BDF4-BF593A0E4338}" type="slidenum">
              <a:rPr lang="en-US" smtClean="0"/>
              <a:t>231</a:t>
            </a:fld>
            <a:endParaRPr lang="en-US" dirty="0"/>
          </a:p>
        </p:txBody>
      </p:sp>
    </p:spTree>
    <p:extLst>
      <p:ext uri="{BB962C8B-B14F-4D97-AF65-F5344CB8AC3E}">
        <p14:creationId xmlns:p14="http://schemas.microsoft.com/office/powerpoint/2010/main" val="134951459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finally, here are the same data visualized by month, with dates listed across the columns as months within years. Similar rules apply for processing of certain and uncertain dates in locations.</a:t>
            </a:r>
          </a:p>
        </p:txBody>
      </p:sp>
      <p:sp>
        <p:nvSpPr>
          <p:cNvPr id="4" name="Slide Number Placeholder 3"/>
          <p:cNvSpPr>
            <a:spLocks noGrp="1"/>
          </p:cNvSpPr>
          <p:nvPr>
            <p:ph type="sldNum" sz="quarter" idx="10"/>
          </p:nvPr>
        </p:nvSpPr>
        <p:spPr/>
        <p:txBody>
          <a:bodyPr/>
          <a:lstStyle/>
          <a:p>
            <a:fld id="{5E29CE3C-61E5-48DE-BDF4-BF593A0E4338}" type="slidenum">
              <a:rPr lang="en-US" smtClean="0"/>
              <a:t>232</a:t>
            </a:fld>
            <a:endParaRPr lang="en-US" dirty="0"/>
          </a:p>
        </p:txBody>
      </p:sp>
    </p:spTree>
    <p:extLst>
      <p:ext uri="{BB962C8B-B14F-4D97-AF65-F5344CB8AC3E}">
        <p14:creationId xmlns:p14="http://schemas.microsoft.com/office/powerpoint/2010/main" val="229161738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second notable output file of a Gantt chart analysis is the Gantt chart IP output file. This file contains IP Gantt charts to visualizes estimated dates of infectious periods.</a:t>
            </a:r>
          </a:p>
        </p:txBody>
      </p:sp>
      <p:sp>
        <p:nvSpPr>
          <p:cNvPr id="4" name="Slide Number Placeholder 3"/>
          <p:cNvSpPr>
            <a:spLocks noGrp="1"/>
          </p:cNvSpPr>
          <p:nvPr>
            <p:ph type="sldNum" sz="quarter" idx="10"/>
          </p:nvPr>
        </p:nvSpPr>
        <p:spPr/>
        <p:txBody>
          <a:bodyPr/>
          <a:lstStyle/>
          <a:p>
            <a:fld id="{5E29CE3C-61E5-48DE-BDF4-BF593A0E4338}" type="slidenum">
              <a:rPr lang="en-US" smtClean="0"/>
              <a:t>233</a:t>
            </a:fld>
            <a:endParaRPr lang="en-US" dirty="0"/>
          </a:p>
        </p:txBody>
      </p:sp>
    </p:spTree>
    <p:extLst>
      <p:ext uri="{BB962C8B-B14F-4D97-AF65-F5344CB8AC3E}">
        <p14:creationId xmlns:p14="http://schemas.microsoft.com/office/powerpoint/2010/main" val="214533532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Like the Gantt chart by locations output file, the Gantt chart IP output file will include an IP Gantt chart for each time interval option selected for the analysis.</a:t>
            </a:r>
          </a:p>
        </p:txBody>
      </p:sp>
      <p:sp>
        <p:nvSpPr>
          <p:cNvPr id="4" name="Slide Number Placeholder 3"/>
          <p:cNvSpPr>
            <a:spLocks noGrp="1"/>
          </p:cNvSpPr>
          <p:nvPr>
            <p:ph type="sldNum" sz="quarter" idx="10"/>
          </p:nvPr>
        </p:nvSpPr>
        <p:spPr/>
        <p:txBody>
          <a:bodyPr/>
          <a:lstStyle/>
          <a:p>
            <a:fld id="{5E29CE3C-61E5-48DE-BDF4-BF593A0E4338}" type="slidenum">
              <a:rPr lang="en-US" smtClean="0"/>
              <a:t>234</a:t>
            </a:fld>
            <a:endParaRPr lang="en-US" dirty="0"/>
          </a:p>
        </p:txBody>
      </p:sp>
    </p:spTree>
    <p:extLst>
      <p:ext uri="{BB962C8B-B14F-4D97-AF65-F5344CB8AC3E}">
        <p14:creationId xmlns:p14="http://schemas.microsoft.com/office/powerpoint/2010/main" val="107783986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Again, dates are listed across the columns and person identifiers are listed in the first column on the left. The relatively fine temporal resolution of this chart showing estimated infectious period dates by day makes it difficult to see all the infectious period data simultaneously.</a:t>
            </a:r>
          </a:p>
        </p:txBody>
      </p:sp>
      <p:sp>
        <p:nvSpPr>
          <p:cNvPr id="4" name="Slide Number Placeholder 3"/>
          <p:cNvSpPr>
            <a:spLocks noGrp="1"/>
          </p:cNvSpPr>
          <p:nvPr>
            <p:ph type="sldNum" sz="quarter" idx="10"/>
          </p:nvPr>
        </p:nvSpPr>
        <p:spPr/>
        <p:txBody>
          <a:bodyPr/>
          <a:lstStyle/>
          <a:p>
            <a:fld id="{5E29CE3C-61E5-48DE-BDF4-BF593A0E4338}" type="slidenum">
              <a:rPr lang="en-US" smtClean="0"/>
              <a:t>235</a:t>
            </a:fld>
            <a:endParaRPr lang="en-US" dirty="0"/>
          </a:p>
        </p:txBody>
      </p:sp>
    </p:spTree>
    <p:extLst>
      <p:ext uri="{BB962C8B-B14F-4D97-AF65-F5344CB8AC3E}">
        <p14:creationId xmlns:p14="http://schemas.microsoft.com/office/powerpoint/2010/main" val="10602302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Switching to the IP by month chart, we can now see all the infectious period data.</a:t>
            </a:r>
          </a:p>
        </p:txBody>
      </p:sp>
      <p:sp>
        <p:nvSpPr>
          <p:cNvPr id="4" name="Slide Number Placeholder 3"/>
          <p:cNvSpPr>
            <a:spLocks noGrp="1"/>
          </p:cNvSpPr>
          <p:nvPr>
            <p:ph type="sldNum" sz="quarter" idx="10"/>
          </p:nvPr>
        </p:nvSpPr>
        <p:spPr/>
        <p:txBody>
          <a:bodyPr/>
          <a:lstStyle/>
          <a:p>
            <a:fld id="{5E29CE3C-61E5-48DE-BDF4-BF593A0E4338}" type="slidenum">
              <a:rPr lang="en-US" smtClean="0"/>
              <a:t>236</a:t>
            </a:fld>
            <a:endParaRPr lang="en-US" dirty="0"/>
          </a:p>
        </p:txBody>
      </p:sp>
    </p:spTree>
    <p:extLst>
      <p:ext uri="{BB962C8B-B14F-4D97-AF65-F5344CB8AC3E}">
        <p14:creationId xmlns:p14="http://schemas.microsoft.com/office/powerpoint/2010/main" val="4449490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Collectively the output files from a Gantt chart analysis can provide helpful visualizations of date data that can be used to determine when persons had overlapping stays at one or more locations and especially when those overlaps might have coincided with a case’s infectious period.</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237</a:t>
            </a:fld>
            <a:endParaRPr lang="en-US" dirty="0"/>
          </a:p>
        </p:txBody>
      </p:sp>
    </p:spTree>
    <p:extLst>
      <p:ext uri="{BB962C8B-B14F-4D97-AF65-F5344CB8AC3E}">
        <p14:creationId xmlns:p14="http://schemas.microsoft.com/office/powerpoint/2010/main" val="290447732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in this Gantt chart by location output file, we can see that Case 1 and Contact 3 overlapped at homeless shelter A but that this overlap occurred prior to when Case 1 was estimated to be infectious with TB</a:t>
            </a:r>
          </a:p>
        </p:txBody>
      </p:sp>
      <p:sp>
        <p:nvSpPr>
          <p:cNvPr id="4" name="Slide Number Placeholder 3"/>
          <p:cNvSpPr>
            <a:spLocks noGrp="1"/>
          </p:cNvSpPr>
          <p:nvPr>
            <p:ph type="sldNum" sz="quarter" idx="10"/>
          </p:nvPr>
        </p:nvSpPr>
        <p:spPr/>
        <p:txBody>
          <a:bodyPr/>
          <a:lstStyle/>
          <a:p>
            <a:fld id="{5E29CE3C-61E5-48DE-BDF4-BF593A0E4338}" type="slidenum">
              <a:rPr lang="en-US" smtClean="0"/>
              <a:t>238</a:t>
            </a:fld>
            <a:endParaRPr lang="en-US" dirty="0"/>
          </a:p>
        </p:txBody>
      </p:sp>
    </p:spTree>
    <p:extLst>
      <p:ext uri="{BB962C8B-B14F-4D97-AF65-F5344CB8AC3E}">
        <p14:creationId xmlns:p14="http://schemas.microsoft.com/office/powerpoint/2010/main" val="8439434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contrast, Case 1 and Contact 2 overlap at homeless shelter A for multiple days after Case 1 was estimated to be infectious with TB. Based on these date data, public health officials might be more concerned about and prioritize follow up with Contact 2 compared to Contact 3.</a:t>
            </a:r>
          </a:p>
        </p:txBody>
      </p:sp>
      <p:sp>
        <p:nvSpPr>
          <p:cNvPr id="4" name="Slide Number Placeholder 3"/>
          <p:cNvSpPr>
            <a:spLocks noGrp="1"/>
          </p:cNvSpPr>
          <p:nvPr>
            <p:ph type="sldNum" sz="quarter" idx="10"/>
          </p:nvPr>
        </p:nvSpPr>
        <p:spPr/>
        <p:txBody>
          <a:bodyPr/>
          <a:lstStyle/>
          <a:p>
            <a:fld id="{5E29CE3C-61E5-48DE-BDF4-BF593A0E4338}" type="slidenum">
              <a:rPr lang="en-US" smtClean="0"/>
              <a:t>239</a:t>
            </a:fld>
            <a:endParaRPr lang="en-US" dirty="0"/>
          </a:p>
        </p:txBody>
      </p:sp>
    </p:spTree>
    <p:extLst>
      <p:ext uri="{BB962C8B-B14F-4D97-AF65-F5344CB8AC3E}">
        <p14:creationId xmlns:p14="http://schemas.microsoft.com/office/powerpoint/2010/main" val="1471210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remainder of this presentation I’ll describe in more detail </a:t>
            </a:r>
            <a:r>
              <a:rPr lang="en-US" baseline="0" dirty="0"/>
              <a:t>how you actually use LATTE, from accessing the algorithm to uploading data and finally to interpreting analytic outputs.</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24</a:t>
            </a:fld>
            <a:endParaRPr lang="en-US" dirty="0"/>
          </a:p>
        </p:txBody>
      </p:sp>
    </p:spTree>
    <p:extLst>
      <p:ext uri="{BB962C8B-B14F-4D97-AF65-F5344CB8AC3E}">
        <p14:creationId xmlns:p14="http://schemas.microsoft.com/office/powerpoint/2010/main" val="1451147097"/>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again at this Gantt chart IP output file we can see that both Case 1 and Case 2 were estimated to be infectious after Case 3 and Case 4.  Assuming the estimated infectious periods are base on complete and accurate data, public health officials could conclude from this that neither Case 3 or Case 4 were likely to have been infected by either Case 1 or Case 2 at homeless shelter A.</a:t>
            </a:r>
          </a:p>
        </p:txBody>
      </p:sp>
      <p:sp>
        <p:nvSpPr>
          <p:cNvPr id="4" name="Slide Number Placeholder 3"/>
          <p:cNvSpPr>
            <a:spLocks noGrp="1"/>
          </p:cNvSpPr>
          <p:nvPr>
            <p:ph type="sldNum" sz="quarter" idx="10"/>
          </p:nvPr>
        </p:nvSpPr>
        <p:spPr/>
        <p:txBody>
          <a:bodyPr/>
          <a:lstStyle/>
          <a:p>
            <a:fld id="{5E29CE3C-61E5-48DE-BDF4-BF593A0E4338}" type="slidenum">
              <a:rPr lang="en-US" smtClean="0"/>
              <a:t>240</a:t>
            </a:fld>
            <a:endParaRPr lang="en-US" dirty="0"/>
          </a:p>
        </p:txBody>
      </p:sp>
    </p:spTree>
    <p:extLst>
      <p:ext uri="{BB962C8B-B14F-4D97-AF65-F5344CB8AC3E}">
        <p14:creationId xmlns:p14="http://schemas.microsoft.com/office/powerpoint/2010/main" val="105878132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ahoma" panose="020B0604030504040204" pitchFamily="34" charset="0"/>
                <a:ea typeface="+mn-ea"/>
                <a:cs typeface="+mn-cs"/>
              </a:rPr>
              <a:t>In summary, I've shown you how LATTE can help you make epidemiologic inferences about transmission in TB clusters and outbreaks. As with any epidemiologic investigation, results of a LATTE analysis are subject to the limitations of the data sources. For example, inaccuracies in data on a patient’s estimated infectious period, or on epi links, could lead to erroneous conclusions.</a:t>
            </a:r>
          </a:p>
          <a:p>
            <a:endParaRPr lang="en-US" sz="1200" kern="1200" dirty="0">
              <a:solidFill>
                <a:schemeClr val="tx1"/>
              </a:solidFill>
              <a:effectLst/>
              <a:latin typeface="Tahoma" panose="020B0604030504040204" pitchFamily="34" charset="0"/>
              <a:ea typeface="+mn-ea"/>
              <a:cs typeface="+mn-cs"/>
            </a:endParaRPr>
          </a:p>
          <a:p>
            <a:r>
              <a:rPr lang="en-US" dirty="0"/>
              <a:t>Hopefully at this point you’re interested</a:t>
            </a:r>
            <a:r>
              <a:rPr lang="en-US" baseline="0" dirty="0"/>
              <a:t> in trying LATTE out for yourself or learning more about how it works.  Interested users can send an email to TBGenotyping@cdc.gov to initiate credentialing for access to the online user interface.</a:t>
            </a:r>
            <a:endParaRPr lang="en-US" b="1" dirty="0"/>
          </a:p>
        </p:txBody>
      </p:sp>
      <p:sp>
        <p:nvSpPr>
          <p:cNvPr id="4" name="Slide Number Placeholder 3"/>
          <p:cNvSpPr>
            <a:spLocks noGrp="1"/>
          </p:cNvSpPr>
          <p:nvPr>
            <p:ph type="sldNum" sz="quarter" idx="10"/>
          </p:nvPr>
        </p:nvSpPr>
        <p:spPr/>
        <p:txBody>
          <a:bodyPr/>
          <a:lstStyle/>
          <a:p>
            <a:fld id="{5E29CE3C-61E5-48DE-BDF4-BF593A0E4338}" type="slidenum">
              <a:rPr lang="en-US" smtClean="0"/>
              <a:t>241</a:t>
            </a:fld>
            <a:endParaRPr lang="en-US" dirty="0"/>
          </a:p>
        </p:txBody>
      </p:sp>
    </p:spTree>
    <p:extLst>
      <p:ext uri="{BB962C8B-B14F-4D97-AF65-F5344CB8AC3E}">
        <p14:creationId xmlns:p14="http://schemas.microsoft.com/office/powerpoint/2010/main" val="69689697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Related to both</a:t>
            </a:r>
            <a:r>
              <a:rPr lang="en-US" baseline="0" dirty="0"/>
              <a:t> using LATTE and </a:t>
            </a:r>
            <a:r>
              <a:rPr lang="en-US" dirty="0"/>
              <a:t>learning more about how it</a:t>
            </a:r>
            <a:r>
              <a:rPr lang="en-US" baseline="0" dirty="0"/>
              <a:t> works, a user’s manual for the algorithm, input file templates, and training datasets that can be used to practice running LATTE are available for download at the URL shown here.</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242</a:t>
            </a:fld>
            <a:endParaRPr lang="en-US" dirty="0"/>
          </a:p>
        </p:txBody>
      </p:sp>
    </p:spTree>
    <p:extLst>
      <p:ext uri="{BB962C8B-B14F-4D97-AF65-F5344CB8AC3E}">
        <p14:creationId xmlns:p14="http://schemas.microsoft.com/office/powerpoint/2010/main" val="348896401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LATTE R source code is also available online. </a:t>
            </a:r>
            <a:r>
              <a:rPr lang="en-US" baseline="0" dirty="0"/>
              <a:t>We hope LATTE will soon become a valuable and widely used tool for investigating tuberculosis transmission.</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243</a:t>
            </a:fld>
            <a:endParaRPr lang="en-US" dirty="0"/>
          </a:p>
        </p:txBody>
      </p:sp>
    </p:spTree>
    <p:extLst>
      <p:ext uri="{BB962C8B-B14F-4D97-AF65-F5344CB8AC3E}">
        <p14:creationId xmlns:p14="http://schemas.microsoft.com/office/powerpoint/2010/main" val="381819523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I’ll close by acknowledging</a:t>
            </a:r>
            <a:r>
              <a:rPr lang="en-US" baseline="0" dirty="0"/>
              <a:t> these contributions to LATTE and will be happy to try and answer any questions you might have in the remaining time.  Thanks so much for your interest and attention.</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1064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LATTE </a:t>
            </a:r>
            <a:r>
              <a:rPr lang="en-US" sz="1200" kern="1200" baseline="0" dirty="0">
                <a:solidFill>
                  <a:schemeClr val="tx1"/>
                </a:solidFill>
                <a:effectLst/>
                <a:ea typeface="+mn-ea"/>
                <a:cs typeface="+mn-cs"/>
              </a:rPr>
              <a:t>is available as an online graphical online user interface hosted on a CDC server and accessed via a web browser on a user’s local computer.  A screenshot of the interface is shown here in the top right.  The online user interface has multiple point and click options and allows users to run the algorithm without any knowledge of the R programming language. </a:t>
            </a:r>
            <a:r>
              <a:rPr lang="en-US" dirty="0"/>
              <a:t>It includes a reminder not to upload personally identifiable information. </a:t>
            </a:r>
            <a:r>
              <a:rPr lang="en-US" sz="1200" kern="1200" baseline="0" dirty="0">
                <a:solidFill>
                  <a:schemeClr val="tx1"/>
                </a:solidFill>
                <a:effectLst/>
                <a:ea typeface="+mn-ea"/>
                <a:cs typeface="+mn-cs"/>
              </a:rPr>
              <a:t>Alternatively, users interested in running LATTE using R on their local computers can obtain the source code from CDC. A screenshot of the R code is shown on the bottom right. </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25</a:t>
            </a:fld>
            <a:endParaRPr lang="en-US" dirty="0"/>
          </a:p>
        </p:txBody>
      </p:sp>
    </p:spTree>
    <p:extLst>
      <p:ext uri="{BB962C8B-B14F-4D97-AF65-F5344CB8AC3E}">
        <p14:creationId xmlns:p14="http://schemas.microsoft.com/office/powerpoint/2010/main" val="1457803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magnified screenshot of the online user interface. Users can perform one of four types of LATTE analyses depending on options selected in the online user interface.</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26</a:t>
            </a:fld>
            <a:endParaRPr lang="en-US" dirty="0"/>
          </a:p>
        </p:txBody>
      </p:sp>
    </p:spTree>
    <p:extLst>
      <p:ext uri="{BB962C8B-B14F-4D97-AF65-F5344CB8AC3E}">
        <p14:creationId xmlns:p14="http://schemas.microsoft.com/office/powerpoint/2010/main" val="2421117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IP, or infectious period, epi link analysis with date data, the epi link analysis with date data, the epi link analysis without date data, and the Gantt chart analysis.</a:t>
            </a:r>
          </a:p>
        </p:txBody>
      </p:sp>
      <p:sp>
        <p:nvSpPr>
          <p:cNvPr id="4" name="Slide Number Placeholder 3"/>
          <p:cNvSpPr>
            <a:spLocks noGrp="1"/>
          </p:cNvSpPr>
          <p:nvPr>
            <p:ph type="sldNum" sz="quarter" idx="10"/>
          </p:nvPr>
        </p:nvSpPr>
        <p:spPr/>
        <p:txBody>
          <a:bodyPr/>
          <a:lstStyle/>
          <a:p>
            <a:fld id="{5E29CE3C-61E5-48DE-BDF4-BF593A0E4338}" type="slidenum">
              <a:rPr lang="en-US" smtClean="0"/>
              <a:t>27</a:t>
            </a:fld>
            <a:endParaRPr lang="en-US" dirty="0"/>
          </a:p>
        </p:txBody>
      </p:sp>
    </p:spTree>
    <p:extLst>
      <p:ext uri="{BB962C8B-B14F-4D97-AF65-F5344CB8AC3E}">
        <p14:creationId xmlns:p14="http://schemas.microsoft.com/office/powerpoint/2010/main" val="3044849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IP epi link analysis with date data is used when the user only wants to identify overlaps between persons that occurred during an infectious period</a:t>
            </a:r>
          </a:p>
        </p:txBody>
      </p:sp>
      <p:sp>
        <p:nvSpPr>
          <p:cNvPr id="4" name="Slide Number Placeholder 3"/>
          <p:cNvSpPr>
            <a:spLocks noGrp="1"/>
          </p:cNvSpPr>
          <p:nvPr>
            <p:ph type="sldNum" sz="quarter" idx="10"/>
          </p:nvPr>
        </p:nvSpPr>
        <p:spPr/>
        <p:txBody>
          <a:bodyPr/>
          <a:lstStyle/>
          <a:p>
            <a:fld id="{5E29CE3C-61E5-48DE-BDF4-BF593A0E4338}" type="slidenum">
              <a:rPr lang="en-US" smtClean="0"/>
              <a:t>28</a:t>
            </a:fld>
            <a:endParaRPr lang="en-US" dirty="0"/>
          </a:p>
        </p:txBody>
      </p:sp>
    </p:spTree>
    <p:extLst>
      <p:ext uri="{BB962C8B-B14F-4D97-AF65-F5344CB8AC3E}">
        <p14:creationId xmlns:p14="http://schemas.microsoft.com/office/powerpoint/2010/main" val="5324303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imagine conducting a contact investigation in a homeless shelter where a case had been identified.</a:t>
            </a:r>
          </a:p>
        </p:txBody>
      </p:sp>
      <p:sp>
        <p:nvSpPr>
          <p:cNvPr id="4" name="Slide Number Placeholder 3"/>
          <p:cNvSpPr>
            <a:spLocks noGrp="1"/>
          </p:cNvSpPr>
          <p:nvPr>
            <p:ph type="sldNum" sz="quarter" idx="10"/>
          </p:nvPr>
        </p:nvSpPr>
        <p:spPr/>
        <p:txBody>
          <a:bodyPr/>
          <a:lstStyle/>
          <a:p>
            <a:fld id="{5E29CE3C-61E5-48DE-BDF4-BF593A0E4338}" type="slidenum">
              <a:rPr lang="en-US" smtClean="0"/>
              <a:t>29</a:t>
            </a:fld>
            <a:endParaRPr lang="en-US" dirty="0"/>
          </a:p>
        </p:txBody>
      </p:sp>
    </p:spTree>
    <p:extLst>
      <p:ext uri="{BB962C8B-B14F-4D97-AF65-F5344CB8AC3E}">
        <p14:creationId xmlns:p14="http://schemas.microsoft.com/office/powerpoint/2010/main" val="1622077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patient with active TB disease has been identified</a:t>
            </a:r>
          </a:p>
        </p:txBody>
      </p:sp>
      <p:sp>
        <p:nvSpPr>
          <p:cNvPr id="4" name="Slide Number Placeholder 3"/>
          <p:cNvSpPr>
            <a:spLocks noGrp="1"/>
          </p:cNvSpPr>
          <p:nvPr>
            <p:ph type="sldNum" sz="quarter" idx="10"/>
          </p:nvPr>
        </p:nvSpPr>
        <p:spPr/>
        <p:txBody>
          <a:bodyPr/>
          <a:lstStyle/>
          <a:p>
            <a:fld id="{5E29CE3C-61E5-48DE-BDF4-BF593A0E4338}" type="slidenum">
              <a:rPr lang="en-US" smtClean="0"/>
              <a:t>3</a:t>
            </a:fld>
            <a:endParaRPr lang="en-US" dirty="0"/>
          </a:p>
        </p:txBody>
      </p:sp>
    </p:spTree>
    <p:extLst>
      <p:ext uri="{BB962C8B-B14F-4D97-AF65-F5344CB8AC3E}">
        <p14:creationId xmlns:p14="http://schemas.microsoft.com/office/powerpoint/2010/main" val="755966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dates of stay could be determined for shelter clients using a shelter log…</a:t>
            </a:r>
          </a:p>
        </p:txBody>
      </p:sp>
      <p:sp>
        <p:nvSpPr>
          <p:cNvPr id="4" name="Slide Number Placeholder 3"/>
          <p:cNvSpPr>
            <a:spLocks noGrp="1"/>
          </p:cNvSpPr>
          <p:nvPr>
            <p:ph type="sldNum" sz="quarter" idx="10"/>
          </p:nvPr>
        </p:nvSpPr>
        <p:spPr/>
        <p:txBody>
          <a:bodyPr/>
          <a:lstStyle/>
          <a:p>
            <a:fld id="{5E29CE3C-61E5-48DE-BDF4-BF593A0E4338}" type="slidenum">
              <a:rPr lang="en-US" smtClean="0"/>
              <a:t>30</a:t>
            </a:fld>
            <a:endParaRPr lang="en-US" dirty="0"/>
          </a:p>
        </p:txBody>
      </p:sp>
    </p:spTree>
    <p:extLst>
      <p:ext uri="{BB962C8B-B14F-4D97-AF65-F5344CB8AC3E}">
        <p14:creationId xmlns:p14="http://schemas.microsoft.com/office/powerpoint/2010/main" val="4515908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infectious period start and end dates for the case could be estimated with confidence, for example by using dates of symptom onset and treatment start obtained by interviewing the case, an IP epi link analysis with date data could be performed to quantify the number of days of overlap that each client had with the case during the case’s estimated infectious period.</a:t>
            </a:r>
          </a:p>
        </p:txBody>
      </p:sp>
      <p:sp>
        <p:nvSpPr>
          <p:cNvPr id="4" name="Slide Number Placeholder 3"/>
          <p:cNvSpPr>
            <a:spLocks noGrp="1"/>
          </p:cNvSpPr>
          <p:nvPr>
            <p:ph type="sldNum" sz="quarter" idx="10"/>
          </p:nvPr>
        </p:nvSpPr>
        <p:spPr/>
        <p:txBody>
          <a:bodyPr/>
          <a:lstStyle/>
          <a:p>
            <a:fld id="{5E29CE3C-61E5-48DE-BDF4-BF593A0E4338}" type="slidenum">
              <a:rPr lang="en-US" smtClean="0"/>
              <a:t>31</a:t>
            </a:fld>
            <a:endParaRPr lang="en-US" dirty="0"/>
          </a:p>
        </p:txBody>
      </p:sp>
    </p:spTree>
    <p:extLst>
      <p:ext uri="{BB962C8B-B14F-4D97-AF65-F5344CB8AC3E}">
        <p14:creationId xmlns:p14="http://schemas.microsoft.com/office/powerpoint/2010/main" val="1783295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epi link analysis with date data is used when the user wants to identify all overlaps between persons irrespective of whether the overlaps occurred during an infectious period.</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32</a:t>
            </a:fld>
            <a:endParaRPr lang="en-US" dirty="0"/>
          </a:p>
        </p:txBody>
      </p:sp>
    </p:spTree>
    <p:extLst>
      <p:ext uri="{BB962C8B-B14F-4D97-AF65-F5344CB8AC3E}">
        <p14:creationId xmlns:p14="http://schemas.microsoft.com/office/powerpoint/2010/main" val="4128294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return to the previous example involving the contact investigation in the homeless shelter, if dates of stay could be determined for shelter clients using a shelter log, but the infectious period start and end dates for the case could not be estimated with confidence or were unknown, an epi link analysis with date data could be performed to quantify the number of days of overlap that all clients had with each other. Particular attention could be paid to overlaps involving the case.</a:t>
            </a:r>
          </a:p>
        </p:txBody>
      </p:sp>
      <p:sp>
        <p:nvSpPr>
          <p:cNvPr id="4" name="Slide Number Placeholder 3"/>
          <p:cNvSpPr>
            <a:spLocks noGrp="1"/>
          </p:cNvSpPr>
          <p:nvPr>
            <p:ph type="sldNum" sz="quarter" idx="10"/>
          </p:nvPr>
        </p:nvSpPr>
        <p:spPr/>
        <p:txBody>
          <a:bodyPr/>
          <a:lstStyle/>
          <a:p>
            <a:fld id="{5E29CE3C-61E5-48DE-BDF4-BF593A0E4338}" type="slidenum">
              <a:rPr lang="en-US" smtClean="0"/>
              <a:t>33</a:t>
            </a:fld>
            <a:endParaRPr lang="en-US" dirty="0"/>
          </a:p>
        </p:txBody>
      </p:sp>
    </p:spTree>
    <p:extLst>
      <p:ext uri="{BB962C8B-B14F-4D97-AF65-F5344CB8AC3E}">
        <p14:creationId xmlns:p14="http://schemas.microsoft.com/office/powerpoint/2010/main" val="15603660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epi link analysis without date data is used when the user wants to generate lists of all pairs of persons who may have overlapped at one or more locations without dates.</a:t>
            </a:r>
          </a:p>
        </p:txBody>
      </p:sp>
      <p:sp>
        <p:nvSpPr>
          <p:cNvPr id="4" name="Slide Number Placeholder 3"/>
          <p:cNvSpPr>
            <a:spLocks noGrp="1"/>
          </p:cNvSpPr>
          <p:nvPr>
            <p:ph type="sldNum" sz="quarter" idx="10"/>
          </p:nvPr>
        </p:nvSpPr>
        <p:spPr/>
        <p:txBody>
          <a:bodyPr/>
          <a:lstStyle/>
          <a:p>
            <a:fld id="{5E29CE3C-61E5-48DE-BDF4-BF593A0E4338}" type="slidenum">
              <a:rPr lang="en-US" smtClean="0"/>
              <a:t>34</a:t>
            </a:fld>
            <a:endParaRPr lang="en-US" dirty="0"/>
          </a:p>
        </p:txBody>
      </p:sp>
    </p:spTree>
    <p:extLst>
      <p:ext uri="{BB962C8B-B14F-4D97-AF65-F5344CB8AC3E}">
        <p14:creationId xmlns:p14="http://schemas.microsoft.com/office/powerpoint/2010/main" val="834990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imagine if as part of the contact investigation each contact was asked whether they had spent time at each of 5 locations during a general period of time.  If only yes/no responses could be obtained, an epi link analysis without date data could be used to generate lists of all pairs of persons who may have overlapped at each location.</a:t>
            </a:r>
          </a:p>
        </p:txBody>
      </p:sp>
      <p:sp>
        <p:nvSpPr>
          <p:cNvPr id="4" name="Slide Number Placeholder 3"/>
          <p:cNvSpPr>
            <a:spLocks noGrp="1"/>
          </p:cNvSpPr>
          <p:nvPr>
            <p:ph type="sldNum" sz="quarter" idx="10"/>
          </p:nvPr>
        </p:nvSpPr>
        <p:spPr/>
        <p:txBody>
          <a:bodyPr/>
          <a:lstStyle/>
          <a:p>
            <a:fld id="{5E29CE3C-61E5-48DE-BDF4-BF593A0E4338}" type="slidenum">
              <a:rPr lang="en-US" smtClean="0"/>
              <a:t>35</a:t>
            </a:fld>
            <a:endParaRPr lang="en-US" dirty="0"/>
          </a:p>
        </p:txBody>
      </p:sp>
    </p:spTree>
    <p:extLst>
      <p:ext uri="{BB962C8B-B14F-4D97-AF65-F5344CB8AC3E}">
        <p14:creationId xmlns:p14="http://schemas.microsoft.com/office/powerpoint/2010/main" val="29905616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Gantt chart analysis is used when the user wants to generate charts to visualize dates of stays in locations or infectious periods.</a:t>
            </a:r>
          </a:p>
        </p:txBody>
      </p:sp>
      <p:sp>
        <p:nvSpPr>
          <p:cNvPr id="4" name="Slide Number Placeholder 3"/>
          <p:cNvSpPr>
            <a:spLocks noGrp="1"/>
          </p:cNvSpPr>
          <p:nvPr>
            <p:ph type="sldNum" sz="quarter" idx="10"/>
          </p:nvPr>
        </p:nvSpPr>
        <p:spPr/>
        <p:txBody>
          <a:bodyPr/>
          <a:lstStyle/>
          <a:p>
            <a:fld id="{5E29CE3C-61E5-48DE-BDF4-BF593A0E4338}" type="slidenum">
              <a:rPr lang="en-US" smtClean="0"/>
              <a:t>36</a:t>
            </a:fld>
            <a:endParaRPr lang="en-US" dirty="0"/>
          </a:p>
        </p:txBody>
      </p:sp>
    </p:spTree>
    <p:extLst>
      <p:ext uri="{BB962C8B-B14F-4D97-AF65-F5344CB8AC3E}">
        <p14:creationId xmlns:p14="http://schemas.microsoft.com/office/powerpoint/2010/main" val="33025638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imagine if as part of a contact investigation at a homeless shelter, public health officials used client logs to obtain dates of stays for multiple clients including cases who stayed at the shelter while infectious with TB.</a:t>
            </a:r>
          </a:p>
        </p:txBody>
      </p:sp>
      <p:sp>
        <p:nvSpPr>
          <p:cNvPr id="4" name="Slide Number Placeholder 3"/>
          <p:cNvSpPr>
            <a:spLocks noGrp="1"/>
          </p:cNvSpPr>
          <p:nvPr>
            <p:ph type="sldNum" sz="quarter" idx="10"/>
          </p:nvPr>
        </p:nvSpPr>
        <p:spPr/>
        <p:txBody>
          <a:bodyPr/>
          <a:lstStyle/>
          <a:p>
            <a:fld id="{5E29CE3C-61E5-48DE-BDF4-BF593A0E4338}" type="slidenum">
              <a:rPr lang="en-US" smtClean="0"/>
              <a:t>37</a:t>
            </a:fld>
            <a:endParaRPr lang="en-US" dirty="0"/>
          </a:p>
        </p:txBody>
      </p:sp>
    </p:spTree>
    <p:extLst>
      <p:ext uri="{BB962C8B-B14F-4D97-AF65-F5344CB8AC3E}">
        <p14:creationId xmlns:p14="http://schemas.microsoft.com/office/powerpoint/2010/main" val="2465548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Gantt chart analysis could be used to quickly generate charts like this one which allow dates of stays in locations and estimated infectious periods to be easily visualized. These charts can facilitate rapid identification of the timing and duration of client overlaps at the shelter, including overlaps during an infectious period where pathogen transmission is most likely to occur.</a:t>
            </a:r>
          </a:p>
        </p:txBody>
      </p:sp>
      <p:sp>
        <p:nvSpPr>
          <p:cNvPr id="4" name="Slide Number Placeholder 3"/>
          <p:cNvSpPr>
            <a:spLocks noGrp="1"/>
          </p:cNvSpPr>
          <p:nvPr>
            <p:ph type="sldNum" sz="quarter" idx="10"/>
          </p:nvPr>
        </p:nvSpPr>
        <p:spPr/>
        <p:txBody>
          <a:bodyPr/>
          <a:lstStyle/>
          <a:p>
            <a:fld id="{5E29CE3C-61E5-48DE-BDF4-BF593A0E4338}" type="slidenum">
              <a:rPr lang="en-US" smtClean="0"/>
              <a:t>38</a:t>
            </a:fld>
            <a:endParaRPr lang="en-US" dirty="0"/>
          </a:p>
        </p:txBody>
      </p:sp>
    </p:spTree>
    <p:extLst>
      <p:ext uri="{BB962C8B-B14F-4D97-AF65-F5344CB8AC3E}">
        <p14:creationId xmlns:p14="http://schemas.microsoft.com/office/powerpoint/2010/main" val="388737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summarize, if the LATTE user wants to identify ONLY overlaps between persons at one or more locations that occurred during infectious periods, then data on dates of stays in locations and estimated dates of the infectious period for at least one case are required to perform an IP epi link analysis with date data. The dark green checks indicate that these data are required.</a:t>
            </a:r>
          </a:p>
          <a:p>
            <a:endParaRPr lang="en-US" dirty="0"/>
          </a:p>
          <a:p>
            <a:r>
              <a:rPr lang="en-US" dirty="0"/>
              <a:t>If the user instead wants to identify ALL overlaps between persons at one or more locations and not just those that occurred during infectious periods, then data on dates of stays in locations are required to perform an epi link analysis with date data.  As indicated by the light green check mark, data on estimated dates of infectious periods can optionally be included in these analyses as will be explained later.</a:t>
            </a:r>
          </a:p>
          <a:p>
            <a:endParaRPr lang="en-US" dirty="0"/>
          </a:p>
          <a:p>
            <a:r>
              <a:rPr lang="en-US" dirty="0"/>
              <a:t>If the user wants to generate lists of pairs of persons who may have overlapped at one or more locations without dates, data on persons who stayed in one or more locations during a period of time are required to perform an epi link analysis without date data.</a:t>
            </a:r>
          </a:p>
          <a:p>
            <a:endParaRPr lang="en-US" dirty="0"/>
          </a:p>
          <a:p>
            <a:r>
              <a:rPr lang="en-US" dirty="0"/>
              <a:t>And finally, if the user wants to generate charts to visualize date data, then either data on dates of stays in locations or estimated dates of the infectious period for at least one case, or both, are required to perform a Gantt chart analysis.</a:t>
            </a:r>
          </a:p>
          <a:p>
            <a:endParaRPr lang="en-US" dirty="0"/>
          </a:p>
          <a:p>
            <a:endParaRPr lang="en-US" dirty="0"/>
          </a:p>
          <a:p>
            <a:endParaRPr lang="en-US" dirty="0"/>
          </a:p>
          <a:p>
            <a:endParaRPr lang="en-US" dirty="0"/>
          </a:p>
          <a:p>
            <a:endParaRPr lang="en-US" dirty="0"/>
          </a:p>
          <a:p>
            <a:endParaRPr lang="en-US" dirty="0"/>
          </a:p>
          <a:p>
            <a:r>
              <a:rPr lang="en-US" dirty="0"/>
              <a:t>So to summarize, if dates of infectious periods and dates of stays in locations are available, an IP epi link analysis with date data can be used to identify overlaps at locations during infectious periods.  If dates of infectious periods are not available but dates of staying in locations are, an epi link analysis with date data can be used to identify overlaps at locations.  And if no date data are available but information on locations where overlaps occurred is available, an epi link analysis without date data can be used to generate a list of pairs of overlapping persons.</a:t>
            </a:r>
          </a:p>
        </p:txBody>
      </p:sp>
      <p:sp>
        <p:nvSpPr>
          <p:cNvPr id="4" name="Slide Number Placeholder 3"/>
          <p:cNvSpPr>
            <a:spLocks noGrp="1"/>
          </p:cNvSpPr>
          <p:nvPr>
            <p:ph type="sldNum" sz="quarter" idx="10"/>
          </p:nvPr>
        </p:nvSpPr>
        <p:spPr/>
        <p:txBody>
          <a:bodyPr/>
          <a:lstStyle/>
          <a:p>
            <a:fld id="{5E29CE3C-61E5-48DE-BDF4-BF593A0E4338}" type="slidenum">
              <a:rPr lang="en-US" smtClean="0"/>
              <a:t>39</a:t>
            </a:fld>
            <a:endParaRPr lang="en-US" dirty="0"/>
          </a:p>
        </p:txBody>
      </p:sp>
    </p:spTree>
    <p:extLst>
      <p:ext uri="{BB962C8B-B14F-4D97-AF65-F5344CB8AC3E}">
        <p14:creationId xmlns:p14="http://schemas.microsoft.com/office/powerpoint/2010/main" val="3570486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started on treatment to initiate recovery and reduce the probability of future transmission</a:t>
            </a:r>
          </a:p>
        </p:txBody>
      </p:sp>
      <p:sp>
        <p:nvSpPr>
          <p:cNvPr id="4" name="Slide Number Placeholder 3"/>
          <p:cNvSpPr>
            <a:spLocks noGrp="1"/>
          </p:cNvSpPr>
          <p:nvPr>
            <p:ph type="sldNum" sz="quarter" idx="10"/>
          </p:nvPr>
        </p:nvSpPr>
        <p:spPr/>
        <p:txBody>
          <a:bodyPr/>
          <a:lstStyle/>
          <a:p>
            <a:fld id="{5E29CE3C-61E5-48DE-BDF4-BF593A0E4338}" type="slidenum">
              <a:rPr lang="en-US" smtClean="0"/>
              <a:t>4</a:t>
            </a:fld>
            <a:endParaRPr lang="en-US" dirty="0"/>
          </a:p>
        </p:txBody>
      </p:sp>
    </p:spTree>
    <p:extLst>
      <p:ext uri="{BB962C8B-B14F-4D97-AF65-F5344CB8AC3E}">
        <p14:creationId xmlns:p14="http://schemas.microsoft.com/office/powerpoint/2010/main" val="6022928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now go through each of these four analysis types in more detail, discussing the required input files, settings, and output files for each.</a:t>
            </a:r>
          </a:p>
        </p:txBody>
      </p:sp>
      <p:sp>
        <p:nvSpPr>
          <p:cNvPr id="4" name="Slide Number Placeholder 3"/>
          <p:cNvSpPr>
            <a:spLocks noGrp="1"/>
          </p:cNvSpPr>
          <p:nvPr>
            <p:ph type="sldNum" sz="quarter" idx="10"/>
          </p:nvPr>
        </p:nvSpPr>
        <p:spPr/>
        <p:txBody>
          <a:bodyPr/>
          <a:lstStyle/>
          <a:p>
            <a:fld id="{5E29CE3C-61E5-48DE-BDF4-BF593A0E4338}" type="slidenum">
              <a:rPr lang="en-US" smtClean="0"/>
              <a:t>40</a:t>
            </a:fld>
            <a:endParaRPr lang="en-US" dirty="0"/>
          </a:p>
        </p:txBody>
      </p:sp>
    </p:spTree>
    <p:extLst>
      <p:ext uri="{BB962C8B-B14F-4D97-AF65-F5344CB8AC3E}">
        <p14:creationId xmlns:p14="http://schemas.microsoft.com/office/powerpoint/2010/main" val="3383979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IP epi link analysis with date data.</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41</a:t>
            </a:fld>
            <a:endParaRPr lang="en-US" dirty="0"/>
          </a:p>
        </p:txBody>
      </p:sp>
    </p:spTree>
    <p:extLst>
      <p:ext uri="{BB962C8B-B14F-4D97-AF65-F5344CB8AC3E}">
        <p14:creationId xmlns:p14="http://schemas.microsoft.com/office/powerpoint/2010/main" val="4046477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type of analysis identifies pairs of persons who overlapped in one or more locations during the infectious period of either or both of the persons for a cumulative number of days equal to or exceeding a threshold set by the user.</a:t>
            </a:r>
          </a:p>
        </p:txBody>
      </p:sp>
      <p:sp>
        <p:nvSpPr>
          <p:cNvPr id="4" name="Slide Number Placeholder 3"/>
          <p:cNvSpPr>
            <a:spLocks noGrp="1"/>
          </p:cNvSpPr>
          <p:nvPr>
            <p:ph type="sldNum" sz="quarter" idx="10"/>
          </p:nvPr>
        </p:nvSpPr>
        <p:spPr/>
        <p:txBody>
          <a:bodyPr/>
          <a:lstStyle/>
          <a:p>
            <a:fld id="{5E29CE3C-61E5-48DE-BDF4-BF593A0E4338}" type="slidenum">
              <a:rPr lang="en-US" smtClean="0"/>
              <a:t>42</a:t>
            </a:fld>
            <a:endParaRPr lang="en-US" dirty="0"/>
          </a:p>
        </p:txBody>
      </p:sp>
    </p:spTree>
    <p:extLst>
      <p:ext uri="{BB962C8B-B14F-4D97-AF65-F5344CB8AC3E}">
        <p14:creationId xmlns:p14="http://schemas.microsoft.com/office/powerpoint/2010/main" val="7517398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data can include contacts but must include at least one case for which infectious period start and end dates can be estimated. Overlaps between persons can occur at one or more locations and involve consecutive or nonconsecutive days.</a:t>
            </a:r>
          </a:p>
        </p:txBody>
      </p:sp>
      <p:sp>
        <p:nvSpPr>
          <p:cNvPr id="4" name="Slide Number Placeholder 3"/>
          <p:cNvSpPr>
            <a:spLocks noGrp="1"/>
          </p:cNvSpPr>
          <p:nvPr>
            <p:ph type="sldNum" sz="quarter" idx="10"/>
          </p:nvPr>
        </p:nvSpPr>
        <p:spPr/>
        <p:txBody>
          <a:bodyPr/>
          <a:lstStyle/>
          <a:p>
            <a:fld id="{5E29CE3C-61E5-48DE-BDF4-BF593A0E4338}" type="slidenum">
              <a:rPr lang="en-US" smtClean="0"/>
              <a:t>43</a:t>
            </a:fld>
            <a:endParaRPr lang="en-US" dirty="0"/>
          </a:p>
        </p:txBody>
      </p:sp>
    </p:spTree>
    <p:extLst>
      <p:ext uri="{BB962C8B-B14F-4D97-AF65-F5344CB8AC3E}">
        <p14:creationId xmlns:p14="http://schemas.microsoft.com/office/powerpoint/2010/main" val="2199981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perform an IP epi link analysis with date data the user must have data on dates in locations AND dates of the infectious period for at least one case.  An IP epi link analysis with date data is conducted when the user has the necessary data and wants to identify overlaps between persons that occurred during an infectious period. In other words, the user wants to identify only overlaps between persons that involved a case.</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44</a:t>
            </a:fld>
            <a:endParaRPr lang="en-US" dirty="0"/>
          </a:p>
        </p:txBody>
      </p:sp>
    </p:spTree>
    <p:extLst>
      <p:ext uri="{BB962C8B-B14F-4D97-AF65-F5344CB8AC3E}">
        <p14:creationId xmlns:p14="http://schemas.microsoft.com/office/powerpoint/2010/main" val="12319873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imagine conducting a contact investigation in a homeless shelter where a case had been identified. If client dates of stay could be determined using a shelter log, and the infectious period start and end dates for the case could be estimated with confidence, for example by using dates of symptom onset and treatment start obtained by interviewing the case, an IP epi link analysis with date data could be performed to quantify the number of days of overlap that individual contacts had with the case during the case’s infectious period.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45</a:t>
            </a:fld>
            <a:endParaRPr lang="en-US" dirty="0"/>
          </a:p>
        </p:txBody>
      </p:sp>
    </p:spTree>
    <p:extLst>
      <p:ext uri="{BB962C8B-B14F-4D97-AF65-F5344CB8AC3E}">
        <p14:creationId xmlns:p14="http://schemas.microsoft.com/office/powerpoint/2010/main" val="2349511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IP epi link analysis with date data is initiated on the “with date data” tab of the LATTE online user interface, shown here at the top left.</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46</a:t>
            </a:fld>
            <a:endParaRPr lang="en-US" dirty="0"/>
          </a:p>
        </p:txBody>
      </p:sp>
    </p:spTree>
    <p:extLst>
      <p:ext uri="{BB962C8B-B14F-4D97-AF65-F5344CB8AC3E}">
        <p14:creationId xmlns:p14="http://schemas.microsoft.com/office/powerpoint/2010/main" val="23009222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data input files are required for an IP epi link analysis with date data.  These are the table of dates in locations and the table of infectious periods. </a:t>
            </a:r>
            <a:r>
              <a:rPr lang="en-US" baseline="0" dirty="0"/>
              <a:t>To facilitate the management of data for LATTE analyses, CDC has created input file templates that include data dictionaries and metadata and feature formatted cells for data entry.</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47</a:t>
            </a:fld>
            <a:endParaRPr lang="en-US" dirty="0"/>
          </a:p>
        </p:txBody>
      </p:sp>
    </p:spTree>
    <p:extLst>
      <p:ext uri="{BB962C8B-B14F-4D97-AF65-F5344CB8AC3E}">
        <p14:creationId xmlns:p14="http://schemas.microsoft.com/office/powerpoint/2010/main" val="2393266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input file templates, along with the LATTE user’s manual and training presentation, training datasets containing hypothetical data formatted for a LATTE analysis </a:t>
            </a:r>
            <a:r>
              <a:rPr lang="en-US" baseline="0" dirty="0"/>
              <a:t>that can be used to practice running LATTE</a:t>
            </a:r>
            <a:r>
              <a:rPr lang="en-US" dirty="0"/>
              <a:t>, and a </a:t>
            </a:r>
            <a:r>
              <a:rPr lang="en-US" baseline="0" dirty="0"/>
              <a:t>technical reference manuscript that describes all the analytic assumptions and processes underlying the algorithm</a:t>
            </a:r>
            <a:r>
              <a:rPr lang="en-US" dirty="0"/>
              <a:t>, can be accessed by links in a pop-up window opened by pressing the help button in the top right-hand corner of the online user interface.</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48</a:t>
            </a:fld>
            <a:endParaRPr lang="en-US" dirty="0"/>
          </a:p>
        </p:txBody>
      </p:sp>
    </p:spTree>
    <p:extLst>
      <p:ext uri="{BB962C8B-B14F-4D97-AF65-F5344CB8AC3E}">
        <p14:creationId xmlns:p14="http://schemas.microsoft.com/office/powerpoint/2010/main" val="10011060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screenshot</a:t>
            </a:r>
            <a:r>
              <a:rPr lang="en-US" baseline="0" dirty="0"/>
              <a:t> of the input file template for the table of dates in locations populated with hypothetical data. Each row in the table corresponds to one continuous stay by a single person at a single location and includes...</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49</a:t>
            </a:fld>
            <a:endParaRPr lang="en-US" dirty="0"/>
          </a:p>
        </p:txBody>
      </p:sp>
    </p:spTree>
    <p:extLst>
      <p:ext uri="{BB962C8B-B14F-4D97-AF65-F5344CB8AC3E}">
        <p14:creationId xmlns:p14="http://schemas.microsoft.com/office/powerpoint/2010/main" val="4062472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most immediate public health priority is to determine whether the patient shared airspace with other persons that might have resulted in pathogen transmission in the past. These persons are termed contacts and constitute the group at highest risk for developing TB disease.  This risk is especially high for contacts exposed to a patient for a prolonged period of time during the patient’s infectious period.</a:t>
            </a:r>
          </a:p>
        </p:txBody>
      </p:sp>
      <p:sp>
        <p:nvSpPr>
          <p:cNvPr id="4" name="Slide Number Placeholder 3"/>
          <p:cNvSpPr>
            <a:spLocks noGrp="1"/>
          </p:cNvSpPr>
          <p:nvPr>
            <p:ph type="sldNum" sz="quarter" idx="10"/>
          </p:nvPr>
        </p:nvSpPr>
        <p:spPr/>
        <p:txBody>
          <a:bodyPr/>
          <a:lstStyle/>
          <a:p>
            <a:fld id="{5E29CE3C-61E5-48DE-BDF4-BF593A0E4338}" type="slidenum">
              <a:rPr lang="en-US" smtClean="0"/>
              <a:t>5</a:t>
            </a:fld>
            <a:endParaRPr lang="en-US" dirty="0"/>
          </a:p>
        </p:txBody>
      </p:sp>
    </p:spTree>
    <p:extLst>
      <p:ext uri="{BB962C8B-B14F-4D97-AF65-F5344CB8AC3E}">
        <p14:creationId xmlns:p14="http://schemas.microsoft.com/office/powerpoint/2010/main" val="7911760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unique identifier for the person and the location and start and end dates for the stay.</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50</a:t>
            </a:fld>
            <a:endParaRPr lang="en-US" dirty="0"/>
          </a:p>
        </p:txBody>
      </p:sp>
    </p:spTree>
    <p:extLst>
      <p:ext uri="{BB962C8B-B14F-4D97-AF65-F5344CB8AC3E}">
        <p14:creationId xmlns:p14="http://schemas.microsoft.com/office/powerpoint/2010/main" val="38337653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the user indicates their confidence in this information. Options for confidence are certain and uncertain. This is a subjective measure included to allow users a bit of additional flexibility to capture variation in data quality.</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51</a:t>
            </a:fld>
            <a:endParaRPr lang="en-US" dirty="0"/>
          </a:p>
        </p:txBody>
      </p:sp>
    </p:spTree>
    <p:extLst>
      <p:ext uri="{BB962C8B-B14F-4D97-AF65-F5344CB8AC3E}">
        <p14:creationId xmlns:p14="http://schemas.microsoft.com/office/powerpoint/2010/main" val="32751908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here you can see that the user felt certain that Case 1 stayed at homeless shelter A for the entire month of September but felt uncertain that Case 2 stayed at homeless shelter A from November first through fifth.  These are the sorts of data that would be collected during a contact investigation…for example, by consulting the shelter’s client log. And just to be clear, while this sample file contains only one location, a single LATTE analysis can include multiple locations of interest. So for example, if a contact investigation determined that persons of interest spent time at both a homeless shelter and a church, the dates that persons of interest stayed at either or both of those locations could be included in the same LATTE analysis.</a:t>
            </a:r>
          </a:p>
        </p:txBody>
      </p:sp>
      <p:sp>
        <p:nvSpPr>
          <p:cNvPr id="4" name="Slide Number Placeholder 3"/>
          <p:cNvSpPr>
            <a:spLocks noGrp="1"/>
          </p:cNvSpPr>
          <p:nvPr>
            <p:ph type="sldNum" sz="quarter" idx="10"/>
          </p:nvPr>
        </p:nvSpPr>
        <p:spPr/>
        <p:txBody>
          <a:bodyPr/>
          <a:lstStyle/>
          <a:p>
            <a:fld id="{5E29CE3C-61E5-48DE-BDF4-BF593A0E4338}" type="slidenum">
              <a:rPr lang="en-US" smtClean="0"/>
              <a:t>52</a:t>
            </a:fld>
            <a:endParaRPr lang="en-US" dirty="0"/>
          </a:p>
        </p:txBody>
      </p:sp>
    </p:spTree>
    <p:extLst>
      <p:ext uri="{BB962C8B-B14F-4D97-AF65-F5344CB8AC3E}">
        <p14:creationId xmlns:p14="http://schemas.microsoft.com/office/powerpoint/2010/main" val="2758294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screenshot</a:t>
            </a:r>
            <a:r>
              <a:rPr lang="en-US" baseline="0" dirty="0"/>
              <a:t> of the input file template for the table of infectious periods populated with hypothetical data. Each row in the table corresponds to one continuous infectious period of a person with TB disease.</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53</a:t>
            </a:fld>
            <a:endParaRPr lang="en-US" dirty="0"/>
          </a:p>
        </p:txBody>
      </p:sp>
    </p:spTree>
    <p:extLst>
      <p:ext uri="{BB962C8B-B14F-4D97-AF65-F5344CB8AC3E}">
        <p14:creationId xmlns:p14="http://schemas.microsoft.com/office/powerpoint/2010/main" val="34583412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includes a unique identifier for the person and the estimated start and end dates of their infectious period.  These dates can be calculated using various information including symptom onset dates, treatment start dates, and isolation start dates.</a:t>
            </a:r>
          </a:p>
        </p:txBody>
      </p:sp>
      <p:sp>
        <p:nvSpPr>
          <p:cNvPr id="4" name="Slide Number Placeholder 3"/>
          <p:cNvSpPr>
            <a:spLocks noGrp="1"/>
          </p:cNvSpPr>
          <p:nvPr>
            <p:ph type="sldNum" sz="quarter" idx="10"/>
          </p:nvPr>
        </p:nvSpPr>
        <p:spPr/>
        <p:txBody>
          <a:bodyPr/>
          <a:lstStyle/>
          <a:p>
            <a:fld id="{5E29CE3C-61E5-48DE-BDF4-BF593A0E4338}" type="slidenum">
              <a:rPr lang="en-US" smtClean="0"/>
              <a:t>54</a:t>
            </a:fld>
            <a:endParaRPr lang="en-US" dirty="0"/>
          </a:p>
        </p:txBody>
      </p:sp>
    </p:spTree>
    <p:extLst>
      <p:ext uri="{BB962C8B-B14F-4D97-AF65-F5344CB8AC3E}">
        <p14:creationId xmlns:p14="http://schemas.microsoft.com/office/powerpoint/2010/main" val="1407932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must also set up link definitions.</a:t>
            </a:r>
          </a:p>
        </p:txBody>
      </p:sp>
      <p:sp>
        <p:nvSpPr>
          <p:cNvPr id="4" name="Slide Number Placeholder 3"/>
          <p:cNvSpPr>
            <a:spLocks noGrp="1"/>
          </p:cNvSpPr>
          <p:nvPr>
            <p:ph type="sldNum" sz="quarter" idx="10"/>
          </p:nvPr>
        </p:nvSpPr>
        <p:spPr/>
        <p:txBody>
          <a:bodyPr/>
          <a:lstStyle/>
          <a:p>
            <a:fld id="{5E29CE3C-61E5-48DE-BDF4-BF593A0E4338}" type="slidenum">
              <a:rPr lang="en-US" smtClean="0"/>
              <a:t>55</a:t>
            </a:fld>
            <a:endParaRPr lang="en-US" dirty="0"/>
          </a:p>
        </p:txBody>
      </p:sp>
    </p:spTree>
    <p:extLst>
      <p:ext uri="{BB962C8B-B14F-4D97-AF65-F5344CB8AC3E}">
        <p14:creationId xmlns:p14="http://schemas.microsoft.com/office/powerpoint/2010/main" val="6483972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option for “IP epi link” should be selected for type of link.</a:t>
            </a:r>
          </a:p>
        </p:txBody>
      </p:sp>
      <p:sp>
        <p:nvSpPr>
          <p:cNvPr id="4" name="Slide Number Placeholder 3"/>
          <p:cNvSpPr>
            <a:spLocks noGrp="1"/>
          </p:cNvSpPr>
          <p:nvPr>
            <p:ph type="sldNum" sz="quarter" idx="10"/>
          </p:nvPr>
        </p:nvSpPr>
        <p:spPr/>
        <p:txBody>
          <a:bodyPr/>
          <a:lstStyle/>
          <a:p>
            <a:fld id="{5E29CE3C-61E5-48DE-BDF4-BF593A0E4338}" type="slidenum">
              <a:rPr lang="en-US" smtClean="0"/>
              <a:t>56</a:t>
            </a:fld>
            <a:endParaRPr lang="en-US" dirty="0"/>
          </a:p>
        </p:txBody>
      </p:sp>
    </p:spTree>
    <p:extLst>
      <p:ext uri="{BB962C8B-B14F-4D97-AF65-F5344CB8AC3E}">
        <p14:creationId xmlns:p14="http://schemas.microsoft.com/office/powerpoint/2010/main" val="3252913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user must specify the overlap threshold, which is the minimum number of days a pair of persons must overlap in a location during an infectious period to be considered definitely or probably IP epi linked. Values between 0 and 30 days can be selected using the slider. Selecting a high threshold makes the analysis more conservative since two persons must overlap for a longer period of time to be considered IP epi linked.  The threshold could also be adjusted based on the nature of overlaps between potential contacts under investigation.  For example, if potential contacts tended to overlap in a well-ventilated outdoor setting, the user might decide that a longer period of overlap would likely be required for transmission to occur and therefore select a higher overlap threshold. </a:t>
            </a:r>
            <a:r>
              <a:rPr lang="en-US" sz="1200" kern="1200" dirty="0">
                <a:solidFill>
                  <a:schemeClr val="tx1"/>
                </a:solidFill>
                <a:effectLst/>
                <a:latin typeface="Tahoma" panose="020B0604030504040204" pitchFamily="34" charset="0"/>
                <a:ea typeface="+mn-ea"/>
                <a:cs typeface="+mn-cs"/>
              </a:rPr>
              <a:t>In these ways, the threshold set by the slider bar also offers a quantitative way to help prioritize contacts who have had more exposure time.</a:t>
            </a:r>
            <a:endParaRPr lang="en-US" dirty="0"/>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57</a:t>
            </a:fld>
            <a:endParaRPr lang="en-US" dirty="0"/>
          </a:p>
        </p:txBody>
      </p:sp>
    </p:spTree>
    <p:extLst>
      <p:ext uri="{BB962C8B-B14F-4D97-AF65-F5344CB8AC3E}">
        <p14:creationId xmlns:p14="http://schemas.microsoft.com/office/powerpoint/2010/main" val="21063572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final definition, the user must specify whether the analysis should include re-exposure. Re-exposure comes into play when a pair of overlapping persons involves two cases and when one of the cases has recovered from a previous infection and then overlaps with another case during that case’s infectious period. The default setting is for this box to be unchecked such that the analysis will not include re-exposure. Here, LATTE will not count the overlap between the recovered case and the case with active infection as an IP epi link.  In contrast, if the box is checked, the analysis will include re-exposure and the overlap between the recovered case and the case with active infection may be counted as an IP epi link if the duration of overlap exceeds the overlap threshold. I’ll present some diagrams illustrating different re-exposure scenarios in a moment.</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58</a:t>
            </a:fld>
            <a:endParaRPr lang="en-US" dirty="0"/>
          </a:p>
        </p:txBody>
      </p:sp>
    </p:spTree>
    <p:extLst>
      <p:ext uri="{BB962C8B-B14F-4D97-AF65-F5344CB8AC3E}">
        <p14:creationId xmlns:p14="http://schemas.microsoft.com/office/powerpoint/2010/main" val="35105405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the user must set up Gantt chart outputs. Gantt charts provide a visual timeline of date data in tabular format to facilitate manual review of dates of stay, dates of infectious periods, and associated overlaps.</a:t>
            </a:r>
          </a:p>
        </p:txBody>
      </p:sp>
      <p:sp>
        <p:nvSpPr>
          <p:cNvPr id="4" name="Slide Number Placeholder 3"/>
          <p:cNvSpPr>
            <a:spLocks noGrp="1"/>
          </p:cNvSpPr>
          <p:nvPr>
            <p:ph type="sldNum" sz="quarter" idx="10"/>
          </p:nvPr>
        </p:nvSpPr>
        <p:spPr/>
        <p:txBody>
          <a:bodyPr/>
          <a:lstStyle/>
          <a:p>
            <a:fld id="{5E29CE3C-61E5-48DE-BDF4-BF593A0E4338}" type="slidenum">
              <a:rPr lang="en-US" smtClean="0"/>
              <a:t>59</a:t>
            </a:fld>
            <a:endParaRPr lang="en-US" dirty="0"/>
          </a:p>
        </p:txBody>
      </p:sp>
    </p:spTree>
    <p:extLst>
      <p:ext uri="{BB962C8B-B14F-4D97-AF65-F5344CB8AC3E}">
        <p14:creationId xmlns:p14="http://schemas.microsoft.com/office/powerpoint/2010/main" val="184479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identify contacts of a TB patient through a TB contact investigation. A contact investigation generally begins with an interview of the patient.</a:t>
            </a:r>
          </a:p>
        </p:txBody>
      </p:sp>
      <p:sp>
        <p:nvSpPr>
          <p:cNvPr id="4" name="Slide Number Placeholder 3"/>
          <p:cNvSpPr>
            <a:spLocks noGrp="1"/>
          </p:cNvSpPr>
          <p:nvPr>
            <p:ph type="sldNum" sz="quarter" idx="10"/>
          </p:nvPr>
        </p:nvSpPr>
        <p:spPr/>
        <p:txBody>
          <a:bodyPr/>
          <a:lstStyle/>
          <a:p>
            <a:fld id="{5E29CE3C-61E5-48DE-BDF4-BF593A0E4338}" type="slidenum">
              <a:rPr lang="en-US" smtClean="0"/>
              <a:t>6</a:t>
            </a:fld>
            <a:endParaRPr lang="en-US" dirty="0"/>
          </a:p>
        </p:txBody>
      </p:sp>
    </p:spTree>
    <p:extLst>
      <p:ext uri="{BB962C8B-B14F-4D97-AF65-F5344CB8AC3E}">
        <p14:creationId xmlns:p14="http://schemas.microsoft.com/office/powerpoint/2010/main" val="15978722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user wants to generate one or more Gantt charts to visualize dates of stays in locations, and a table of dates in locations has been uploaded, the “generate location Gantt charts” box should be checked. Similarly, if the user wants to generate one or more Gantt charts to visualize dates of infectious periods, and a table of infectious periods has been uploaded, the “generate IP Gantt charts” box should be checked.</a:t>
            </a:r>
          </a:p>
          <a:p>
            <a:endParaRPr lang="en-US" dirty="0"/>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60</a:t>
            </a:fld>
            <a:endParaRPr lang="en-US" dirty="0"/>
          </a:p>
        </p:txBody>
      </p:sp>
    </p:spTree>
    <p:extLst>
      <p:ext uri="{BB962C8B-B14F-4D97-AF65-F5344CB8AC3E}">
        <p14:creationId xmlns:p14="http://schemas.microsoft.com/office/powerpoint/2010/main" val="30059935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type of Gantt chart selected to be output, the user must then select the time interval of the chart or charts. Time interval options are day, week, and month. Multiple time intervals can be selected.</a:t>
            </a:r>
          </a:p>
        </p:txBody>
      </p:sp>
      <p:sp>
        <p:nvSpPr>
          <p:cNvPr id="4" name="Slide Number Placeholder 3"/>
          <p:cNvSpPr>
            <a:spLocks noGrp="1"/>
          </p:cNvSpPr>
          <p:nvPr>
            <p:ph type="sldNum" sz="quarter" idx="10"/>
          </p:nvPr>
        </p:nvSpPr>
        <p:spPr/>
        <p:txBody>
          <a:bodyPr/>
          <a:lstStyle/>
          <a:p>
            <a:fld id="{5E29CE3C-61E5-48DE-BDF4-BF593A0E4338}" type="slidenum">
              <a:rPr lang="en-US" smtClean="0"/>
              <a:t>61</a:t>
            </a:fld>
            <a:endParaRPr lang="en-US" dirty="0"/>
          </a:p>
        </p:txBody>
      </p:sp>
    </p:spTree>
    <p:extLst>
      <p:ext uri="{BB962C8B-B14F-4D97-AF65-F5344CB8AC3E}">
        <p14:creationId xmlns:p14="http://schemas.microsoft.com/office/powerpoint/2010/main" val="2776513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the table of dates in locations and the table of infectious periods have been uploaded, and link definitions and Gantt chart outputs have been set up, the user assigns</a:t>
            </a:r>
            <a:r>
              <a:rPr lang="en-US" baseline="0" dirty="0"/>
              <a:t> a name prefix for the output files and hits the “run” button to initiate the analysis. Here, the name prefix “</a:t>
            </a:r>
            <a:r>
              <a:rPr lang="en-US" baseline="0" dirty="0" err="1"/>
              <a:t>Test_run</a:t>
            </a:r>
            <a:r>
              <a:rPr lang="en-US" baseline="0" dirty="0"/>
              <a:t>” has been assigned for output files.  An analysis typically takes less than a minute but can require more time if the number of unique stays in the table of dates in locations is large and Gantt chart outputs have been selected. The fact that so little time is required to perform an analysis means that users can easily repeat analyses as additional data become available during the course of a contact investigation.</a:t>
            </a:r>
          </a:p>
        </p:txBody>
      </p:sp>
      <p:sp>
        <p:nvSpPr>
          <p:cNvPr id="4" name="Slide Number Placeholder 3"/>
          <p:cNvSpPr>
            <a:spLocks noGrp="1"/>
          </p:cNvSpPr>
          <p:nvPr>
            <p:ph type="sldNum" sz="quarter" idx="10"/>
          </p:nvPr>
        </p:nvSpPr>
        <p:spPr/>
        <p:txBody>
          <a:bodyPr/>
          <a:lstStyle/>
          <a:p>
            <a:fld id="{5E29CE3C-61E5-48DE-BDF4-BF593A0E4338}" type="slidenum">
              <a:rPr lang="en-US" smtClean="0"/>
              <a:t>62</a:t>
            </a:fld>
            <a:endParaRPr lang="en-US" dirty="0"/>
          </a:p>
        </p:txBody>
      </p:sp>
    </p:spTree>
    <p:extLst>
      <p:ext uri="{BB962C8B-B14F-4D97-AF65-F5344CB8AC3E}">
        <p14:creationId xmlns:p14="http://schemas.microsoft.com/office/powerpoint/2010/main" val="14987929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IP epi link analysis with date data will generate </a:t>
            </a:r>
            <a:r>
              <a:rPr lang="en-US" baseline="0" dirty="0"/>
              <a:t>between six and eight output files depending on whether and which Gantt charts are selected to be output. Note how the name prefix assigned by the user, in this case “</a:t>
            </a:r>
            <a:r>
              <a:rPr lang="en-US" baseline="0" dirty="0" err="1"/>
              <a:t>Test_run</a:t>
            </a:r>
            <a:r>
              <a:rPr lang="en-US" baseline="0" dirty="0"/>
              <a:t>”, appears in the name of each file.</a:t>
            </a:r>
            <a:endParaRPr lang="en-US" dirty="0"/>
          </a:p>
          <a:p>
            <a:endParaRPr lang="en-US" baseline="0" dirty="0"/>
          </a:p>
        </p:txBody>
      </p:sp>
      <p:sp>
        <p:nvSpPr>
          <p:cNvPr id="4" name="Slide Number Placeholder 3"/>
          <p:cNvSpPr>
            <a:spLocks noGrp="1"/>
          </p:cNvSpPr>
          <p:nvPr>
            <p:ph type="sldNum" sz="quarter" idx="10"/>
          </p:nvPr>
        </p:nvSpPr>
        <p:spPr/>
        <p:txBody>
          <a:bodyPr/>
          <a:lstStyle/>
          <a:p>
            <a:fld id="{5E29CE3C-61E5-48DE-BDF4-BF593A0E4338}" type="slidenum">
              <a:rPr lang="en-US" smtClean="0"/>
              <a:t>63</a:t>
            </a:fld>
            <a:endParaRPr lang="en-US" dirty="0"/>
          </a:p>
        </p:txBody>
      </p:sp>
    </p:spTree>
    <p:extLst>
      <p:ext uri="{BB962C8B-B14F-4D97-AF65-F5344CB8AC3E}">
        <p14:creationId xmlns:p14="http://schemas.microsoft.com/office/powerpoint/2010/main" val="25487533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first four output files contain the main results of the analysis.</a:t>
            </a:r>
            <a:endParaRPr lang="en-US" baseline="0" dirty="0"/>
          </a:p>
        </p:txBody>
      </p:sp>
      <p:sp>
        <p:nvSpPr>
          <p:cNvPr id="4" name="Slide Number Placeholder 3"/>
          <p:cNvSpPr>
            <a:spLocks noGrp="1"/>
          </p:cNvSpPr>
          <p:nvPr>
            <p:ph type="sldNum" sz="quarter" idx="10"/>
          </p:nvPr>
        </p:nvSpPr>
        <p:spPr/>
        <p:txBody>
          <a:bodyPr/>
          <a:lstStyle/>
          <a:p>
            <a:fld id="{5E29CE3C-61E5-48DE-BDF4-BF593A0E4338}" type="slidenum">
              <a:rPr lang="en-US" smtClean="0"/>
              <a:t>64</a:t>
            </a:fld>
            <a:endParaRPr lang="en-US" dirty="0"/>
          </a:p>
        </p:txBody>
      </p:sp>
    </p:spTree>
    <p:extLst>
      <p:ext uri="{BB962C8B-B14F-4D97-AF65-F5344CB8AC3E}">
        <p14:creationId xmlns:p14="http://schemas.microsoft.com/office/powerpoint/2010/main" val="20675826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log output file contains summary statistics for the input files and analysis parameters and lists any computational issues encountered during the analysis.</a:t>
            </a:r>
          </a:p>
          <a:p>
            <a:endParaRPr lang="en-US" baseline="0" dirty="0"/>
          </a:p>
        </p:txBody>
      </p:sp>
      <p:sp>
        <p:nvSpPr>
          <p:cNvPr id="4" name="Slide Number Placeholder 3"/>
          <p:cNvSpPr>
            <a:spLocks noGrp="1"/>
          </p:cNvSpPr>
          <p:nvPr>
            <p:ph type="sldNum" sz="quarter" idx="10"/>
          </p:nvPr>
        </p:nvSpPr>
        <p:spPr/>
        <p:txBody>
          <a:bodyPr/>
          <a:lstStyle/>
          <a:p>
            <a:fld id="{5E29CE3C-61E5-48DE-BDF4-BF593A0E4338}" type="slidenum">
              <a:rPr lang="en-US" smtClean="0"/>
              <a:t>65</a:t>
            </a:fld>
            <a:endParaRPr lang="en-US" dirty="0"/>
          </a:p>
        </p:txBody>
      </p:sp>
    </p:spTree>
    <p:extLst>
      <p:ext uri="{BB962C8B-B14F-4D97-AF65-F5344CB8AC3E}">
        <p14:creationId xmlns:p14="http://schemas.microsoft.com/office/powerpoint/2010/main" val="34544023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IP epi links output file contains </a:t>
            </a:r>
            <a:r>
              <a:rPr lang="en-US" sz="1200" baseline="0" dirty="0">
                <a:latin typeface="Tahoma" panose="020B0604030504040204" pitchFamily="34" charset="0"/>
              </a:rPr>
              <a:t>i</a:t>
            </a:r>
            <a:r>
              <a:rPr lang="en-US" sz="1200" dirty="0">
                <a:latin typeface="Tahoma" panose="020B0604030504040204" pitchFamily="34" charset="0"/>
              </a:rPr>
              <a:t>nformation about all of the IP epi links identified by the analysis. Here, since the analysis was performed using the default minimum overlap duration of 2 days, the file will provide information on every instance in which two persons overlapped at a location for 2 or more days during an infectious period.</a:t>
            </a:r>
          </a:p>
          <a:p>
            <a:endParaRPr lang="en-US" baseline="0" dirty="0"/>
          </a:p>
        </p:txBody>
      </p:sp>
      <p:sp>
        <p:nvSpPr>
          <p:cNvPr id="4" name="Slide Number Placeholder 3"/>
          <p:cNvSpPr>
            <a:spLocks noGrp="1"/>
          </p:cNvSpPr>
          <p:nvPr>
            <p:ph type="sldNum" sz="quarter" idx="10"/>
          </p:nvPr>
        </p:nvSpPr>
        <p:spPr/>
        <p:txBody>
          <a:bodyPr/>
          <a:lstStyle/>
          <a:p>
            <a:fld id="{5E29CE3C-61E5-48DE-BDF4-BF593A0E4338}" type="slidenum">
              <a:rPr lang="en-US" smtClean="0"/>
              <a:t>66</a:t>
            </a:fld>
            <a:endParaRPr lang="en-US" dirty="0"/>
          </a:p>
        </p:txBody>
      </p:sp>
    </p:spTree>
    <p:extLst>
      <p:ext uri="{BB962C8B-B14F-4D97-AF65-F5344CB8AC3E}">
        <p14:creationId xmlns:p14="http://schemas.microsoft.com/office/powerpoint/2010/main" val="28791838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summary by person output file provides, for each person in the analysis, the total number of days of overlap summed across all other persons in the analysis,</a:t>
            </a:r>
          </a:p>
        </p:txBody>
      </p:sp>
      <p:sp>
        <p:nvSpPr>
          <p:cNvPr id="4" name="Slide Number Placeholder 3"/>
          <p:cNvSpPr>
            <a:spLocks noGrp="1"/>
          </p:cNvSpPr>
          <p:nvPr>
            <p:ph type="sldNum" sz="quarter" idx="10"/>
          </p:nvPr>
        </p:nvSpPr>
        <p:spPr/>
        <p:txBody>
          <a:bodyPr/>
          <a:lstStyle/>
          <a:p>
            <a:fld id="{5E29CE3C-61E5-48DE-BDF4-BF593A0E4338}" type="slidenum">
              <a:rPr lang="en-US" smtClean="0"/>
              <a:t>67</a:t>
            </a:fld>
            <a:endParaRPr lang="en-US" dirty="0"/>
          </a:p>
        </p:txBody>
      </p:sp>
    </p:spTree>
    <p:extLst>
      <p:ext uri="{BB962C8B-B14F-4D97-AF65-F5344CB8AC3E}">
        <p14:creationId xmlns:p14="http://schemas.microsoft.com/office/powerpoint/2010/main" val="40779042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the all overlaps output file contains information on every overlap identified by the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5E29CE3C-61E5-48DE-BDF4-BF593A0E4338}" type="slidenum">
              <a:rPr lang="en-US" smtClean="0"/>
              <a:t>68</a:t>
            </a:fld>
            <a:endParaRPr lang="en-US" dirty="0"/>
          </a:p>
        </p:txBody>
      </p:sp>
    </p:spTree>
    <p:extLst>
      <p:ext uri="{BB962C8B-B14F-4D97-AF65-F5344CB8AC3E}">
        <p14:creationId xmlns:p14="http://schemas.microsoft.com/office/powerpoint/2010/main" val="36384332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Additionally there are output files that contain copies of the input data upon which the analysis was based...in this case the table of dates in locations and table of infectious periods. These are essentially supporting file generated for data verification and record keeping purposes.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5E29CE3C-61E5-48DE-BDF4-BF593A0E4338}" type="slidenum">
              <a:rPr lang="en-US" smtClean="0"/>
              <a:t>69</a:t>
            </a:fld>
            <a:endParaRPr lang="en-US" dirty="0"/>
          </a:p>
        </p:txBody>
      </p:sp>
    </p:spTree>
    <p:extLst>
      <p:ext uri="{BB962C8B-B14F-4D97-AF65-F5344CB8AC3E}">
        <p14:creationId xmlns:p14="http://schemas.microsoft.com/office/powerpoint/2010/main" val="2133853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instances the patient will name specific persons with whom they have been in contact. Public health officials can then follow up with these contacts for TB testing and treatment as necessary.</a:t>
            </a:r>
          </a:p>
        </p:txBody>
      </p:sp>
      <p:sp>
        <p:nvSpPr>
          <p:cNvPr id="4" name="Slide Number Placeholder 3"/>
          <p:cNvSpPr>
            <a:spLocks noGrp="1"/>
          </p:cNvSpPr>
          <p:nvPr>
            <p:ph type="sldNum" sz="quarter" idx="10"/>
          </p:nvPr>
        </p:nvSpPr>
        <p:spPr/>
        <p:txBody>
          <a:bodyPr/>
          <a:lstStyle/>
          <a:p>
            <a:fld id="{5E29CE3C-61E5-48DE-BDF4-BF593A0E4338}" type="slidenum">
              <a:rPr lang="en-US" smtClean="0"/>
              <a:t>7</a:t>
            </a:fld>
            <a:endParaRPr lang="en-US" dirty="0"/>
          </a:p>
        </p:txBody>
      </p:sp>
    </p:spTree>
    <p:extLst>
      <p:ext uri="{BB962C8B-B14F-4D97-AF65-F5344CB8AC3E}">
        <p14:creationId xmlns:p14="http://schemas.microsoft.com/office/powerpoint/2010/main" val="9371075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there are output files for any Gantt charts selected to be output. Here, the user selected both location and IP Gantt charts and associated output files have been generated for each. I’ll discuss the contents of the Gantt chart output files in detail towards the end of the presentation as part of the review of the Gantt chart analyses.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70</a:t>
            </a:fld>
            <a:endParaRPr lang="en-US" dirty="0"/>
          </a:p>
        </p:txBody>
      </p:sp>
    </p:spTree>
    <p:extLst>
      <p:ext uri="{BB962C8B-B14F-4D97-AF65-F5344CB8AC3E}">
        <p14:creationId xmlns:p14="http://schemas.microsoft.com/office/powerpoint/2010/main" val="15963973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I’ll now review the content of each of the four output files that contain the main results of the analysis in more detail.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71</a:t>
            </a:fld>
            <a:endParaRPr lang="en-US" dirty="0"/>
          </a:p>
        </p:txBody>
      </p:sp>
    </p:spTree>
    <p:extLst>
      <p:ext uri="{BB962C8B-B14F-4D97-AF65-F5344CB8AC3E}">
        <p14:creationId xmlns:p14="http://schemas.microsoft.com/office/powerpoint/2010/main" val="42702323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screenshot</a:t>
            </a:r>
            <a:r>
              <a:rPr lang="en-US" baseline="0" dirty="0"/>
              <a:t> of the log output file, which provides a high-level summary of the analysis.  It reports the link definitions selected by the user including the minimum duration that two persons must overlap </a:t>
            </a:r>
            <a:r>
              <a:rPr lang="en-US" dirty="0"/>
              <a:t>in a location during an infectious period to be considered definitely or probably IP epi linked</a:t>
            </a:r>
            <a:r>
              <a:rPr lang="en-US" baseline="0" dirty="0"/>
              <a:t>. </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72</a:t>
            </a:fld>
            <a:endParaRPr lang="en-US" dirty="0"/>
          </a:p>
        </p:txBody>
      </p:sp>
    </p:spTree>
    <p:extLst>
      <p:ext uri="{BB962C8B-B14F-4D97-AF65-F5344CB8AC3E}">
        <p14:creationId xmlns:p14="http://schemas.microsoft.com/office/powerpoint/2010/main" val="37603690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see how the log file identifies persons who are in the table of dates in locations but not in the table of infectious periods...in other words, the contacts.</a:t>
            </a:r>
          </a:p>
        </p:txBody>
      </p:sp>
      <p:sp>
        <p:nvSpPr>
          <p:cNvPr id="4" name="Slide Number Placeholder 3"/>
          <p:cNvSpPr>
            <a:spLocks noGrp="1"/>
          </p:cNvSpPr>
          <p:nvPr>
            <p:ph type="sldNum" sz="quarter" idx="10"/>
          </p:nvPr>
        </p:nvSpPr>
        <p:spPr/>
        <p:txBody>
          <a:bodyPr/>
          <a:lstStyle/>
          <a:p>
            <a:fld id="{5E29CE3C-61E5-48DE-BDF4-BF593A0E4338}" type="slidenum">
              <a:rPr lang="en-US" smtClean="0"/>
              <a:t>73</a:t>
            </a:fld>
            <a:endParaRPr lang="en-US" dirty="0"/>
          </a:p>
        </p:txBody>
      </p:sp>
    </p:spTree>
    <p:extLst>
      <p:ext uri="{BB962C8B-B14F-4D97-AF65-F5344CB8AC3E}">
        <p14:creationId xmlns:p14="http://schemas.microsoft.com/office/powerpoint/2010/main" val="37785367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you can see that the link definition is reported, as is the overlap threshold value selected and whether or not re-exposure was included.</a:t>
            </a:r>
          </a:p>
        </p:txBody>
      </p:sp>
      <p:sp>
        <p:nvSpPr>
          <p:cNvPr id="4" name="Slide Number Placeholder 3"/>
          <p:cNvSpPr>
            <a:spLocks noGrp="1"/>
          </p:cNvSpPr>
          <p:nvPr>
            <p:ph type="sldNum" sz="quarter" idx="10"/>
          </p:nvPr>
        </p:nvSpPr>
        <p:spPr/>
        <p:txBody>
          <a:bodyPr/>
          <a:lstStyle/>
          <a:p>
            <a:fld id="{5E29CE3C-61E5-48DE-BDF4-BF593A0E4338}" type="slidenum">
              <a:rPr lang="en-US" smtClean="0"/>
              <a:t>74</a:t>
            </a:fld>
            <a:endParaRPr lang="en-US" dirty="0"/>
          </a:p>
        </p:txBody>
      </p:sp>
    </p:spTree>
    <p:extLst>
      <p:ext uri="{BB962C8B-B14F-4D97-AF65-F5344CB8AC3E}">
        <p14:creationId xmlns:p14="http://schemas.microsoft.com/office/powerpoint/2010/main" val="24634865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log output file will also list any Gantt charts selected to be output. Here the user selected a location Gantt chart with daily time interval and an IP Gantt chart with weekly time interval to be output.</a:t>
            </a:r>
          </a:p>
        </p:txBody>
      </p:sp>
      <p:sp>
        <p:nvSpPr>
          <p:cNvPr id="4" name="Slide Number Placeholder 3"/>
          <p:cNvSpPr>
            <a:spLocks noGrp="1"/>
          </p:cNvSpPr>
          <p:nvPr>
            <p:ph type="sldNum" sz="quarter" idx="10"/>
          </p:nvPr>
        </p:nvSpPr>
        <p:spPr/>
        <p:txBody>
          <a:bodyPr/>
          <a:lstStyle/>
          <a:p>
            <a:fld id="{5E29CE3C-61E5-48DE-BDF4-BF593A0E4338}" type="slidenum">
              <a:rPr lang="en-US" smtClean="0"/>
              <a:t>75</a:t>
            </a:fld>
            <a:endParaRPr lang="en-US" dirty="0"/>
          </a:p>
        </p:txBody>
      </p:sp>
    </p:spTree>
    <p:extLst>
      <p:ext uri="{BB962C8B-B14F-4D97-AF65-F5344CB8AC3E}">
        <p14:creationId xmlns:p14="http://schemas.microsoft.com/office/powerpoint/2010/main" val="30537964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The log output file may also include details related to issues with data quality or completeness that were encountered during the analysis and associated changes made by LATTE. </a:t>
            </a:r>
            <a:r>
              <a:rPr lang="en-US" dirty="0"/>
              <a:t>For </a:t>
            </a:r>
            <a:r>
              <a:rPr lang="en-US" sz="1200" kern="1200" dirty="0">
                <a:solidFill>
                  <a:schemeClr val="tx1"/>
                </a:solidFill>
                <a:effectLst/>
                <a:ea typeface="+mn-ea"/>
                <a:cs typeface="+mn-cs"/>
              </a:rPr>
              <a:t>example, this screenshot shows a log output file from an analysis in which</a:t>
            </a:r>
            <a:r>
              <a:rPr lang="en-US" sz="1200" kern="1200" baseline="0" dirty="0">
                <a:solidFill>
                  <a:schemeClr val="tx1"/>
                </a:solidFill>
                <a:effectLst/>
                <a:ea typeface="+mn-ea"/>
                <a:cs typeface="+mn-cs"/>
              </a:rPr>
              <a:t> three invalid dates were entered, resulting in three rows of data being removed from the analysis.</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76</a:t>
            </a:fld>
            <a:endParaRPr lang="en-US" dirty="0"/>
          </a:p>
        </p:txBody>
      </p:sp>
    </p:spTree>
    <p:extLst>
      <p:ext uri="{BB962C8B-B14F-4D97-AF65-F5344CB8AC3E}">
        <p14:creationId xmlns:p14="http://schemas.microsoft.com/office/powerpoint/2010/main" val="10105712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screenshot of the IP </a:t>
            </a:r>
            <a:r>
              <a:rPr lang="en-US" baseline="0" dirty="0"/>
              <a:t>epi links output file, which contains </a:t>
            </a:r>
            <a:r>
              <a:rPr lang="en-US" sz="1200" baseline="0" dirty="0">
                <a:latin typeface="Tahoma" panose="020B0604030504040204" pitchFamily="34" charset="0"/>
              </a:rPr>
              <a:t>i</a:t>
            </a:r>
            <a:r>
              <a:rPr lang="en-US" sz="1200" dirty="0">
                <a:latin typeface="Tahoma" panose="020B0604030504040204" pitchFamily="34" charset="0"/>
              </a:rPr>
              <a:t>nformation about all of the IP epi links identified by the analysis. Each row identifies an IP epi link and for each link the table contains several pieces of related information.</a:t>
            </a: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77</a:t>
            </a:fld>
            <a:endParaRPr lang="en-US" dirty="0"/>
          </a:p>
        </p:txBody>
      </p:sp>
    </p:spTree>
    <p:extLst>
      <p:ext uri="{BB962C8B-B14F-4D97-AF65-F5344CB8AC3E}">
        <p14:creationId xmlns:p14="http://schemas.microsoft.com/office/powerpoint/2010/main" val="31372336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LATTE will score the strength of the IP epi link as either definite, probable, or possible.  This scoring is based on the certainty the user has in the date data for the pair of persons that overlapped, whether or not the number of days that the pair of persons overlapped during an infectious period was equal to or exceeded the overlap threshold set by the user, and whether re-exposure was considered. In the next few slides I’ll illustrate how LATTE scores IP epi link strength using diagrams.</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78</a:t>
            </a:fld>
            <a:endParaRPr lang="en-US" dirty="0"/>
          </a:p>
        </p:txBody>
      </p:sp>
    </p:spTree>
    <p:extLst>
      <p:ext uri="{BB962C8B-B14F-4D97-AF65-F5344CB8AC3E}">
        <p14:creationId xmlns:p14="http://schemas.microsoft.com/office/powerpoint/2010/main" val="6485278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orient you to these diagrams, time in days is shown along the horizontal axis and the dates of stay of patient 1 and person A at location A are shown by the shaded horizontal bars. Horizontal bars shaded grey indicate that the LATTE user is certain about associated dates of stay while horizontal bars with the light dot fill indicate the user is uncertain about dates of stay. So in the top scenario, the user is certain about dates of stay for both patient 1 and person A, in the middle scenario, the user is only certain the dates for patient 1, and in the bottom scenario the user is uncertain about the dates for both patient 1 and person A. Orange lines indicate the timing of the infectious period for patient 1. </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79</a:t>
            </a:fld>
            <a:endParaRPr lang="en-US" dirty="0"/>
          </a:p>
        </p:txBody>
      </p:sp>
    </p:spTree>
    <p:extLst>
      <p:ext uri="{BB962C8B-B14F-4D97-AF65-F5344CB8AC3E}">
        <p14:creationId xmlns:p14="http://schemas.microsoft.com/office/powerpoint/2010/main" val="7885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in some instances the patient may only be able to name a location where they came in contact with multiple people whom they cannot name specifically.  Examples include workplaces, schools, churches, homeless shelters, and correctional facilities. When this happens, public health personnel will try to ascertain when the patient was at a location and then attempt to identify persons who were at that location on the same dates and may have come in contact with the patient. </a:t>
            </a:r>
          </a:p>
        </p:txBody>
      </p:sp>
      <p:sp>
        <p:nvSpPr>
          <p:cNvPr id="4" name="Slide Number Placeholder 3"/>
          <p:cNvSpPr>
            <a:spLocks noGrp="1"/>
          </p:cNvSpPr>
          <p:nvPr>
            <p:ph type="sldNum" sz="quarter" idx="10"/>
          </p:nvPr>
        </p:nvSpPr>
        <p:spPr/>
        <p:txBody>
          <a:bodyPr/>
          <a:lstStyle/>
          <a:p>
            <a:fld id="{5E29CE3C-61E5-48DE-BDF4-BF593A0E4338}" type="slidenum">
              <a:rPr lang="en-US" smtClean="0"/>
              <a:t>8</a:t>
            </a:fld>
            <a:endParaRPr lang="en-US" dirty="0"/>
          </a:p>
        </p:txBody>
      </p:sp>
    </p:spTree>
    <p:extLst>
      <p:ext uri="{BB962C8B-B14F-4D97-AF65-F5344CB8AC3E}">
        <p14:creationId xmlns:p14="http://schemas.microsoft.com/office/powerpoint/2010/main" val="22425429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patient 1 and person A overlapped at location A for a number of days </a:t>
            </a:r>
            <a:r>
              <a:rPr lang="en-US" b="1" u="sng" dirty="0"/>
              <a:t>greater than or equal to </a:t>
            </a:r>
            <a:r>
              <a:rPr lang="en-US" dirty="0"/>
              <a:t>the overlap threshold set by the user during the infectious period of one of the persons, LATTE will consider them IP epi linked. In this first and probably most typical scenario in which the user is certain about the dates of stay for both persons, LATTE will assign an IP epi link strength of definite.</a:t>
            </a:r>
          </a:p>
        </p:txBody>
      </p:sp>
      <p:sp>
        <p:nvSpPr>
          <p:cNvPr id="4" name="Slide Number Placeholder 3"/>
          <p:cNvSpPr>
            <a:spLocks noGrp="1"/>
          </p:cNvSpPr>
          <p:nvPr>
            <p:ph type="sldNum" sz="quarter" idx="10"/>
          </p:nvPr>
        </p:nvSpPr>
        <p:spPr/>
        <p:txBody>
          <a:bodyPr/>
          <a:lstStyle/>
          <a:p>
            <a:fld id="{5E29CE3C-61E5-48DE-BDF4-BF593A0E4338}" type="slidenum">
              <a:rPr lang="en-US" smtClean="0"/>
              <a:t>80</a:t>
            </a:fld>
            <a:endParaRPr lang="en-US" dirty="0"/>
          </a:p>
        </p:txBody>
      </p:sp>
    </p:spTree>
    <p:extLst>
      <p:ext uri="{BB962C8B-B14F-4D97-AF65-F5344CB8AC3E}">
        <p14:creationId xmlns:p14="http://schemas.microsoft.com/office/powerpoint/2010/main" val="1810053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second and third scenarios in which the user is uncertain about the dates of stay for one or both patient 1 or person A, LATTE will assign an IP epi link strength of probable.</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81</a:t>
            </a:fld>
            <a:endParaRPr lang="en-US" dirty="0"/>
          </a:p>
        </p:txBody>
      </p:sp>
    </p:spTree>
    <p:extLst>
      <p:ext uri="{BB962C8B-B14F-4D97-AF65-F5344CB8AC3E}">
        <p14:creationId xmlns:p14="http://schemas.microsoft.com/office/powerpoint/2010/main" val="28592749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contrast, if patient 1 and person A overlapped at location A for a number of days </a:t>
            </a:r>
            <a:r>
              <a:rPr lang="en-US" b="1" u="sng" dirty="0"/>
              <a:t>less</a:t>
            </a:r>
            <a:r>
              <a:rPr lang="en-US" dirty="0"/>
              <a:t> than the overlap threshold set by the user during the infectious period of one of the persons, LATTE will not consider these persons IP epi linked. </a:t>
            </a:r>
            <a:r>
              <a:rPr lang="en-US" sz="1200" kern="1200" dirty="0">
                <a:solidFill>
                  <a:schemeClr val="tx1"/>
                </a:solidFill>
                <a:latin typeface="Tahoma" panose="020B0604030504040204" pitchFamily="34" charset="0"/>
                <a:ea typeface="+mn-ea"/>
                <a:cs typeface="+mn-cs"/>
              </a:rPr>
              <a:t>By including uncertain of dates of stay in an analysis, the user allows LATTE to identify all possible links and rate the strength of those links according to these rules. The user can then use their judgment after the LATTE analysis is complete to determine whether to pursue locating and testing a contact whose link is based on tenuous date data.</a:t>
            </a:r>
            <a:endParaRPr lang="en-US" dirty="0"/>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82</a:t>
            </a:fld>
            <a:endParaRPr lang="en-US" dirty="0"/>
          </a:p>
        </p:txBody>
      </p:sp>
    </p:spTree>
    <p:extLst>
      <p:ext uri="{BB962C8B-B14F-4D97-AF65-F5344CB8AC3E}">
        <p14:creationId xmlns:p14="http://schemas.microsoft.com/office/powerpoint/2010/main" val="10465615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default setting in LATTE does not consider the possibility of re-exposure, but during protracted outbreaks persons may be re-exposed and </a:t>
            </a:r>
            <a:r>
              <a:rPr lang="en-US" dirty="0" err="1"/>
              <a:t>reinfected</a:t>
            </a:r>
            <a:r>
              <a:rPr lang="en-US" dirty="0"/>
              <a:t>.  LATTE includes an optional re-exposure setting to account for this possibility.</a:t>
            </a:r>
          </a:p>
        </p:txBody>
      </p:sp>
      <p:sp>
        <p:nvSpPr>
          <p:cNvPr id="4" name="Slide Number Placeholder 3"/>
          <p:cNvSpPr>
            <a:spLocks noGrp="1"/>
          </p:cNvSpPr>
          <p:nvPr>
            <p:ph type="sldNum" sz="quarter" idx="10"/>
          </p:nvPr>
        </p:nvSpPr>
        <p:spPr/>
        <p:txBody>
          <a:bodyPr/>
          <a:lstStyle/>
          <a:p>
            <a:fld id="{5E29CE3C-61E5-48DE-BDF4-BF593A0E4338}" type="slidenum">
              <a:rPr lang="en-US" smtClean="0"/>
              <a:t>83</a:t>
            </a:fld>
            <a:endParaRPr lang="en-US" dirty="0"/>
          </a:p>
        </p:txBody>
      </p:sp>
    </p:spTree>
    <p:extLst>
      <p:ext uri="{BB962C8B-B14F-4D97-AF65-F5344CB8AC3E}">
        <p14:creationId xmlns:p14="http://schemas.microsoft.com/office/powerpoint/2010/main" val="21635168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three scenarios depicted here you can see that patient 1 had a previous infection and then overlapped with patient 2 during their infectious period. This is where the possibility of reinfection would come into play.</a:t>
            </a:r>
          </a:p>
        </p:txBody>
      </p:sp>
      <p:sp>
        <p:nvSpPr>
          <p:cNvPr id="4" name="Slide Number Placeholder 3"/>
          <p:cNvSpPr>
            <a:spLocks noGrp="1"/>
          </p:cNvSpPr>
          <p:nvPr>
            <p:ph type="sldNum" sz="quarter" idx="10"/>
          </p:nvPr>
        </p:nvSpPr>
        <p:spPr/>
        <p:txBody>
          <a:bodyPr/>
          <a:lstStyle/>
          <a:p>
            <a:fld id="{5E29CE3C-61E5-48DE-BDF4-BF593A0E4338}" type="slidenum">
              <a:rPr lang="en-US" smtClean="0"/>
              <a:t>84</a:t>
            </a:fld>
            <a:endParaRPr lang="en-US" dirty="0"/>
          </a:p>
        </p:txBody>
      </p:sp>
    </p:spTree>
    <p:extLst>
      <p:ext uri="{BB962C8B-B14F-4D97-AF65-F5344CB8AC3E}">
        <p14:creationId xmlns:p14="http://schemas.microsoft.com/office/powerpoint/2010/main" val="24897090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user selects the optional re-exposure setting in LATTE, the possibility for reinfection will be considered. In this case, if patient 1 and patient 2 overlapped at location A for a number of days greater than or equal to the overlap threshold set by the user during the infectious period of patient 2, and the user is certain about the dates of stay for both persons, LATTE will assign an IP epi link strength of definite.</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85</a:t>
            </a:fld>
            <a:endParaRPr lang="en-US" dirty="0"/>
          </a:p>
        </p:txBody>
      </p:sp>
    </p:spTree>
    <p:extLst>
      <p:ext uri="{BB962C8B-B14F-4D97-AF65-F5344CB8AC3E}">
        <p14:creationId xmlns:p14="http://schemas.microsoft.com/office/powerpoint/2010/main" val="24021843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under the same circumstances the user is uncertain about the dates of stay for one or both patients, LATTE will assign an IP epi link strength of probable.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86</a:t>
            </a:fld>
            <a:endParaRPr lang="en-US" dirty="0"/>
          </a:p>
        </p:txBody>
      </p:sp>
    </p:spTree>
    <p:extLst>
      <p:ext uri="{BB962C8B-B14F-4D97-AF65-F5344CB8AC3E}">
        <p14:creationId xmlns:p14="http://schemas.microsoft.com/office/powerpoint/2010/main" val="19734218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user instead selects the LATTE default setting and the possibility of re-exposure is </a:t>
            </a:r>
            <a:r>
              <a:rPr lang="en-US" b="1" u="sng" dirty="0"/>
              <a:t>not</a:t>
            </a:r>
            <a:r>
              <a:rPr lang="en-US" dirty="0"/>
              <a:t> considered, LATTE will not consider these patients IP epi linked even if they overlapped for a number of days greater than or equal to the overlap threshold set by the user during the infectious period of patient 2 since patient 1 was previously infected.</a:t>
            </a:r>
          </a:p>
          <a:p>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87</a:t>
            </a:fld>
            <a:endParaRPr lang="en-US" dirty="0"/>
          </a:p>
        </p:txBody>
      </p:sp>
    </p:spTree>
    <p:extLst>
      <p:ext uri="{BB962C8B-B14F-4D97-AF65-F5344CB8AC3E}">
        <p14:creationId xmlns:p14="http://schemas.microsoft.com/office/powerpoint/2010/main" val="5904266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Returning to the results of the LATTE analysis, the IP epi links output file also includes the location associated with each IP epi link.  If more than one location was involved, all of those will be provided as a comma separated list.</a:t>
            </a:r>
          </a:p>
        </p:txBody>
      </p:sp>
      <p:sp>
        <p:nvSpPr>
          <p:cNvPr id="4" name="Slide Number Placeholder 3"/>
          <p:cNvSpPr>
            <a:spLocks noGrp="1"/>
          </p:cNvSpPr>
          <p:nvPr>
            <p:ph type="sldNum" sz="quarter" idx="10"/>
          </p:nvPr>
        </p:nvSpPr>
        <p:spPr/>
        <p:txBody>
          <a:bodyPr/>
          <a:lstStyle/>
          <a:p>
            <a:fld id="{5E29CE3C-61E5-48DE-BDF4-BF593A0E4338}" type="slidenum">
              <a:rPr lang="en-US" smtClean="0"/>
              <a:t>88</a:t>
            </a:fld>
            <a:endParaRPr lang="en-US" dirty="0"/>
          </a:p>
        </p:txBody>
      </p:sp>
    </p:spTree>
    <p:extLst>
      <p:ext uri="{BB962C8B-B14F-4D97-AF65-F5344CB8AC3E}">
        <p14:creationId xmlns:p14="http://schemas.microsoft.com/office/powerpoint/2010/main" val="4300629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Finally, the total number of days of certain overlap and of any overlap that occurred between the pair of persons at the specified location is provided. Again, because this is an IP epi link analysis, these are overlaps that occurred during the infectious period of one of the persons. And as before, certain overlaps are those for which the user was certain about the dates for both persons in the pair at the location where they overlapped, and any overlaps include those for which the user was uncertain about the dates for one or both persons in the pair at the location.</a:t>
            </a:r>
          </a:p>
        </p:txBody>
      </p:sp>
      <p:sp>
        <p:nvSpPr>
          <p:cNvPr id="4" name="Slide Number Placeholder 3"/>
          <p:cNvSpPr>
            <a:spLocks noGrp="1"/>
          </p:cNvSpPr>
          <p:nvPr>
            <p:ph type="sldNum" sz="quarter" idx="10"/>
          </p:nvPr>
        </p:nvSpPr>
        <p:spPr/>
        <p:txBody>
          <a:bodyPr/>
          <a:lstStyle/>
          <a:p>
            <a:fld id="{5E29CE3C-61E5-48DE-BDF4-BF593A0E4338}" type="slidenum">
              <a:rPr lang="en-US" smtClean="0"/>
              <a:t>89</a:t>
            </a:fld>
            <a:endParaRPr lang="en-US" dirty="0"/>
          </a:p>
        </p:txBody>
      </p:sp>
    </p:spTree>
    <p:extLst>
      <p:ext uri="{BB962C8B-B14F-4D97-AF65-F5344CB8AC3E}">
        <p14:creationId xmlns:p14="http://schemas.microsoft.com/office/powerpoint/2010/main" val="1419018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dirty="0">
                <a:solidFill>
                  <a:schemeClr val="tx1"/>
                </a:solidFill>
                <a:effectLst/>
                <a:latin typeface="Tahoma" panose="020B0604030504040204" pitchFamily="34" charset="0"/>
                <a:ea typeface="+mn-ea"/>
                <a:cs typeface="+mn-cs"/>
              </a:rPr>
              <a:t>This typically starts with conversations with staff of the workplace, school, church, shelter, or correctional facility to better understand the number and flow of persons in and out of the location, and which groups of persons should be considered as potential contacts.</a:t>
            </a:r>
            <a:endParaRPr lang="en-US" u="none" dirty="0"/>
          </a:p>
        </p:txBody>
      </p:sp>
      <p:sp>
        <p:nvSpPr>
          <p:cNvPr id="4" name="Slide Number Placeholder 3"/>
          <p:cNvSpPr>
            <a:spLocks noGrp="1"/>
          </p:cNvSpPr>
          <p:nvPr>
            <p:ph type="sldNum" sz="quarter" idx="10"/>
          </p:nvPr>
        </p:nvSpPr>
        <p:spPr/>
        <p:txBody>
          <a:bodyPr/>
          <a:lstStyle/>
          <a:p>
            <a:fld id="{5E29CE3C-61E5-48DE-BDF4-BF593A0E4338}" type="slidenum">
              <a:rPr lang="en-US" smtClean="0"/>
              <a:t>9</a:t>
            </a:fld>
            <a:endParaRPr lang="en-US" dirty="0"/>
          </a:p>
        </p:txBody>
      </p:sp>
    </p:spTree>
    <p:extLst>
      <p:ext uri="{BB962C8B-B14F-4D97-AF65-F5344CB8AC3E}">
        <p14:creationId xmlns:p14="http://schemas.microsoft.com/office/powerpoint/2010/main" val="15706909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summary by person output file contains information on the total number of days of overlap associated with each person included in the analysis. </a:t>
            </a:r>
          </a:p>
        </p:txBody>
      </p:sp>
      <p:sp>
        <p:nvSpPr>
          <p:cNvPr id="4" name="Slide Number Placeholder 3"/>
          <p:cNvSpPr>
            <a:spLocks noGrp="1"/>
          </p:cNvSpPr>
          <p:nvPr>
            <p:ph type="sldNum" sz="quarter" idx="10"/>
          </p:nvPr>
        </p:nvSpPr>
        <p:spPr/>
        <p:txBody>
          <a:bodyPr/>
          <a:lstStyle/>
          <a:p>
            <a:fld id="{5E29CE3C-61E5-48DE-BDF4-BF593A0E4338}" type="slidenum">
              <a:rPr lang="en-US" smtClean="0"/>
              <a:t>90</a:t>
            </a:fld>
            <a:endParaRPr lang="en-US" dirty="0"/>
          </a:p>
        </p:txBody>
      </p:sp>
    </p:spTree>
    <p:extLst>
      <p:ext uri="{BB962C8B-B14F-4D97-AF65-F5344CB8AC3E}">
        <p14:creationId xmlns:p14="http://schemas.microsoft.com/office/powerpoint/2010/main" val="28812075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this is an IP epi link analysis, this output file reports the total number of days of overlap with another person who is or was a case...</a:t>
            </a:r>
          </a:p>
        </p:txBody>
      </p:sp>
      <p:sp>
        <p:nvSpPr>
          <p:cNvPr id="4" name="Slide Number Placeholder 3"/>
          <p:cNvSpPr>
            <a:spLocks noGrp="1"/>
          </p:cNvSpPr>
          <p:nvPr>
            <p:ph type="sldNum" sz="quarter" idx="10"/>
          </p:nvPr>
        </p:nvSpPr>
        <p:spPr/>
        <p:txBody>
          <a:bodyPr/>
          <a:lstStyle/>
          <a:p>
            <a:fld id="{5E29CE3C-61E5-48DE-BDF4-BF593A0E4338}" type="slidenum">
              <a:rPr lang="en-US" smtClean="0"/>
              <a:t>91</a:t>
            </a:fld>
            <a:endParaRPr lang="en-US" dirty="0"/>
          </a:p>
        </p:txBody>
      </p:sp>
    </p:spTree>
    <p:extLst>
      <p:ext uri="{BB962C8B-B14F-4D97-AF65-F5344CB8AC3E}">
        <p14:creationId xmlns:p14="http://schemas.microsoft.com/office/powerpoint/2010/main" val="424190877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total number of days of overlap with another person during that person’s infectious period. And again the totals are reported separately for certain overlaps and any overlaps.</a:t>
            </a:r>
          </a:p>
        </p:txBody>
      </p:sp>
      <p:sp>
        <p:nvSpPr>
          <p:cNvPr id="4" name="Slide Number Placeholder 3"/>
          <p:cNvSpPr>
            <a:spLocks noGrp="1"/>
          </p:cNvSpPr>
          <p:nvPr>
            <p:ph type="sldNum" sz="quarter" idx="10"/>
          </p:nvPr>
        </p:nvSpPr>
        <p:spPr/>
        <p:txBody>
          <a:bodyPr/>
          <a:lstStyle/>
          <a:p>
            <a:fld id="{5E29CE3C-61E5-48DE-BDF4-BF593A0E4338}" type="slidenum">
              <a:rPr lang="en-US" smtClean="0"/>
              <a:t>92</a:t>
            </a:fld>
            <a:endParaRPr lang="en-US" dirty="0"/>
          </a:p>
        </p:txBody>
      </p:sp>
    </p:spTree>
    <p:extLst>
      <p:ext uri="{BB962C8B-B14F-4D97-AF65-F5344CB8AC3E}">
        <p14:creationId xmlns:p14="http://schemas.microsoft.com/office/powerpoint/2010/main" val="747646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also reports the last date of overlap with another person during that person’s infectious period, again reported separately for certain overlaps and any overlaps.</a:t>
            </a:r>
          </a:p>
        </p:txBody>
      </p:sp>
      <p:sp>
        <p:nvSpPr>
          <p:cNvPr id="4" name="Slide Number Placeholder 3"/>
          <p:cNvSpPr>
            <a:spLocks noGrp="1"/>
          </p:cNvSpPr>
          <p:nvPr>
            <p:ph type="sldNum" sz="quarter" idx="10"/>
          </p:nvPr>
        </p:nvSpPr>
        <p:spPr/>
        <p:txBody>
          <a:bodyPr/>
          <a:lstStyle/>
          <a:p>
            <a:fld id="{5E29CE3C-61E5-48DE-BDF4-BF593A0E4338}" type="slidenum">
              <a:rPr lang="en-US" smtClean="0"/>
              <a:t>93</a:t>
            </a:fld>
            <a:endParaRPr lang="en-US" dirty="0"/>
          </a:p>
        </p:txBody>
      </p:sp>
    </p:spTree>
    <p:extLst>
      <p:ext uri="{BB962C8B-B14F-4D97-AF65-F5344CB8AC3E}">
        <p14:creationId xmlns:p14="http://schemas.microsoft.com/office/powerpoint/2010/main" val="13041941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all overlaps output file contains information on every overlap between two persons that was identified by the analysis.</a:t>
            </a:r>
          </a:p>
        </p:txBody>
      </p:sp>
      <p:sp>
        <p:nvSpPr>
          <p:cNvPr id="4" name="Slide Number Placeholder 3"/>
          <p:cNvSpPr>
            <a:spLocks noGrp="1"/>
          </p:cNvSpPr>
          <p:nvPr>
            <p:ph type="sldNum" sz="quarter" idx="10"/>
          </p:nvPr>
        </p:nvSpPr>
        <p:spPr/>
        <p:txBody>
          <a:bodyPr/>
          <a:lstStyle/>
          <a:p>
            <a:fld id="{5E29CE3C-61E5-48DE-BDF4-BF593A0E4338}" type="slidenum">
              <a:rPr lang="en-US" smtClean="0"/>
              <a:t>94</a:t>
            </a:fld>
            <a:endParaRPr lang="en-US" dirty="0"/>
          </a:p>
        </p:txBody>
      </p:sp>
    </p:spTree>
    <p:extLst>
      <p:ext uri="{BB962C8B-B14F-4D97-AF65-F5344CB8AC3E}">
        <p14:creationId xmlns:p14="http://schemas.microsoft.com/office/powerpoint/2010/main" val="3396281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includes the number of days associated with each unique overlap for a pair of persons,</a:t>
            </a:r>
          </a:p>
        </p:txBody>
      </p:sp>
      <p:sp>
        <p:nvSpPr>
          <p:cNvPr id="4" name="Slide Number Placeholder 3"/>
          <p:cNvSpPr>
            <a:spLocks noGrp="1"/>
          </p:cNvSpPr>
          <p:nvPr>
            <p:ph type="sldNum" sz="quarter" idx="10"/>
          </p:nvPr>
        </p:nvSpPr>
        <p:spPr/>
        <p:txBody>
          <a:bodyPr/>
          <a:lstStyle/>
          <a:p>
            <a:fld id="{5E29CE3C-61E5-48DE-BDF4-BF593A0E4338}" type="slidenum">
              <a:rPr lang="en-US" smtClean="0"/>
              <a:t>95</a:t>
            </a:fld>
            <a:endParaRPr lang="en-US" dirty="0"/>
          </a:p>
        </p:txBody>
      </p:sp>
    </p:spTree>
    <p:extLst>
      <p:ext uri="{BB962C8B-B14F-4D97-AF65-F5344CB8AC3E}">
        <p14:creationId xmlns:p14="http://schemas.microsoft.com/office/powerpoint/2010/main" val="18861925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start and end dates of each overlap,</a:t>
            </a:r>
          </a:p>
        </p:txBody>
      </p:sp>
      <p:sp>
        <p:nvSpPr>
          <p:cNvPr id="4" name="Slide Number Placeholder 3"/>
          <p:cNvSpPr>
            <a:spLocks noGrp="1"/>
          </p:cNvSpPr>
          <p:nvPr>
            <p:ph type="sldNum" sz="quarter" idx="10"/>
          </p:nvPr>
        </p:nvSpPr>
        <p:spPr/>
        <p:txBody>
          <a:bodyPr/>
          <a:lstStyle/>
          <a:p>
            <a:fld id="{5E29CE3C-61E5-48DE-BDF4-BF593A0E4338}" type="slidenum">
              <a:rPr lang="en-US" smtClean="0"/>
              <a:t>96</a:t>
            </a:fld>
            <a:endParaRPr lang="en-US" dirty="0"/>
          </a:p>
        </p:txBody>
      </p:sp>
    </p:spTree>
    <p:extLst>
      <p:ext uri="{BB962C8B-B14F-4D97-AF65-F5344CB8AC3E}">
        <p14:creationId xmlns:p14="http://schemas.microsoft.com/office/powerpoint/2010/main" val="8750602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confidence level for the overlap based on the confidence the user had in the location and date data for each of the two persons associated with the overlap.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E29CE3C-61E5-48DE-BDF4-BF593A0E4338}" type="slidenum">
              <a:rPr lang="en-US" smtClean="0"/>
              <a:t>97</a:t>
            </a:fld>
            <a:endParaRPr lang="en-US" dirty="0"/>
          </a:p>
        </p:txBody>
      </p:sp>
    </p:spTree>
    <p:extLst>
      <p:ext uri="{BB962C8B-B14F-4D97-AF65-F5344CB8AC3E}">
        <p14:creationId xmlns:p14="http://schemas.microsoft.com/office/powerpoint/2010/main" val="39250320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because this is an IP epi link analysis the all overlaps output file also includes the number of day of overlap during the infectious period of either the first person or the second person of the overlapping pair.</a:t>
            </a:r>
          </a:p>
        </p:txBody>
      </p:sp>
      <p:sp>
        <p:nvSpPr>
          <p:cNvPr id="4" name="Slide Number Placeholder 3"/>
          <p:cNvSpPr>
            <a:spLocks noGrp="1"/>
          </p:cNvSpPr>
          <p:nvPr>
            <p:ph type="sldNum" sz="quarter" idx="10"/>
          </p:nvPr>
        </p:nvSpPr>
        <p:spPr/>
        <p:txBody>
          <a:bodyPr/>
          <a:lstStyle/>
          <a:p>
            <a:fld id="{5E29CE3C-61E5-48DE-BDF4-BF593A0E4338}" type="slidenum">
              <a:rPr lang="en-US" smtClean="0"/>
              <a:t>98</a:t>
            </a:fld>
            <a:endParaRPr lang="en-US" dirty="0"/>
          </a:p>
        </p:txBody>
      </p:sp>
    </p:spTree>
    <p:extLst>
      <p:ext uri="{BB962C8B-B14F-4D97-AF65-F5344CB8AC3E}">
        <p14:creationId xmlns:p14="http://schemas.microsoft.com/office/powerpoint/2010/main" val="16872670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of the four types of LATTE analyses to review is the epi link analysis with date data.</a:t>
            </a:r>
          </a:p>
        </p:txBody>
      </p:sp>
      <p:sp>
        <p:nvSpPr>
          <p:cNvPr id="4" name="Slide Number Placeholder 3"/>
          <p:cNvSpPr>
            <a:spLocks noGrp="1"/>
          </p:cNvSpPr>
          <p:nvPr>
            <p:ph type="sldNum" sz="quarter" idx="10"/>
          </p:nvPr>
        </p:nvSpPr>
        <p:spPr/>
        <p:txBody>
          <a:bodyPr/>
          <a:lstStyle/>
          <a:p>
            <a:fld id="{5E29CE3C-61E5-48DE-BDF4-BF593A0E4338}" type="slidenum">
              <a:rPr lang="en-US" smtClean="0"/>
              <a:t>99</a:t>
            </a:fld>
            <a:endParaRPr lang="en-US" dirty="0"/>
          </a:p>
        </p:txBody>
      </p:sp>
    </p:spTree>
    <p:extLst>
      <p:ext uri="{BB962C8B-B14F-4D97-AF65-F5344CB8AC3E}">
        <p14:creationId xmlns:p14="http://schemas.microsoft.com/office/powerpoint/2010/main" val="3935768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7F9B-350C-4D1C-AEA2-BF79853ECB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904CF5-8497-4F74-AEF7-0F52F9C428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65BA90-0F0B-4E82-AC35-2ADAECC83716}"/>
              </a:ext>
            </a:extLst>
          </p:cNvPr>
          <p:cNvSpPr>
            <a:spLocks noGrp="1"/>
          </p:cNvSpPr>
          <p:nvPr>
            <p:ph type="dt" sz="half" idx="10"/>
          </p:nvPr>
        </p:nvSpPr>
        <p:spPr/>
        <p:txBody>
          <a:bodyPr/>
          <a:lstStyle/>
          <a:p>
            <a:fld id="{AD1A116C-F5CC-4BE4-8374-78977956E668}" type="datetime1">
              <a:rPr lang="en-US" smtClean="0"/>
              <a:t>12/4/2020</a:t>
            </a:fld>
            <a:endParaRPr lang="en-US" dirty="0"/>
          </a:p>
        </p:txBody>
      </p:sp>
      <p:sp>
        <p:nvSpPr>
          <p:cNvPr id="5" name="Footer Placeholder 4">
            <a:extLst>
              <a:ext uri="{FF2B5EF4-FFF2-40B4-BE49-F238E27FC236}">
                <a16:creationId xmlns:a16="http://schemas.microsoft.com/office/drawing/2014/main" id="{57B20A70-0444-447E-83F7-FCCC86E19B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C13225-79DD-4672-A886-59A5A8F1B0D5}"/>
              </a:ext>
            </a:extLst>
          </p:cNvPr>
          <p:cNvSpPr>
            <a:spLocks noGrp="1"/>
          </p:cNvSpPr>
          <p:nvPr>
            <p:ph type="sldNum" sz="quarter" idx="12"/>
          </p:nvPr>
        </p:nvSpPr>
        <p:spPr/>
        <p:txBody>
          <a:bodyPr/>
          <a:lstStyle/>
          <a:p>
            <a:fld id="{1B5DE891-BED3-4FCA-96F7-3F8A1588183F}" type="slidenum">
              <a:rPr lang="en-US" smtClean="0"/>
              <a:pPr/>
              <a:t>‹#›</a:t>
            </a:fld>
            <a:endParaRPr lang="en-US" dirty="0"/>
          </a:p>
        </p:txBody>
      </p:sp>
    </p:spTree>
    <p:extLst>
      <p:ext uri="{BB962C8B-B14F-4D97-AF65-F5344CB8AC3E}">
        <p14:creationId xmlns:p14="http://schemas.microsoft.com/office/powerpoint/2010/main" val="3473759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F0400-644A-420C-BA1C-89DA813CFB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BC3B5E-DA4A-4635-BDEC-39B1D1D7C3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1F1AF5-14FC-4E8D-B523-EFA8D5A3EF9B}"/>
              </a:ext>
            </a:extLst>
          </p:cNvPr>
          <p:cNvSpPr>
            <a:spLocks noGrp="1"/>
          </p:cNvSpPr>
          <p:nvPr>
            <p:ph type="dt" sz="half" idx="10"/>
          </p:nvPr>
        </p:nvSpPr>
        <p:spPr/>
        <p:txBody>
          <a:bodyPr/>
          <a:lstStyle/>
          <a:p>
            <a:fld id="{3912C0C8-51F2-485B-9C5B-D1D39C193B20}" type="datetime1">
              <a:rPr lang="en-US" smtClean="0"/>
              <a:t>12/4/2020</a:t>
            </a:fld>
            <a:endParaRPr lang="en-US" dirty="0"/>
          </a:p>
        </p:txBody>
      </p:sp>
      <p:sp>
        <p:nvSpPr>
          <p:cNvPr id="5" name="Footer Placeholder 4">
            <a:extLst>
              <a:ext uri="{FF2B5EF4-FFF2-40B4-BE49-F238E27FC236}">
                <a16:creationId xmlns:a16="http://schemas.microsoft.com/office/drawing/2014/main" id="{D4D03D28-9D9C-475F-BFFA-97B53AD4F9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FAED3C-3260-462E-ABFA-96B3B9A5E34A}"/>
              </a:ext>
            </a:extLst>
          </p:cNvPr>
          <p:cNvSpPr>
            <a:spLocks noGrp="1"/>
          </p:cNvSpPr>
          <p:nvPr>
            <p:ph type="sldNum" sz="quarter" idx="12"/>
          </p:nvPr>
        </p:nvSpPr>
        <p:spPr/>
        <p:txBody>
          <a:bodyPr/>
          <a:lstStyle/>
          <a:p>
            <a:fld id="{1B5DE891-BED3-4FCA-96F7-3F8A1588183F}" type="slidenum">
              <a:rPr lang="en-US" smtClean="0"/>
              <a:t>‹#›</a:t>
            </a:fld>
            <a:endParaRPr lang="en-US" dirty="0"/>
          </a:p>
        </p:txBody>
      </p:sp>
    </p:spTree>
    <p:extLst>
      <p:ext uri="{BB962C8B-B14F-4D97-AF65-F5344CB8AC3E}">
        <p14:creationId xmlns:p14="http://schemas.microsoft.com/office/powerpoint/2010/main" val="1251228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5E2FE3-11CF-48B7-8885-E8F099EF55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F5930D-2BA5-4241-B7BE-55D6BBEA4B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BC1BD8-61FC-40AB-8A4B-51C0338AED76}"/>
              </a:ext>
            </a:extLst>
          </p:cNvPr>
          <p:cNvSpPr>
            <a:spLocks noGrp="1"/>
          </p:cNvSpPr>
          <p:nvPr>
            <p:ph type="dt" sz="half" idx="10"/>
          </p:nvPr>
        </p:nvSpPr>
        <p:spPr/>
        <p:txBody>
          <a:bodyPr/>
          <a:lstStyle/>
          <a:p>
            <a:fld id="{7E287562-DF4C-48A5-A620-922FEC69839B}" type="datetime1">
              <a:rPr lang="en-US" smtClean="0"/>
              <a:t>12/4/2020</a:t>
            </a:fld>
            <a:endParaRPr lang="en-US" dirty="0"/>
          </a:p>
        </p:txBody>
      </p:sp>
      <p:sp>
        <p:nvSpPr>
          <p:cNvPr id="5" name="Footer Placeholder 4">
            <a:extLst>
              <a:ext uri="{FF2B5EF4-FFF2-40B4-BE49-F238E27FC236}">
                <a16:creationId xmlns:a16="http://schemas.microsoft.com/office/drawing/2014/main" id="{5CAE745F-B856-4464-BEE8-EDC1946BEA1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545293-2952-44BC-88D4-3A9116F45017}"/>
              </a:ext>
            </a:extLst>
          </p:cNvPr>
          <p:cNvSpPr>
            <a:spLocks noGrp="1"/>
          </p:cNvSpPr>
          <p:nvPr>
            <p:ph type="sldNum" sz="quarter" idx="12"/>
          </p:nvPr>
        </p:nvSpPr>
        <p:spPr/>
        <p:txBody>
          <a:bodyPr/>
          <a:lstStyle/>
          <a:p>
            <a:fld id="{1B5DE891-BED3-4FCA-96F7-3F8A1588183F}" type="slidenum">
              <a:rPr lang="en-US" smtClean="0"/>
              <a:t>‹#›</a:t>
            </a:fld>
            <a:endParaRPr lang="en-US" dirty="0"/>
          </a:p>
        </p:txBody>
      </p:sp>
    </p:spTree>
    <p:extLst>
      <p:ext uri="{BB962C8B-B14F-4D97-AF65-F5344CB8AC3E}">
        <p14:creationId xmlns:p14="http://schemas.microsoft.com/office/powerpoint/2010/main" val="1386111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NCHHSTP">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1184795"/>
          </a:xfrm>
          <a:prstGeom prst="rect">
            <a:avLst/>
          </a:prstGeom>
        </p:spPr>
      </p:pic>
      <p:sp>
        <p:nvSpPr>
          <p:cNvPr id="7" name="Title 1"/>
          <p:cNvSpPr>
            <a:spLocks noGrp="1"/>
          </p:cNvSpPr>
          <p:nvPr>
            <p:ph type="title" hasCustomPrompt="1"/>
          </p:nvPr>
        </p:nvSpPr>
        <p:spPr>
          <a:xfrm>
            <a:off x="609599" y="1386071"/>
            <a:ext cx="11211969" cy="1180971"/>
          </a:xfrm>
          <a:prstGeom prst="rect">
            <a:avLst/>
          </a:prstGeom>
        </p:spPr>
        <p:txBody>
          <a:bodyPr/>
          <a:lstStyle>
            <a:lvl1pPr algn="l">
              <a:lnSpc>
                <a:spcPts val="4000"/>
              </a:lnSpc>
              <a:defRPr sz="3733" b="1" baseline="0">
                <a:solidFill>
                  <a:srgbClr val="00788A"/>
                </a:solidFill>
                <a:effectLst/>
                <a:latin typeface="Calibri" pitchFamily="34" charset="0"/>
              </a:defRPr>
            </a:lvl1pPr>
          </a:lstStyle>
          <a:p>
            <a:r>
              <a:rPr lang="en-US" dirty="0"/>
              <a:t> </a:t>
            </a:r>
          </a:p>
        </p:txBody>
      </p:sp>
      <p:sp>
        <p:nvSpPr>
          <p:cNvPr id="8" name="Subtitle 2"/>
          <p:cNvSpPr>
            <a:spLocks noGrp="1"/>
          </p:cNvSpPr>
          <p:nvPr>
            <p:ph type="subTitle" idx="1"/>
          </p:nvPr>
        </p:nvSpPr>
        <p:spPr>
          <a:xfrm>
            <a:off x="609600" y="2859349"/>
            <a:ext cx="8534400" cy="457200"/>
          </a:xfrm>
          <a:prstGeom prst="rect">
            <a:avLst/>
          </a:prstGeom>
        </p:spPr>
        <p:txBody>
          <a:bodyPr/>
          <a:lstStyle>
            <a:lvl1pPr marL="0" indent="0" algn="l">
              <a:buNone/>
              <a:defRPr sz="2667" b="1" baseline="0">
                <a:solidFill>
                  <a:srgbClr val="00788A"/>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dirty="0"/>
          </a:p>
        </p:txBody>
      </p:sp>
      <p:sp>
        <p:nvSpPr>
          <p:cNvPr id="10" name="Text Placeholder 8"/>
          <p:cNvSpPr>
            <a:spLocks noGrp="1"/>
          </p:cNvSpPr>
          <p:nvPr>
            <p:ph type="body" sz="quarter" idx="10"/>
          </p:nvPr>
        </p:nvSpPr>
        <p:spPr>
          <a:xfrm>
            <a:off x="609600" y="3946019"/>
            <a:ext cx="8534400" cy="1295400"/>
          </a:xfrm>
          <a:prstGeom prst="rect">
            <a:avLst/>
          </a:prstGeom>
        </p:spPr>
        <p:txBody>
          <a:bodyPr/>
          <a:lstStyle>
            <a:lvl1pPr marL="0" indent="0" algn="l">
              <a:lnSpc>
                <a:spcPts val="2667"/>
              </a:lnSpc>
              <a:buNone/>
              <a:defRPr sz="2400" baseline="0">
                <a:solidFill>
                  <a:srgbClr val="00788A"/>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
        <p:nvSpPr>
          <p:cNvPr id="6" name="TextBox 5"/>
          <p:cNvSpPr txBox="1"/>
          <p:nvPr userDrawn="1"/>
        </p:nvSpPr>
        <p:spPr>
          <a:xfrm>
            <a:off x="609600" y="120203"/>
            <a:ext cx="9204101" cy="369332"/>
          </a:xfrm>
          <a:prstGeom prst="rect">
            <a:avLst/>
          </a:prstGeom>
          <a:noFill/>
        </p:spPr>
        <p:txBody>
          <a:bodyPr wrap="square" rtlCol="0">
            <a:spAutoFit/>
          </a:bodyPr>
          <a:lstStyle/>
          <a:p>
            <a:r>
              <a:rPr lang="en-US" b="1" dirty="0">
                <a:solidFill>
                  <a:schemeClr val="tx2">
                    <a:lumMod val="95000"/>
                  </a:schemeClr>
                </a:solidFill>
                <a:latin typeface="Calibri" panose="020F0502020204030204" pitchFamily="34" charset="0"/>
              </a:rPr>
              <a:t>National Center for HIV/AIDS, Viral Hepatitis, STD, and TB Prevention</a:t>
            </a:r>
          </a:p>
        </p:txBody>
      </p:sp>
    </p:spTree>
    <p:extLst>
      <p:ext uri="{BB962C8B-B14F-4D97-AF65-F5344CB8AC3E}">
        <p14:creationId xmlns:p14="http://schemas.microsoft.com/office/powerpoint/2010/main" val="121194531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788A"/>
                </a:solidFill>
                <a:effectLst/>
                <a:latin typeface="Calibri" pitchFamily="34" charset="0"/>
              </a:defRPr>
            </a:lvl1pPr>
          </a:lstStyle>
          <a:p>
            <a:r>
              <a:rPr lang="en-US" dirty="0"/>
              <a:t>Bottom band: NCHHSTP</a:t>
            </a:r>
          </a:p>
        </p:txBody>
      </p:sp>
      <p:sp>
        <p:nvSpPr>
          <p:cNvPr id="6" name="Text Placeholder 7"/>
          <p:cNvSpPr>
            <a:spLocks noGrp="1"/>
          </p:cNvSpPr>
          <p:nvPr>
            <p:ph type="body" sz="quarter" idx="10"/>
          </p:nvPr>
        </p:nvSpPr>
        <p:spPr>
          <a:xfrm>
            <a:off x="609600" y="1545167"/>
            <a:ext cx="10972800" cy="4455584"/>
          </a:xfrm>
        </p:spPr>
        <p:txBody>
          <a:bodyPr/>
          <a:lstStyle>
            <a:lvl1pPr marL="457189" indent="-457189">
              <a:buClr>
                <a:srgbClr val="00788A"/>
              </a:buClr>
              <a:buFont typeface="Wingdings" panose="05000000000000000000" pitchFamily="2" charset="2"/>
              <a:buChar char="§"/>
              <a:defRPr sz="3200" b="1">
                <a:solidFill>
                  <a:srgbClr val="00788A"/>
                </a:solidFill>
              </a:defRPr>
            </a:lvl1pPr>
            <a:lvl2pPr>
              <a:buClr>
                <a:srgbClr val="9A4E9E"/>
              </a:buClr>
              <a:defRPr sz="2667">
                <a:solidFill>
                  <a:schemeClr val="accent4">
                    <a:lumMod val="75000"/>
                  </a:schemeClr>
                </a:solidFill>
              </a:defRPr>
            </a:lvl2pPr>
            <a:lvl3pPr>
              <a:buClr>
                <a:srgbClr val="C00000"/>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737280"/>
            <a:ext cx="12192000" cy="120721"/>
          </a:xfrm>
          <a:prstGeom prst="rect">
            <a:avLst/>
          </a:prstGeom>
        </p:spPr>
      </p:pic>
    </p:spTree>
    <p:extLst>
      <p:ext uri="{BB962C8B-B14F-4D97-AF65-F5344CB8AC3E}">
        <p14:creationId xmlns:p14="http://schemas.microsoft.com/office/powerpoint/2010/main" val="303304007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BULLETS/DATA_2sides">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788A"/>
                </a:solidFill>
                <a:effectLst/>
                <a:latin typeface="Calibri" pitchFamily="34" charset="0"/>
              </a:defRPr>
            </a:lvl1pPr>
          </a:lstStyle>
          <a:p>
            <a:endParaRPr lang="en-US" dirty="0"/>
          </a:p>
        </p:txBody>
      </p:sp>
      <p:sp>
        <p:nvSpPr>
          <p:cNvPr id="3" name="Content Placeholder 2"/>
          <p:cNvSpPr>
            <a:spLocks noGrp="1"/>
          </p:cNvSpPr>
          <p:nvPr>
            <p:ph idx="1"/>
          </p:nvPr>
        </p:nvSpPr>
        <p:spPr>
          <a:xfrm>
            <a:off x="609601"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5F5F5F"/>
                </a:solidFill>
                <a:latin typeface="Calibri" pitchFamily="34" charset="0"/>
              </a:defRPr>
            </a:lvl1pPr>
            <a:lvl2pPr marL="990575" indent="-380990">
              <a:buClr>
                <a:srgbClr val="005984"/>
              </a:buClr>
              <a:buSzPct val="100000"/>
              <a:buFont typeface="Arial" panose="020B0604020202020204" pitchFamily="34" charset="0"/>
              <a:buChar char="•"/>
              <a:defRPr sz="2667">
                <a:solidFill>
                  <a:srgbClr val="5F5F5F"/>
                </a:solidFill>
              </a:defRPr>
            </a:lvl2pPr>
            <a:lvl3pPr>
              <a:buClrTx/>
              <a:buSzPct val="100000"/>
              <a:buFont typeface="Arial" pitchFamily="34" charset="0"/>
              <a:buChar char="•"/>
              <a:defRPr sz="2400">
                <a:solidFill>
                  <a:srgbClr val="5F5F5F"/>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dirty="0"/>
          </a:p>
          <a:p>
            <a:pPr lvl="0"/>
            <a:endParaRPr lang="en-US" dirty="0"/>
          </a:p>
          <a:p>
            <a:pPr lvl="2"/>
            <a:endParaRPr lang="en-US" dirty="0"/>
          </a:p>
          <a:p>
            <a:pPr lvl="1"/>
            <a:endParaRPr lang="en-US" dirty="0"/>
          </a:p>
          <a:p>
            <a:pPr lvl="1"/>
            <a:endParaRPr lang="en-US" dirty="0"/>
          </a:p>
          <a:p>
            <a:pPr lvl="1"/>
            <a:endParaRPr lang="en-US" dirty="0"/>
          </a:p>
        </p:txBody>
      </p:sp>
      <p:sp>
        <p:nvSpPr>
          <p:cNvPr id="13" name="Content Placeholder 2"/>
          <p:cNvSpPr>
            <a:spLocks noGrp="1"/>
          </p:cNvSpPr>
          <p:nvPr userDrawn="1">
            <p:ph idx="10"/>
          </p:nvPr>
        </p:nvSpPr>
        <p:spPr>
          <a:xfrm>
            <a:off x="6409509"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5F5F5F"/>
                </a:solidFill>
                <a:latin typeface="Calibri" pitchFamily="34" charset="0"/>
              </a:defRPr>
            </a:lvl1pPr>
            <a:lvl2pPr marL="990575" indent="-380990">
              <a:buClr>
                <a:srgbClr val="005984"/>
              </a:buClr>
              <a:buSzPct val="100000"/>
              <a:buFont typeface="Arial" panose="020B0604020202020204" pitchFamily="34" charset="0"/>
              <a:buChar char="•"/>
              <a:defRPr sz="2667">
                <a:solidFill>
                  <a:srgbClr val="5F5F5F"/>
                </a:solidFill>
              </a:defRPr>
            </a:lvl2pPr>
            <a:lvl3pPr>
              <a:buClrTx/>
              <a:buSzPct val="100000"/>
              <a:buFont typeface="Arial" pitchFamily="34" charset="0"/>
              <a:buChar char="•"/>
              <a:defRPr sz="2400">
                <a:solidFill>
                  <a:srgbClr val="5F5F5F"/>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dirty="0"/>
          </a:p>
          <a:p>
            <a:pPr lvl="0"/>
            <a:endParaRPr lang="en-US" dirty="0"/>
          </a:p>
          <a:p>
            <a:pPr lvl="2"/>
            <a:endParaRPr lang="en-US" dirty="0"/>
          </a:p>
          <a:p>
            <a:pPr lvl="1"/>
            <a:endParaRPr lang="en-US" dirty="0"/>
          </a:p>
          <a:p>
            <a:pPr lvl="1"/>
            <a:endParaRPr lang="en-US" dirty="0"/>
          </a:p>
          <a:p>
            <a:pPr lvl="1"/>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737280"/>
            <a:ext cx="12192000" cy="120721"/>
          </a:xfrm>
          <a:prstGeom prst="rect">
            <a:avLst/>
          </a:prstGeom>
        </p:spPr>
      </p:pic>
    </p:spTree>
    <p:extLst>
      <p:ext uri="{BB962C8B-B14F-4D97-AF65-F5344CB8AC3E}">
        <p14:creationId xmlns:p14="http://schemas.microsoft.com/office/powerpoint/2010/main" val="364856904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616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2" y="4467097"/>
            <a:ext cx="11059884" cy="1162051"/>
          </a:xfrm>
          <a:prstGeom prst="rect">
            <a:avLst/>
          </a:prstGeom>
        </p:spPr>
        <p:txBody>
          <a:bodyPr anchor="b"/>
          <a:lstStyle>
            <a:lvl1pPr algn="l">
              <a:defRPr sz="4800" b="1" baseline="0">
                <a:solidFill>
                  <a:schemeClr val="bg2"/>
                </a:solidFill>
                <a:effectLst/>
                <a:latin typeface="Calibri" pitchFamily="34" charset="0"/>
              </a:defRPr>
            </a:lvl1pPr>
          </a:lstStyle>
          <a:p>
            <a:r>
              <a:rPr lang="en-US" dirty="0"/>
              <a:t>Click to edit Master title style</a:t>
            </a:r>
          </a:p>
        </p:txBody>
      </p:sp>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68572936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LOSING_OD">
    <p:spTree>
      <p:nvGrpSpPr>
        <p:cNvPr id="1" name=""/>
        <p:cNvGrpSpPr/>
        <p:nvPr/>
      </p:nvGrpSpPr>
      <p:grpSpPr>
        <a:xfrm>
          <a:off x="0" y="0"/>
          <a:ext cx="0" cy="0"/>
          <a:chOff x="0" y="0"/>
          <a:chExt cx="0" cy="0"/>
        </a:xfrm>
      </p:grpSpPr>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dirty="0">
                <a:solidFill>
                  <a:srgbClr val="695E4A"/>
                </a:solidFill>
                <a:latin typeface="Calibri" panose="020F0502020204030204" pitchFamily="34" charset="0"/>
              </a:rPr>
              <a:t>For more information, contact CDC</a:t>
            </a:r>
            <a:br>
              <a:rPr lang="en-US" sz="1600" dirty="0">
                <a:solidFill>
                  <a:srgbClr val="695E4A"/>
                </a:solidFill>
                <a:latin typeface="Calibri" panose="020F0502020204030204" pitchFamily="34" charset="0"/>
              </a:rPr>
            </a:br>
            <a:r>
              <a:rPr lang="en-US" sz="1600" dirty="0">
                <a:solidFill>
                  <a:srgbClr val="695E4A"/>
                </a:solidFill>
                <a:latin typeface="Calibri" panose="020F0502020204030204" pitchFamily="34" charset="0"/>
              </a:rPr>
              <a:t>1-800-CDC-INFO (232-4636)</a:t>
            </a:r>
            <a:br>
              <a:rPr lang="en-US" sz="1600" dirty="0">
                <a:solidFill>
                  <a:srgbClr val="695E4A"/>
                </a:solidFill>
                <a:latin typeface="Calibri" panose="020F0502020204030204" pitchFamily="34" charset="0"/>
              </a:rPr>
            </a:br>
            <a:r>
              <a:rPr lang="en-US" sz="1600" dirty="0">
                <a:solidFill>
                  <a:srgbClr val="695E4A"/>
                </a:solidFill>
                <a:latin typeface="Calibri" panose="020F0502020204030204" pitchFamily="34" charset="0"/>
              </a:rPr>
              <a:t>TTY:  1-888-232-6348    www.cdc.gov</a:t>
            </a:r>
            <a:br>
              <a:rPr lang="en-US" sz="1600" dirty="0">
                <a:solidFill>
                  <a:srgbClr val="695E4A"/>
                </a:solidFill>
                <a:latin typeface="Calibri" panose="020F0502020204030204" pitchFamily="34" charset="0"/>
              </a:rPr>
            </a:br>
            <a:br>
              <a:rPr lang="en-US" sz="1600" dirty="0">
                <a:solidFill>
                  <a:srgbClr val="695E4A"/>
                </a:solidFill>
                <a:latin typeface="Calibri" panose="020F0502020204030204" pitchFamily="34" charset="0"/>
              </a:rPr>
            </a:br>
            <a:br>
              <a:rPr lang="en-US" sz="1600" dirty="0">
                <a:solidFill>
                  <a:srgbClr val="695E4A"/>
                </a:solidFill>
                <a:latin typeface="Calibri" panose="020F0502020204030204" pitchFamily="34" charset="0"/>
              </a:rPr>
            </a:br>
            <a:r>
              <a:rPr lang="en-US" sz="1600" dirty="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674176"/>
            <a:ext cx="12192000" cy="1183824"/>
          </a:xfrm>
          <a:prstGeom prst="rect">
            <a:avLst/>
          </a:prstGeom>
        </p:spPr>
      </p:pic>
    </p:spTree>
    <p:extLst>
      <p:ext uri="{BB962C8B-B14F-4D97-AF65-F5344CB8AC3E}">
        <p14:creationId xmlns:p14="http://schemas.microsoft.com/office/powerpoint/2010/main" val="322764901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BD3B-C570-409F-A904-CBB6C32137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175B0B-186A-40BD-95A5-39A5D84551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F93CC2-29ED-4490-88F5-94B0EAA283D8}"/>
              </a:ext>
            </a:extLst>
          </p:cNvPr>
          <p:cNvSpPr>
            <a:spLocks noGrp="1"/>
          </p:cNvSpPr>
          <p:nvPr>
            <p:ph type="dt" sz="half" idx="10"/>
          </p:nvPr>
        </p:nvSpPr>
        <p:spPr/>
        <p:txBody>
          <a:bodyPr/>
          <a:lstStyle/>
          <a:p>
            <a:fld id="{9DA24690-C46D-4FF0-A356-DB8613349CCC}" type="datetime1">
              <a:rPr lang="en-US" smtClean="0"/>
              <a:t>12/4/2020</a:t>
            </a:fld>
            <a:endParaRPr lang="en-US" dirty="0"/>
          </a:p>
        </p:txBody>
      </p:sp>
      <p:sp>
        <p:nvSpPr>
          <p:cNvPr id="5" name="Footer Placeholder 4">
            <a:extLst>
              <a:ext uri="{FF2B5EF4-FFF2-40B4-BE49-F238E27FC236}">
                <a16:creationId xmlns:a16="http://schemas.microsoft.com/office/drawing/2014/main" id="{A092BF04-7624-4B18-9B77-D0E9A8C7D8F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EACD2B7-B72B-4F3F-9DC5-69034A584AC5}"/>
              </a:ext>
            </a:extLst>
          </p:cNvPr>
          <p:cNvSpPr>
            <a:spLocks noGrp="1"/>
          </p:cNvSpPr>
          <p:nvPr>
            <p:ph type="sldNum" sz="quarter" idx="12"/>
          </p:nvPr>
        </p:nvSpPr>
        <p:spPr/>
        <p:txBody>
          <a:bodyPr/>
          <a:lstStyle/>
          <a:p>
            <a:fld id="{1B5DE891-BED3-4FCA-96F7-3F8A1588183F}" type="slidenum">
              <a:rPr lang="en-US" smtClean="0"/>
              <a:t>‹#›</a:t>
            </a:fld>
            <a:endParaRPr lang="en-US" dirty="0"/>
          </a:p>
        </p:txBody>
      </p:sp>
    </p:spTree>
    <p:extLst>
      <p:ext uri="{BB962C8B-B14F-4D97-AF65-F5344CB8AC3E}">
        <p14:creationId xmlns:p14="http://schemas.microsoft.com/office/powerpoint/2010/main" val="792039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1452-29FE-444F-BE3D-C2DD478E3A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8BDC0E-A8EA-4EE2-A8D6-3A1E9653AF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066989-2FD0-4993-9497-963D2F553A03}"/>
              </a:ext>
            </a:extLst>
          </p:cNvPr>
          <p:cNvSpPr>
            <a:spLocks noGrp="1"/>
          </p:cNvSpPr>
          <p:nvPr>
            <p:ph type="dt" sz="half" idx="10"/>
          </p:nvPr>
        </p:nvSpPr>
        <p:spPr/>
        <p:txBody>
          <a:bodyPr/>
          <a:lstStyle/>
          <a:p>
            <a:fld id="{E0453F13-2126-47C4-A01E-EA4FFC86C99D}" type="datetime1">
              <a:rPr lang="en-US" smtClean="0"/>
              <a:t>12/4/2020</a:t>
            </a:fld>
            <a:endParaRPr lang="en-US" dirty="0"/>
          </a:p>
        </p:txBody>
      </p:sp>
      <p:sp>
        <p:nvSpPr>
          <p:cNvPr id="5" name="Footer Placeholder 4">
            <a:extLst>
              <a:ext uri="{FF2B5EF4-FFF2-40B4-BE49-F238E27FC236}">
                <a16:creationId xmlns:a16="http://schemas.microsoft.com/office/drawing/2014/main" id="{1EEF8501-D1E4-4F91-9AA8-E773777C03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706E5C0-2512-43A1-83F6-6DC72957DC97}"/>
              </a:ext>
            </a:extLst>
          </p:cNvPr>
          <p:cNvSpPr>
            <a:spLocks noGrp="1"/>
          </p:cNvSpPr>
          <p:nvPr>
            <p:ph type="sldNum" sz="quarter" idx="12"/>
          </p:nvPr>
        </p:nvSpPr>
        <p:spPr/>
        <p:txBody>
          <a:bodyPr/>
          <a:lstStyle/>
          <a:p>
            <a:fld id="{1B5DE891-BED3-4FCA-96F7-3F8A1588183F}" type="slidenum">
              <a:rPr lang="en-US" smtClean="0"/>
              <a:t>‹#›</a:t>
            </a:fld>
            <a:endParaRPr lang="en-US" dirty="0"/>
          </a:p>
        </p:txBody>
      </p:sp>
    </p:spTree>
    <p:extLst>
      <p:ext uri="{BB962C8B-B14F-4D97-AF65-F5344CB8AC3E}">
        <p14:creationId xmlns:p14="http://schemas.microsoft.com/office/powerpoint/2010/main" val="1599360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062F5-4723-44B2-9715-F745EDBE5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000AD0-099B-49C0-8977-6F6F876260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DD1885-CD44-41B6-8EC3-83D1D81E90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B023E5-8788-4712-A9B8-633049C1EBE3}"/>
              </a:ext>
            </a:extLst>
          </p:cNvPr>
          <p:cNvSpPr>
            <a:spLocks noGrp="1"/>
          </p:cNvSpPr>
          <p:nvPr>
            <p:ph type="dt" sz="half" idx="10"/>
          </p:nvPr>
        </p:nvSpPr>
        <p:spPr/>
        <p:txBody>
          <a:bodyPr/>
          <a:lstStyle/>
          <a:p>
            <a:fld id="{3855BBFC-8490-4F6E-8C00-835EFA938FBD}" type="datetime1">
              <a:rPr lang="en-US" smtClean="0"/>
              <a:t>12/4/2020</a:t>
            </a:fld>
            <a:endParaRPr lang="en-US" dirty="0"/>
          </a:p>
        </p:txBody>
      </p:sp>
      <p:sp>
        <p:nvSpPr>
          <p:cNvPr id="6" name="Footer Placeholder 5">
            <a:extLst>
              <a:ext uri="{FF2B5EF4-FFF2-40B4-BE49-F238E27FC236}">
                <a16:creationId xmlns:a16="http://schemas.microsoft.com/office/drawing/2014/main" id="{5EDC4C4C-B793-492E-BEA6-24F0CEA5D5F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D3B0049-7586-4D70-910A-606E66A8353A}"/>
              </a:ext>
            </a:extLst>
          </p:cNvPr>
          <p:cNvSpPr>
            <a:spLocks noGrp="1"/>
          </p:cNvSpPr>
          <p:nvPr>
            <p:ph type="sldNum" sz="quarter" idx="12"/>
          </p:nvPr>
        </p:nvSpPr>
        <p:spPr/>
        <p:txBody>
          <a:bodyPr/>
          <a:lstStyle/>
          <a:p>
            <a:fld id="{1B5DE891-BED3-4FCA-96F7-3F8A1588183F}" type="slidenum">
              <a:rPr lang="en-US" smtClean="0"/>
              <a:t>‹#›</a:t>
            </a:fld>
            <a:endParaRPr lang="en-US" dirty="0"/>
          </a:p>
        </p:txBody>
      </p:sp>
    </p:spTree>
    <p:extLst>
      <p:ext uri="{BB962C8B-B14F-4D97-AF65-F5344CB8AC3E}">
        <p14:creationId xmlns:p14="http://schemas.microsoft.com/office/powerpoint/2010/main" val="3947385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278D-D1A1-452B-8DA8-0DAFE0341E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7F656D-9E58-4E27-B4F8-11DFE4F477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C8D19-9861-465F-9824-18170E85E9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6FDBE1-F4D6-41F4-8315-5FBF0667ED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F4D00C-4F74-4B67-A0DA-1EBBD8986C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BC449C-CAA2-4F9D-ABDB-FD175C53768B}"/>
              </a:ext>
            </a:extLst>
          </p:cNvPr>
          <p:cNvSpPr>
            <a:spLocks noGrp="1"/>
          </p:cNvSpPr>
          <p:nvPr>
            <p:ph type="dt" sz="half" idx="10"/>
          </p:nvPr>
        </p:nvSpPr>
        <p:spPr/>
        <p:txBody>
          <a:bodyPr/>
          <a:lstStyle/>
          <a:p>
            <a:fld id="{02C755C2-0767-4A5E-899A-898DF23B9200}" type="datetime1">
              <a:rPr lang="en-US" smtClean="0"/>
              <a:t>12/4/2020</a:t>
            </a:fld>
            <a:endParaRPr lang="en-US" dirty="0"/>
          </a:p>
        </p:txBody>
      </p:sp>
      <p:sp>
        <p:nvSpPr>
          <p:cNvPr id="8" name="Footer Placeholder 7">
            <a:extLst>
              <a:ext uri="{FF2B5EF4-FFF2-40B4-BE49-F238E27FC236}">
                <a16:creationId xmlns:a16="http://schemas.microsoft.com/office/drawing/2014/main" id="{03E95F01-CDDB-46EE-B472-FB211029F7A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6AE32E2-7215-4C52-B318-AB29636B7307}"/>
              </a:ext>
            </a:extLst>
          </p:cNvPr>
          <p:cNvSpPr>
            <a:spLocks noGrp="1"/>
          </p:cNvSpPr>
          <p:nvPr>
            <p:ph type="sldNum" sz="quarter" idx="12"/>
          </p:nvPr>
        </p:nvSpPr>
        <p:spPr/>
        <p:txBody>
          <a:bodyPr/>
          <a:lstStyle/>
          <a:p>
            <a:fld id="{1B5DE891-BED3-4FCA-96F7-3F8A1588183F}" type="slidenum">
              <a:rPr lang="en-US" smtClean="0"/>
              <a:t>‹#›</a:t>
            </a:fld>
            <a:endParaRPr lang="en-US" dirty="0"/>
          </a:p>
        </p:txBody>
      </p:sp>
    </p:spTree>
    <p:extLst>
      <p:ext uri="{BB962C8B-B14F-4D97-AF65-F5344CB8AC3E}">
        <p14:creationId xmlns:p14="http://schemas.microsoft.com/office/powerpoint/2010/main" val="4066687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B2A43-60E9-4FD9-B074-9326A24B08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889EC4-80B4-484F-80E9-6C5D9173AD6C}"/>
              </a:ext>
            </a:extLst>
          </p:cNvPr>
          <p:cNvSpPr>
            <a:spLocks noGrp="1"/>
          </p:cNvSpPr>
          <p:nvPr>
            <p:ph type="dt" sz="half" idx="10"/>
          </p:nvPr>
        </p:nvSpPr>
        <p:spPr/>
        <p:txBody>
          <a:bodyPr/>
          <a:lstStyle/>
          <a:p>
            <a:fld id="{A14B0A20-48EB-452E-BB0E-9ECD9EE86D98}" type="datetime1">
              <a:rPr lang="en-US" smtClean="0"/>
              <a:t>12/4/2020</a:t>
            </a:fld>
            <a:endParaRPr lang="en-US" dirty="0"/>
          </a:p>
        </p:txBody>
      </p:sp>
      <p:sp>
        <p:nvSpPr>
          <p:cNvPr id="4" name="Footer Placeholder 3">
            <a:extLst>
              <a:ext uri="{FF2B5EF4-FFF2-40B4-BE49-F238E27FC236}">
                <a16:creationId xmlns:a16="http://schemas.microsoft.com/office/drawing/2014/main" id="{CCCB5FED-140C-4BD0-B7F6-ACED8BB0028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BC9E89F-1937-4F3E-9F9F-68CB100E5702}"/>
              </a:ext>
            </a:extLst>
          </p:cNvPr>
          <p:cNvSpPr>
            <a:spLocks noGrp="1"/>
          </p:cNvSpPr>
          <p:nvPr>
            <p:ph type="sldNum" sz="quarter" idx="12"/>
          </p:nvPr>
        </p:nvSpPr>
        <p:spPr/>
        <p:txBody>
          <a:bodyPr/>
          <a:lstStyle/>
          <a:p>
            <a:fld id="{1B5DE891-BED3-4FCA-96F7-3F8A1588183F}" type="slidenum">
              <a:rPr lang="en-US" smtClean="0"/>
              <a:t>‹#›</a:t>
            </a:fld>
            <a:endParaRPr lang="en-US" dirty="0"/>
          </a:p>
        </p:txBody>
      </p:sp>
    </p:spTree>
    <p:extLst>
      <p:ext uri="{BB962C8B-B14F-4D97-AF65-F5344CB8AC3E}">
        <p14:creationId xmlns:p14="http://schemas.microsoft.com/office/powerpoint/2010/main" val="3189154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4A954-7A3A-4CB2-8091-15AF22BFAEE7}"/>
              </a:ext>
            </a:extLst>
          </p:cNvPr>
          <p:cNvSpPr>
            <a:spLocks noGrp="1"/>
          </p:cNvSpPr>
          <p:nvPr>
            <p:ph type="dt" sz="half" idx="10"/>
          </p:nvPr>
        </p:nvSpPr>
        <p:spPr/>
        <p:txBody>
          <a:bodyPr/>
          <a:lstStyle/>
          <a:p>
            <a:fld id="{7CBBB5C0-C727-4E13-ABB5-7DDDD638DB44}" type="datetime1">
              <a:rPr lang="en-US" smtClean="0"/>
              <a:t>12/4/2020</a:t>
            </a:fld>
            <a:endParaRPr lang="en-US" dirty="0"/>
          </a:p>
        </p:txBody>
      </p:sp>
      <p:sp>
        <p:nvSpPr>
          <p:cNvPr id="3" name="Footer Placeholder 2">
            <a:extLst>
              <a:ext uri="{FF2B5EF4-FFF2-40B4-BE49-F238E27FC236}">
                <a16:creationId xmlns:a16="http://schemas.microsoft.com/office/drawing/2014/main" id="{CFD02390-FB07-4DB1-B581-EFC9A874604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CAEDEAF-4AED-42A0-88F0-65E2A3B6C0FC}"/>
              </a:ext>
            </a:extLst>
          </p:cNvPr>
          <p:cNvSpPr>
            <a:spLocks noGrp="1"/>
          </p:cNvSpPr>
          <p:nvPr>
            <p:ph type="sldNum" sz="quarter" idx="12"/>
          </p:nvPr>
        </p:nvSpPr>
        <p:spPr/>
        <p:txBody>
          <a:bodyPr/>
          <a:lstStyle/>
          <a:p>
            <a:fld id="{1B5DE891-BED3-4FCA-96F7-3F8A1588183F}" type="slidenum">
              <a:rPr lang="en-US" smtClean="0"/>
              <a:t>‹#›</a:t>
            </a:fld>
            <a:endParaRPr lang="en-US" dirty="0"/>
          </a:p>
        </p:txBody>
      </p:sp>
    </p:spTree>
    <p:extLst>
      <p:ext uri="{BB962C8B-B14F-4D97-AF65-F5344CB8AC3E}">
        <p14:creationId xmlns:p14="http://schemas.microsoft.com/office/powerpoint/2010/main" val="2508858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FE66E-CAEC-444E-8EA8-15264FAB44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A8CBFC-3E28-407A-B1C0-29A76D465F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CE10CA-E864-4B0B-AC37-64C7EC333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2C993-1569-4ADE-9498-F194E964AC08}"/>
              </a:ext>
            </a:extLst>
          </p:cNvPr>
          <p:cNvSpPr>
            <a:spLocks noGrp="1"/>
          </p:cNvSpPr>
          <p:nvPr>
            <p:ph type="dt" sz="half" idx="10"/>
          </p:nvPr>
        </p:nvSpPr>
        <p:spPr/>
        <p:txBody>
          <a:bodyPr/>
          <a:lstStyle/>
          <a:p>
            <a:fld id="{D682E1F9-47C3-462D-81CE-69996E1B5F32}" type="datetime1">
              <a:rPr lang="en-US" smtClean="0"/>
              <a:t>12/4/2020</a:t>
            </a:fld>
            <a:endParaRPr lang="en-US" dirty="0"/>
          </a:p>
        </p:txBody>
      </p:sp>
      <p:sp>
        <p:nvSpPr>
          <p:cNvPr id="6" name="Footer Placeholder 5">
            <a:extLst>
              <a:ext uri="{FF2B5EF4-FFF2-40B4-BE49-F238E27FC236}">
                <a16:creationId xmlns:a16="http://schemas.microsoft.com/office/drawing/2014/main" id="{E344BA09-6F82-46BC-B130-5B1BD92E1BB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E7C551-DFF5-4809-A4B1-296D44E60F2F}"/>
              </a:ext>
            </a:extLst>
          </p:cNvPr>
          <p:cNvSpPr>
            <a:spLocks noGrp="1"/>
          </p:cNvSpPr>
          <p:nvPr>
            <p:ph type="sldNum" sz="quarter" idx="12"/>
          </p:nvPr>
        </p:nvSpPr>
        <p:spPr/>
        <p:txBody>
          <a:bodyPr/>
          <a:lstStyle/>
          <a:p>
            <a:fld id="{1B5DE891-BED3-4FCA-96F7-3F8A1588183F}" type="slidenum">
              <a:rPr lang="en-US" smtClean="0"/>
              <a:t>‹#›</a:t>
            </a:fld>
            <a:endParaRPr lang="en-US" dirty="0"/>
          </a:p>
        </p:txBody>
      </p:sp>
    </p:spTree>
    <p:extLst>
      <p:ext uri="{BB962C8B-B14F-4D97-AF65-F5344CB8AC3E}">
        <p14:creationId xmlns:p14="http://schemas.microsoft.com/office/powerpoint/2010/main" val="2765537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CB304-5A7E-4E03-B3BF-53A6A7E7F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3AE900-C3B3-480A-8053-09DC96C5F5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90AC48-0FFE-4094-A9D6-9E4A272E6D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E3C410-7A73-4C53-AC88-71E8FB089ECF}"/>
              </a:ext>
            </a:extLst>
          </p:cNvPr>
          <p:cNvSpPr>
            <a:spLocks noGrp="1"/>
          </p:cNvSpPr>
          <p:nvPr>
            <p:ph type="dt" sz="half" idx="10"/>
          </p:nvPr>
        </p:nvSpPr>
        <p:spPr/>
        <p:txBody>
          <a:bodyPr/>
          <a:lstStyle/>
          <a:p>
            <a:fld id="{156D0E13-2702-4181-8298-E6B1425FC8C5}" type="datetime1">
              <a:rPr lang="en-US" smtClean="0"/>
              <a:t>12/4/2020</a:t>
            </a:fld>
            <a:endParaRPr lang="en-US" dirty="0"/>
          </a:p>
        </p:txBody>
      </p:sp>
      <p:sp>
        <p:nvSpPr>
          <p:cNvPr id="6" name="Footer Placeholder 5">
            <a:extLst>
              <a:ext uri="{FF2B5EF4-FFF2-40B4-BE49-F238E27FC236}">
                <a16:creationId xmlns:a16="http://schemas.microsoft.com/office/drawing/2014/main" id="{D2B75057-F280-4B5B-B3AD-48F0997168D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C51014F-829C-45A8-A230-821B085E5E68}"/>
              </a:ext>
            </a:extLst>
          </p:cNvPr>
          <p:cNvSpPr>
            <a:spLocks noGrp="1"/>
          </p:cNvSpPr>
          <p:nvPr>
            <p:ph type="sldNum" sz="quarter" idx="12"/>
          </p:nvPr>
        </p:nvSpPr>
        <p:spPr/>
        <p:txBody>
          <a:bodyPr/>
          <a:lstStyle/>
          <a:p>
            <a:fld id="{1B5DE891-BED3-4FCA-96F7-3F8A1588183F}" type="slidenum">
              <a:rPr lang="en-US" smtClean="0"/>
              <a:t>‹#›</a:t>
            </a:fld>
            <a:endParaRPr lang="en-US" dirty="0"/>
          </a:p>
        </p:txBody>
      </p:sp>
    </p:spTree>
    <p:extLst>
      <p:ext uri="{BB962C8B-B14F-4D97-AF65-F5344CB8AC3E}">
        <p14:creationId xmlns:p14="http://schemas.microsoft.com/office/powerpoint/2010/main" val="1686375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AF6F95-B202-4AE8-A0D5-63BD07DDF3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9BFE00-4432-475B-B573-8F63DE3212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BD4137-65D2-4C15-B543-E7EF5F516A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C51983-CBD7-4D86-8176-221B86CCF43D}" type="datetime1">
              <a:rPr lang="en-US" smtClean="0"/>
              <a:pPr/>
              <a:t>12/4/2020</a:t>
            </a:fld>
            <a:endParaRPr lang="en-US" dirty="0"/>
          </a:p>
        </p:txBody>
      </p:sp>
      <p:sp>
        <p:nvSpPr>
          <p:cNvPr id="5" name="Footer Placeholder 4">
            <a:extLst>
              <a:ext uri="{FF2B5EF4-FFF2-40B4-BE49-F238E27FC236}">
                <a16:creationId xmlns:a16="http://schemas.microsoft.com/office/drawing/2014/main" id="{510B5063-5D47-428A-BA75-B4496AF591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8CC8DBD-E3FA-450C-B628-16CDA9BADF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5DE891-BED3-4FCA-96F7-3F8A1588183F}" type="slidenum">
              <a:rPr lang="en-US" smtClean="0"/>
              <a:pPr/>
              <a:t>‹#›</a:t>
            </a:fld>
            <a:endParaRPr lang="en-US" dirty="0"/>
          </a:p>
        </p:txBody>
      </p:sp>
    </p:spTree>
    <p:extLst>
      <p:ext uri="{BB962C8B-B14F-4D97-AF65-F5344CB8AC3E}">
        <p14:creationId xmlns:p14="http://schemas.microsoft.com/office/powerpoint/2010/main" val="58614581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838200" y="1826684"/>
            <a:ext cx="10515600" cy="434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117865306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transition>
    <p:fade/>
  </p:transition>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Myriad Web Pro" panose="020B0503030403020204" pitchFamily="34" charset="0"/>
        </a:defRPr>
      </a:lvl2pPr>
      <a:lvl3pPr algn="ctr" rtl="0" eaLnBrk="0" fontAlgn="base" hangingPunct="0">
        <a:spcBef>
          <a:spcPct val="0"/>
        </a:spcBef>
        <a:spcAft>
          <a:spcPct val="0"/>
        </a:spcAft>
        <a:defRPr sz="5867">
          <a:solidFill>
            <a:schemeClr val="tx1"/>
          </a:solidFill>
          <a:latin typeface="Myriad Web Pro" panose="020B0503030403020204" pitchFamily="34" charset="0"/>
        </a:defRPr>
      </a:lvl3pPr>
      <a:lvl4pPr algn="ctr" rtl="0" eaLnBrk="0" fontAlgn="base" hangingPunct="0">
        <a:spcBef>
          <a:spcPct val="0"/>
        </a:spcBef>
        <a:spcAft>
          <a:spcPct val="0"/>
        </a:spcAft>
        <a:defRPr sz="5867">
          <a:solidFill>
            <a:schemeClr val="tx1"/>
          </a:solidFill>
          <a:latin typeface="Myriad Web Pro" panose="020B0503030403020204" pitchFamily="34" charset="0"/>
        </a:defRPr>
      </a:lvl4pPr>
      <a:lvl5pPr algn="ctr" rtl="0" eaLnBrk="0" fontAlgn="base" hangingPunct="0">
        <a:spcBef>
          <a:spcPct val="0"/>
        </a:spcBef>
        <a:spcAft>
          <a:spcPct val="0"/>
        </a:spcAft>
        <a:defRPr sz="5867">
          <a:solidFill>
            <a:schemeClr val="tx1"/>
          </a:solidFill>
          <a:latin typeface="Myriad Web Pro" panose="020B0503030403020204" pitchFamily="34" charset="0"/>
        </a:defRPr>
      </a:lvl5pPr>
      <a:lvl6pPr marL="609585" algn="ctr" rtl="0" fontAlgn="base">
        <a:spcBef>
          <a:spcPct val="0"/>
        </a:spcBef>
        <a:spcAft>
          <a:spcPct val="0"/>
        </a:spcAft>
        <a:defRPr sz="5867">
          <a:solidFill>
            <a:schemeClr val="tx1"/>
          </a:solidFill>
          <a:latin typeface="Myriad Web Pro" panose="020B0503030403020204" pitchFamily="34" charset="0"/>
        </a:defRPr>
      </a:lvl6pPr>
      <a:lvl7pPr marL="1219170" algn="ctr" rtl="0" fontAlgn="base">
        <a:spcBef>
          <a:spcPct val="0"/>
        </a:spcBef>
        <a:spcAft>
          <a:spcPct val="0"/>
        </a:spcAft>
        <a:defRPr sz="5867">
          <a:solidFill>
            <a:schemeClr val="tx1"/>
          </a:solidFill>
          <a:latin typeface="Myriad Web Pro" panose="020B0503030403020204" pitchFamily="34" charset="0"/>
        </a:defRPr>
      </a:lvl7pPr>
      <a:lvl8pPr marL="1828754" algn="ctr" rtl="0" fontAlgn="base">
        <a:spcBef>
          <a:spcPct val="0"/>
        </a:spcBef>
        <a:spcAft>
          <a:spcPct val="0"/>
        </a:spcAft>
        <a:defRPr sz="5867">
          <a:solidFill>
            <a:schemeClr val="tx1"/>
          </a:solidFill>
          <a:latin typeface="Myriad Web Pro" panose="020B0503030403020204" pitchFamily="34" charset="0"/>
        </a:defRPr>
      </a:lvl8pPr>
      <a:lvl9pPr marL="2438339" algn="ctr" rtl="0" fontAlgn="base">
        <a:spcBef>
          <a:spcPct val="0"/>
        </a:spcBef>
        <a:spcAft>
          <a:spcPct val="0"/>
        </a:spcAft>
        <a:defRPr sz="5867">
          <a:solidFill>
            <a:schemeClr val="tx1"/>
          </a:solidFill>
          <a:latin typeface="Myriad Web Pro" panose="020B0503030403020204" pitchFamily="34" charset="0"/>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rgbClr val="7F7F7F"/>
          </a:solidFill>
          <a:latin typeface="Calibri" panose="020F0502020204030204" pitchFamily="34" charset="0"/>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rgbClr val="7F7F7F"/>
          </a:solidFill>
          <a:latin typeface="Calibri" panose="020F0502020204030204" pitchFamily="34" charset="0"/>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rgbClr val="7F7F7F"/>
          </a:solidFill>
          <a:latin typeface="Calibri" panose="020F0502020204030204" pitchFamily="34" charset="0"/>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rgbClr val="7F7F7F"/>
          </a:solidFill>
          <a:latin typeface="Calibri" panose="020F0502020204030204" pitchFamily="34" charset="0"/>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rgbClr val="7F7F7F"/>
          </a:solidFill>
          <a:latin typeface="Calibri" panose="020F0502020204030204" pitchFamily="34" charset="0"/>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tif"/><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27.tiff"/></Relationships>
</file>

<file path=ppt/slides/_rels/slide10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08.xml"/><Relationship Id="rId1" Type="http://schemas.openxmlformats.org/officeDocument/2006/relationships/slideLayout" Target="../slideLayouts/slideLayout1.xml"/><Relationship Id="rId4" Type="http://schemas.openxmlformats.org/officeDocument/2006/relationships/image" Target="../media/image41.tiff"/></Relationships>
</file>

<file path=ppt/slides/_rels/slide10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41.tiff"/></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10.xml"/><Relationship Id="rId1" Type="http://schemas.openxmlformats.org/officeDocument/2006/relationships/slideLayout" Target="../slideLayouts/slideLayout1.xml"/><Relationship Id="rId4" Type="http://schemas.openxmlformats.org/officeDocument/2006/relationships/image" Target="../media/image41.tiff"/></Relationships>
</file>

<file path=ppt/slides/_rels/slide11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41.tiff"/></Relationships>
</file>

<file path=ppt/slides/_rels/slide11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41.tiff"/></Relationships>
</file>

<file path=ppt/slides/_rels/slide11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14.xml"/><Relationship Id="rId1" Type="http://schemas.openxmlformats.org/officeDocument/2006/relationships/slideLayout" Target="../slideLayouts/slideLayout1.xml"/><Relationship Id="rId4" Type="http://schemas.openxmlformats.org/officeDocument/2006/relationships/image" Target="../media/image42.tiff"/></Relationships>
</file>

<file path=ppt/slides/_rels/slide11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15.xml"/><Relationship Id="rId1" Type="http://schemas.openxmlformats.org/officeDocument/2006/relationships/slideLayout" Target="../slideLayouts/slideLayout1.xml"/><Relationship Id="rId4" Type="http://schemas.openxmlformats.org/officeDocument/2006/relationships/image" Target="../media/image42.tiff"/></Relationships>
</file>

<file path=ppt/slides/_rels/slide11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5.tif"/><Relationship Id="rId3" Type="http://schemas.openxmlformats.org/officeDocument/2006/relationships/image" Target="../media/image14.tiff"/><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5.tif"/><Relationship Id="rId3" Type="http://schemas.openxmlformats.org/officeDocument/2006/relationships/image" Target="../media/image14.tiff"/><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4.tiff"/><Relationship Id="rId5" Type="http://schemas.openxmlformats.org/officeDocument/2006/relationships/image" Target="../media/image11.png"/><Relationship Id="rId4" Type="http://schemas.openxmlformats.org/officeDocument/2006/relationships/image" Target="../media/image17.tiff"/></Relationships>
</file>

<file path=ppt/slides/_rels/slide150.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14.tiff"/><Relationship Id="rId12"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21.png"/><Relationship Id="rId5" Type="http://schemas.openxmlformats.org/officeDocument/2006/relationships/image" Target="../media/image17.tiff"/><Relationship Id="rId10" Type="http://schemas.openxmlformats.org/officeDocument/2006/relationships/image" Target="../media/image20.png"/><Relationship Id="rId4" Type="http://schemas.openxmlformats.org/officeDocument/2006/relationships/image" Target="../media/image16.tiff"/><Relationship Id="rId9" Type="http://schemas.openxmlformats.org/officeDocument/2006/relationships/image" Target="../media/image19.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7.png"/><Relationship Id="rId7" Type="http://schemas.openxmlformats.org/officeDocument/2006/relationships/image" Target="../media/image14.tiff"/><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6.png"/><Relationship Id="rId9" Type="http://schemas.openxmlformats.org/officeDocument/2006/relationships/image" Target="../media/image33.tiff"/></Relationships>
</file>

<file path=ppt/slides/_rels/slide163.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166.xml"/><Relationship Id="rId1" Type="http://schemas.openxmlformats.org/officeDocument/2006/relationships/slideLayout" Target="../slideLayouts/slideLayout1.xml"/><Relationship Id="rId4" Type="http://schemas.openxmlformats.org/officeDocument/2006/relationships/image" Target="../media/image63.tiff"/></Relationships>
</file>

<file path=ppt/slides/_rels/slide167.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167.xml"/><Relationship Id="rId1" Type="http://schemas.openxmlformats.org/officeDocument/2006/relationships/slideLayout" Target="../slideLayouts/slideLayout1.xml"/><Relationship Id="rId4" Type="http://schemas.openxmlformats.org/officeDocument/2006/relationships/image" Target="../media/image63.tiff"/></Relationships>
</file>

<file path=ppt/slides/_rels/slide168.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168.xml"/><Relationship Id="rId1" Type="http://schemas.openxmlformats.org/officeDocument/2006/relationships/slideLayout" Target="../slideLayouts/slideLayout1.xml"/><Relationship Id="rId4" Type="http://schemas.openxmlformats.org/officeDocument/2006/relationships/image" Target="../media/image63.tiff"/></Relationships>
</file>

<file path=ppt/slides/_rels/slide169.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1.png"/><Relationship Id="rId3" Type="http://schemas.openxmlformats.org/officeDocument/2006/relationships/image" Target="../media/image24.tiff"/><Relationship Id="rId7" Type="http://schemas.openxmlformats.org/officeDocument/2006/relationships/image" Target="../media/image20.png"/><Relationship Id="rId12"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8.png"/><Relationship Id="rId5" Type="http://schemas.openxmlformats.org/officeDocument/2006/relationships/image" Target="../media/image26.tiff"/><Relationship Id="rId10" Type="http://schemas.openxmlformats.org/officeDocument/2006/relationships/image" Target="../media/image19.png"/><Relationship Id="rId4" Type="http://schemas.openxmlformats.org/officeDocument/2006/relationships/image" Target="../media/image25.tiff"/><Relationship Id="rId9" Type="http://schemas.openxmlformats.org/officeDocument/2006/relationships/image" Target="../media/image23.png"/></Relationships>
</file>

<file path=ppt/slides/_rels/slide170.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172.xml"/><Relationship Id="rId1" Type="http://schemas.openxmlformats.org/officeDocument/2006/relationships/slideLayout" Target="../slideLayouts/slideLayout1.xml"/><Relationship Id="rId4" Type="http://schemas.openxmlformats.org/officeDocument/2006/relationships/image" Target="../media/image65.tiff"/></Relationships>
</file>

<file path=ppt/slides/_rels/slide173.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173.xml"/><Relationship Id="rId1" Type="http://schemas.openxmlformats.org/officeDocument/2006/relationships/slideLayout" Target="../slideLayouts/slideLayout1.xml"/><Relationship Id="rId4" Type="http://schemas.openxmlformats.org/officeDocument/2006/relationships/image" Target="../media/image65.tiff"/></Relationships>
</file>

<file path=ppt/slides/_rels/slide174.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174.xml"/><Relationship Id="rId1" Type="http://schemas.openxmlformats.org/officeDocument/2006/relationships/slideLayout" Target="../slideLayouts/slideLayout1.xml"/><Relationship Id="rId4" Type="http://schemas.openxmlformats.org/officeDocument/2006/relationships/image" Target="../media/image65.tiff"/></Relationships>
</file>

<file path=ppt/slides/_rels/slide175.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8.png"/><Relationship Id="rId3" Type="http://schemas.openxmlformats.org/officeDocument/2006/relationships/image" Target="../media/image24.tiff"/><Relationship Id="rId7" Type="http://schemas.openxmlformats.org/officeDocument/2006/relationships/image" Target="../media/image22.png"/><Relationship Id="rId12"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7.tiff"/><Relationship Id="rId11" Type="http://schemas.openxmlformats.org/officeDocument/2006/relationships/image" Target="../media/image21.png"/><Relationship Id="rId5" Type="http://schemas.openxmlformats.org/officeDocument/2006/relationships/image" Target="../media/image11.png"/><Relationship Id="rId10" Type="http://schemas.openxmlformats.org/officeDocument/2006/relationships/image" Target="../media/image26.tiff"/><Relationship Id="rId4" Type="http://schemas.openxmlformats.org/officeDocument/2006/relationships/image" Target="../media/image25.tiff"/><Relationship Id="rId9" Type="http://schemas.openxmlformats.org/officeDocument/2006/relationships/image" Target="../media/image19.png"/></Relationships>
</file>

<file path=ppt/slides/_rels/slide180.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182.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184.xml"/><Relationship Id="rId1" Type="http://schemas.openxmlformats.org/officeDocument/2006/relationships/slideLayout" Target="../slideLayouts/slideLayout1.xml"/><Relationship Id="rId5" Type="http://schemas.openxmlformats.org/officeDocument/2006/relationships/image" Target="../media/image71.tiff"/><Relationship Id="rId4" Type="http://schemas.openxmlformats.org/officeDocument/2006/relationships/image" Target="../media/image70.tiff"/></Relationships>
</file>

<file path=ppt/slides/_rels/slide185.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185.xml"/><Relationship Id="rId1" Type="http://schemas.openxmlformats.org/officeDocument/2006/relationships/slideLayout" Target="../slideLayouts/slideLayout1.xml"/><Relationship Id="rId5" Type="http://schemas.openxmlformats.org/officeDocument/2006/relationships/image" Target="../media/image71.tiff"/><Relationship Id="rId4" Type="http://schemas.openxmlformats.org/officeDocument/2006/relationships/image" Target="../media/image70.tiff"/></Relationships>
</file>

<file path=ppt/slides/_rels/slide186.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186.xml"/><Relationship Id="rId1" Type="http://schemas.openxmlformats.org/officeDocument/2006/relationships/slideLayout" Target="../slideLayouts/slideLayout1.xml"/><Relationship Id="rId5" Type="http://schemas.openxmlformats.org/officeDocument/2006/relationships/image" Target="../media/image71.tiff"/><Relationship Id="rId4" Type="http://schemas.openxmlformats.org/officeDocument/2006/relationships/image" Target="../media/image70.tiff"/></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8.png"/><Relationship Id="rId3" Type="http://schemas.openxmlformats.org/officeDocument/2006/relationships/image" Target="../media/image24.tiff"/><Relationship Id="rId7" Type="http://schemas.openxmlformats.org/officeDocument/2006/relationships/image" Target="../media/image27.tiff"/><Relationship Id="rId12"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20.png"/><Relationship Id="rId5" Type="http://schemas.openxmlformats.org/officeDocument/2006/relationships/image" Target="../media/image25.tiff"/><Relationship Id="rId10" Type="http://schemas.openxmlformats.org/officeDocument/2006/relationships/image" Target="../media/image21.png"/><Relationship Id="rId4" Type="http://schemas.openxmlformats.org/officeDocument/2006/relationships/image" Target="../media/image26.tiff"/><Relationship Id="rId9" Type="http://schemas.openxmlformats.org/officeDocument/2006/relationships/image" Target="../media/image23.png"/></Relationships>
</file>

<file path=ppt/slides/_rels/slide19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73.pn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72.png"/><Relationship Id="rId9" Type="http://schemas.openxmlformats.org/officeDocument/2006/relationships/image" Target="../media/image29.png"/></Relationships>
</file>

<file path=ppt/slides/_rels/slide19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73.png"/><Relationship Id="rId2" Type="http://schemas.openxmlformats.org/officeDocument/2006/relationships/notesSlide" Target="../notesSlides/notesSlide19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image" Target="../media/image72.png"/><Relationship Id="rId9" Type="http://schemas.openxmlformats.org/officeDocument/2006/relationships/image" Target="../media/image29.png"/></Relationships>
</file>

<file path=ppt/slides/_rels/slide19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73.png"/><Relationship Id="rId2" Type="http://schemas.openxmlformats.org/officeDocument/2006/relationships/notesSlide" Target="../notesSlides/notesSlide19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image" Target="../media/image72.png"/><Relationship Id="rId9" Type="http://schemas.openxmlformats.org/officeDocument/2006/relationships/image" Target="../media/image29.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9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19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19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200.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201.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202.xml"/><Relationship Id="rId1" Type="http://schemas.openxmlformats.org/officeDocument/2006/relationships/slideLayout" Target="../slideLayouts/slideLayout1.xml"/><Relationship Id="rId4" Type="http://schemas.openxmlformats.org/officeDocument/2006/relationships/image" Target="../media/image41.tiff"/></Relationships>
</file>

<file path=ppt/slides/_rels/slide203.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41.tiff"/></Relationships>
</file>

<file path=ppt/slides/_rels/slide204.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41.tiff"/></Relationships>
</file>

<file path=ppt/slides/_rels/slide205.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205.xml"/><Relationship Id="rId1" Type="http://schemas.openxmlformats.org/officeDocument/2006/relationships/slideLayout" Target="../slideLayouts/slideLayout1.xml"/><Relationship Id="rId4" Type="http://schemas.openxmlformats.org/officeDocument/2006/relationships/image" Target="../media/image41.tiff"/></Relationships>
</file>

<file path=ppt/slides/_rels/slide206.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206.xml"/><Relationship Id="rId1" Type="http://schemas.openxmlformats.org/officeDocument/2006/relationships/slideLayout" Target="../slideLayouts/slideLayout1.xml"/><Relationship Id="rId4" Type="http://schemas.openxmlformats.org/officeDocument/2006/relationships/image" Target="../media/image42.tiff"/></Relationships>
</file>

<file path=ppt/slides/_rels/slide207.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207.xml"/><Relationship Id="rId1" Type="http://schemas.openxmlformats.org/officeDocument/2006/relationships/slideLayout" Target="../slideLayouts/slideLayout1.xml"/><Relationship Id="rId4" Type="http://schemas.openxmlformats.org/officeDocument/2006/relationships/image" Target="../media/image42.tiff"/></Relationships>
</file>

<file path=ppt/slides/_rels/slide208.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208.xm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20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10.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210.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211.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212.xml"/><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213.xml"/><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214.xm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216.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217.xml"/><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218.xml"/><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7.tiff"/><Relationship Id="rId5"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29.png"/></Relationships>
</file>

<file path=ppt/slides/_rels/slide220.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220.xml"/><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221.xml"/><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222.xml"/><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223.xml"/><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225.xml"/><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226.xml"/><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227.xml"/><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228.xml"/><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22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7.tiff"/><Relationship Id="rId5" Type="http://schemas.openxmlformats.org/officeDocument/2006/relationships/image" Target="../media/image4.png"/><Relationship Id="rId10" Type="http://schemas.openxmlformats.org/officeDocument/2006/relationships/image" Target="../media/image15.tif"/><Relationship Id="rId4" Type="http://schemas.openxmlformats.org/officeDocument/2006/relationships/image" Target="../media/image6.png"/><Relationship Id="rId9" Type="http://schemas.openxmlformats.org/officeDocument/2006/relationships/image" Target="../media/image29.png"/></Relationships>
</file>

<file path=ppt/slides/_rels/slide230.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230.xml"/><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231.xml"/><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233.xml"/><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234.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235.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236.xml"/><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238.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23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240.xml"/><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27.tif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27.tiff"/></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27.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27.tif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7.png"/><Relationship Id="rId7" Type="http://schemas.openxmlformats.org/officeDocument/2006/relationships/image" Target="../media/image14.tiff"/><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6.png"/><Relationship Id="rId9" Type="http://schemas.openxmlformats.org/officeDocument/2006/relationships/image" Target="../media/image33.tif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27.tiff"/></Relationships>
</file>

<file path=ppt/slides/_rels/slide4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1.tif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1.tiff"/></Relationships>
</file>

<file path=ppt/slides/_rels/slide5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1.tiff"/></Relationships>
</file>

<file path=ppt/slides/_rels/slide5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1.tiff"/></Relationships>
</file>

<file path=ppt/slides/_rels/slide5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42.tiff"/></Relationships>
</file>

<file path=ppt/slides/_rels/slide5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2.tiff"/></Relationships>
</file>

<file path=ppt/slides/_rels/slide5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9.tif"/></Relationships>
</file>

<file path=ppt/slides/_rels/slide6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tif"/><Relationship Id="rId5" Type="http://schemas.openxmlformats.org/officeDocument/2006/relationships/image" Target="../media/image8.tiff"/><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9.tif"/><Relationship Id="rId4" Type="http://schemas.openxmlformats.org/officeDocument/2006/relationships/image" Target="../media/image8.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9.ti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extBox 6"/>
          <p:cNvSpPr txBox="1"/>
          <p:nvPr/>
        </p:nvSpPr>
        <p:spPr>
          <a:xfrm>
            <a:off x="609600" y="483371"/>
            <a:ext cx="9204101"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lumMod val="95000"/>
                  </a:srgbClr>
                </a:solidFill>
                <a:effectLst/>
                <a:uLnTx/>
                <a:uFillTx/>
                <a:latin typeface="Calibri" panose="020F0502020204030204" pitchFamily="34" charset="0"/>
                <a:ea typeface="+mn-ea"/>
                <a:cs typeface="+mn-cs"/>
              </a:rPr>
              <a:t>Division of Tuberculosis Elimination</a:t>
            </a:r>
          </a:p>
        </p:txBody>
      </p:sp>
      <p:sp>
        <p:nvSpPr>
          <p:cNvPr id="7170" name="Title 3"/>
          <p:cNvSpPr>
            <a:spLocks noGrp="1"/>
          </p:cNvSpPr>
          <p:nvPr>
            <p:ph type="title"/>
          </p:nvPr>
        </p:nvSpPr>
        <p:spPr/>
        <p:txBody>
          <a:bodyPr anchor="ctr" anchorCtr="0"/>
          <a:lstStyle/>
          <a:p>
            <a:r>
              <a:rPr lang="en-US" altLang="en-US" sz="4000" dirty="0"/>
              <a:t>Location and Time to Epi (LATTE) algorithm</a:t>
            </a:r>
            <a:endParaRPr lang="en-US" altLang="en-US" sz="4000" b="0" dirty="0"/>
          </a:p>
        </p:txBody>
      </p:sp>
      <p:sp>
        <p:nvSpPr>
          <p:cNvPr id="2" name="TextBox 1">
            <a:extLst>
              <a:ext uri="{FF2B5EF4-FFF2-40B4-BE49-F238E27FC236}">
                <a16:creationId xmlns:a16="http://schemas.microsoft.com/office/drawing/2014/main" id="{85D406E4-5C87-45DE-909D-6F462F1BF662}"/>
              </a:ext>
            </a:extLst>
          </p:cNvPr>
          <p:cNvSpPr txBox="1"/>
          <p:nvPr/>
        </p:nvSpPr>
        <p:spPr>
          <a:xfrm>
            <a:off x="1751309" y="2567042"/>
            <a:ext cx="5099858" cy="1231106"/>
          </a:xfrm>
          <a:prstGeom prst="rect">
            <a:avLst/>
          </a:prstGeom>
          <a:noFill/>
        </p:spPr>
        <p:txBody>
          <a:bodyPr wrap="none" rtlCol="0">
            <a:spAutoFit/>
          </a:bodyPr>
          <a:lstStyle/>
          <a:p>
            <a:r>
              <a:rPr lang="en-US" altLang="en-US" sz="3200" b="1" dirty="0">
                <a:solidFill>
                  <a:srgbClr val="00788A"/>
                </a:solidFill>
                <a:latin typeface="Calibri" panose="020F0502020204030204" pitchFamily="34" charset="0"/>
                <a:cs typeface="Calibri" panose="020F0502020204030204" pitchFamily="34" charset="0"/>
              </a:rPr>
              <a:t>Training presentation</a:t>
            </a:r>
          </a:p>
          <a:p>
            <a:endParaRPr lang="en-US" altLang="en-US" sz="1000" b="1" dirty="0">
              <a:solidFill>
                <a:srgbClr val="00788A"/>
              </a:solidFill>
              <a:latin typeface="Calibri" panose="020F0502020204030204" pitchFamily="34" charset="0"/>
              <a:cs typeface="Calibri" panose="020F0502020204030204" pitchFamily="34" charset="0"/>
            </a:endParaRPr>
          </a:p>
          <a:p>
            <a:r>
              <a:rPr lang="en-US" sz="3200" b="1" dirty="0">
                <a:solidFill>
                  <a:srgbClr val="00788A"/>
                </a:solidFill>
                <a:latin typeface="Calibri" panose="020F0502020204030204" pitchFamily="34" charset="0"/>
                <a:cs typeface="Calibri" panose="020F0502020204030204" pitchFamily="34" charset="0"/>
              </a:rPr>
              <a:t>Released December 15, 2020</a:t>
            </a:r>
          </a:p>
        </p:txBody>
      </p:sp>
    </p:spTree>
    <p:extLst>
      <p:ext uri="{BB962C8B-B14F-4D97-AF65-F5344CB8AC3E}">
        <p14:creationId xmlns:p14="http://schemas.microsoft.com/office/powerpoint/2010/main" val="3522782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p:cNvSpPr txBox="1">
            <a:spLocks noGrp="1"/>
          </p:cNvSpPr>
          <p:nvPr>
            <p:ph type="title" idx="4294967295"/>
          </p:nvPr>
        </p:nvSpPr>
        <p:spPr>
          <a:xfrm>
            <a:off x="428625" y="228600"/>
            <a:ext cx="612167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TB contact investigation</a:t>
            </a:r>
            <a:r>
              <a:rPr lang="en-US" sz="4000" dirty="0">
                <a:latin typeface="Tahoma" panose="020B0604030504040204" pitchFamily="34" charset="0"/>
              </a:rPr>
              <a:t> </a:t>
            </a:r>
            <a:r>
              <a:rPr lang="en-US" sz="1000" dirty="0">
                <a:latin typeface="Tahoma" panose="020B0604030504040204" pitchFamily="34" charset="0"/>
              </a:rPr>
              <a:t>(8/12)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6" name="Group 5" descr="Icon of a person sitting at a desk reviewing documents associated with a location.">
            <a:extLst>
              <a:ext uri="{FF2B5EF4-FFF2-40B4-BE49-F238E27FC236}">
                <a16:creationId xmlns:a16="http://schemas.microsoft.com/office/drawing/2014/main" id="{ECF32C33-56AD-4E20-89C5-AB51DBEC65F1}"/>
              </a:ext>
            </a:extLst>
          </p:cNvPr>
          <p:cNvGrpSpPr/>
          <p:nvPr/>
        </p:nvGrpSpPr>
        <p:grpSpPr>
          <a:xfrm>
            <a:off x="706354" y="1278657"/>
            <a:ext cx="10502453" cy="4903052"/>
            <a:chOff x="706354" y="1278657"/>
            <a:chExt cx="10502453" cy="4903052"/>
          </a:xfrm>
        </p:grpSpPr>
        <p:pic>
          <p:nvPicPr>
            <p:cNvPr id="25" name="Picture 24">
              <a:extLst>
                <a:ext uri="{FF2B5EF4-FFF2-40B4-BE49-F238E27FC236}">
                  <a16:creationId xmlns:a16="http://schemas.microsoft.com/office/drawing/2014/main" id="{F5FDC823-842E-47E3-8BE5-1D2142177A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354" y="1278657"/>
              <a:ext cx="3391073" cy="1912342"/>
            </a:xfrm>
            <a:prstGeom prst="rect">
              <a:avLst/>
            </a:prstGeom>
          </p:spPr>
        </p:pic>
        <p:grpSp>
          <p:nvGrpSpPr>
            <p:cNvPr id="2" name="Group 1">
              <a:extLst>
                <a:ext uri="{FF2B5EF4-FFF2-40B4-BE49-F238E27FC236}">
                  <a16:creationId xmlns:a16="http://schemas.microsoft.com/office/drawing/2014/main" id="{84607E01-13AA-42D3-8645-F61A525C17D5}"/>
                </a:ext>
              </a:extLst>
            </p:cNvPr>
            <p:cNvGrpSpPr/>
            <p:nvPr/>
          </p:nvGrpSpPr>
          <p:grpSpPr>
            <a:xfrm>
              <a:off x="4193520" y="1378052"/>
              <a:ext cx="7015287" cy="4803657"/>
              <a:chOff x="4193520" y="1378052"/>
              <a:chExt cx="7015287" cy="4803657"/>
            </a:xfrm>
          </p:grpSpPr>
          <p:grpSp>
            <p:nvGrpSpPr>
              <p:cNvPr id="12" name="Group 11">
                <a:extLst>
                  <a:ext uri="{FF2B5EF4-FFF2-40B4-BE49-F238E27FC236}">
                    <a16:creationId xmlns:a16="http://schemas.microsoft.com/office/drawing/2014/main" id="{ADA277BA-7B3F-4351-A64B-8930DB71191F}"/>
                  </a:ext>
                </a:extLst>
              </p:cNvPr>
              <p:cNvGrpSpPr/>
              <p:nvPr/>
            </p:nvGrpSpPr>
            <p:grpSpPr>
              <a:xfrm>
                <a:off x="8176472" y="3934681"/>
                <a:ext cx="3032335" cy="2247028"/>
                <a:chOff x="7498810" y="3760108"/>
                <a:chExt cx="3419300" cy="2533778"/>
              </a:xfrm>
            </p:grpSpPr>
            <p:grpSp>
              <p:nvGrpSpPr>
                <p:cNvPr id="13" name="Group 12">
                  <a:extLst>
                    <a:ext uri="{FF2B5EF4-FFF2-40B4-BE49-F238E27FC236}">
                      <a16:creationId xmlns:a16="http://schemas.microsoft.com/office/drawing/2014/main" id="{92D7EB63-1035-49D0-9C2A-CF01B06EC801}"/>
                    </a:ext>
                  </a:extLst>
                </p:cNvPr>
                <p:cNvGrpSpPr/>
                <p:nvPr/>
              </p:nvGrpSpPr>
              <p:grpSpPr>
                <a:xfrm>
                  <a:off x="8646326" y="3760108"/>
                  <a:ext cx="2271784" cy="2036772"/>
                  <a:chOff x="8258247" y="4401909"/>
                  <a:chExt cx="1699681" cy="1523852"/>
                </a:xfrm>
              </p:grpSpPr>
              <p:pic>
                <p:nvPicPr>
                  <p:cNvPr id="21" name="Picture 20">
                    <a:extLst>
                      <a:ext uri="{FF2B5EF4-FFF2-40B4-BE49-F238E27FC236}">
                        <a16:creationId xmlns:a16="http://schemas.microsoft.com/office/drawing/2014/main" id="{F4079A2A-2D15-4F45-A42C-F2152AD890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22" name="Rectangle 21">
                    <a:extLst>
                      <a:ext uri="{FF2B5EF4-FFF2-40B4-BE49-F238E27FC236}">
                        <a16:creationId xmlns:a16="http://schemas.microsoft.com/office/drawing/2014/main" id="{865F5819-E201-4929-850A-72F0F8EAC4BA}"/>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3" name="Rectangle 22">
                    <a:extLst>
                      <a:ext uri="{FF2B5EF4-FFF2-40B4-BE49-F238E27FC236}">
                        <a16:creationId xmlns:a16="http://schemas.microsoft.com/office/drawing/2014/main" id="{5E9348E6-846E-4A99-B9DC-4A1BA1A42E18}"/>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4" name="Group 13">
                  <a:extLst>
                    <a:ext uri="{FF2B5EF4-FFF2-40B4-BE49-F238E27FC236}">
                      <a16:creationId xmlns:a16="http://schemas.microsoft.com/office/drawing/2014/main" id="{863D428E-A16A-4987-B144-484432ED8859}"/>
                    </a:ext>
                  </a:extLst>
                </p:cNvPr>
                <p:cNvGrpSpPr/>
                <p:nvPr/>
              </p:nvGrpSpPr>
              <p:grpSpPr>
                <a:xfrm>
                  <a:off x="7498810" y="4257114"/>
                  <a:ext cx="2271784" cy="2036772"/>
                  <a:chOff x="7383827" y="5017936"/>
                  <a:chExt cx="1699681" cy="1523852"/>
                </a:xfrm>
              </p:grpSpPr>
              <p:sp>
                <p:nvSpPr>
                  <p:cNvPr id="15" name="Rectangle 14">
                    <a:extLst>
                      <a:ext uri="{FF2B5EF4-FFF2-40B4-BE49-F238E27FC236}">
                        <a16:creationId xmlns:a16="http://schemas.microsoft.com/office/drawing/2014/main" id="{641254E2-4B5F-4677-B094-A340790E321E}"/>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6" name="Group 15">
                    <a:extLst>
                      <a:ext uri="{FF2B5EF4-FFF2-40B4-BE49-F238E27FC236}">
                        <a16:creationId xmlns:a16="http://schemas.microsoft.com/office/drawing/2014/main" id="{A62E8847-875B-4CF2-8E11-203A6253DC19}"/>
                      </a:ext>
                    </a:extLst>
                  </p:cNvPr>
                  <p:cNvGrpSpPr/>
                  <p:nvPr/>
                </p:nvGrpSpPr>
                <p:grpSpPr>
                  <a:xfrm>
                    <a:off x="7383827" y="5017936"/>
                    <a:ext cx="1699681" cy="1523852"/>
                    <a:chOff x="6246902" y="3993276"/>
                    <a:chExt cx="1699681" cy="1523852"/>
                  </a:xfrm>
                </p:grpSpPr>
                <p:pic>
                  <p:nvPicPr>
                    <p:cNvPr id="17" name="Picture 16">
                      <a:extLst>
                        <a:ext uri="{FF2B5EF4-FFF2-40B4-BE49-F238E27FC236}">
                          <a16:creationId xmlns:a16="http://schemas.microsoft.com/office/drawing/2014/main" id="{07B4E092-F338-4F42-A807-B85D6F6F9E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8" name="Rectangle 17">
                      <a:extLst>
                        <a:ext uri="{FF2B5EF4-FFF2-40B4-BE49-F238E27FC236}">
                          <a16:creationId xmlns:a16="http://schemas.microsoft.com/office/drawing/2014/main" id="{A8048780-0CEC-4678-B41A-0573D7D96B41}"/>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9" name="Rectangle 18">
                      <a:extLst>
                        <a:ext uri="{FF2B5EF4-FFF2-40B4-BE49-F238E27FC236}">
                          <a16:creationId xmlns:a16="http://schemas.microsoft.com/office/drawing/2014/main" id="{659EB7FC-BBB9-4F26-A3F6-B4178B2CFA60}"/>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0" name="Rectangle 19">
                      <a:extLst>
                        <a:ext uri="{FF2B5EF4-FFF2-40B4-BE49-F238E27FC236}">
                          <a16:creationId xmlns:a16="http://schemas.microsoft.com/office/drawing/2014/main" id="{703C98FB-2701-4177-B5B7-8426F6BDB9A7}"/>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pic>
            <p:nvPicPr>
              <p:cNvPr id="4" name="Picture 3">
                <a:extLst>
                  <a:ext uri="{FF2B5EF4-FFF2-40B4-BE49-F238E27FC236}">
                    <a16:creationId xmlns:a16="http://schemas.microsoft.com/office/drawing/2014/main" id="{7AC17DFB-F33C-4B8B-9B9C-BD82619554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3520" y="2981309"/>
                <a:ext cx="3171568" cy="3200400"/>
              </a:xfrm>
              <a:prstGeom prst="rect">
                <a:avLst/>
              </a:prstGeom>
            </p:spPr>
          </p:pic>
          <p:grpSp>
            <p:nvGrpSpPr>
              <p:cNvPr id="5" name="Group 4">
                <a:extLst>
                  <a:ext uri="{FF2B5EF4-FFF2-40B4-BE49-F238E27FC236}">
                    <a16:creationId xmlns:a16="http://schemas.microsoft.com/office/drawing/2014/main" id="{5A1C7122-99B0-4C57-ABE0-4273CAE233DE}"/>
                  </a:ext>
                </a:extLst>
              </p:cNvPr>
              <p:cNvGrpSpPr/>
              <p:nvPr/>
            </p:nvGrpSpPr>
            <p:grpSpPr>
              <a:xfrm>
                <a:off x="8401312" y="1378052"/>
                <a:ext cx="1557933" cy="2171504"/>
                <a:chOff x="8401312" y="1378052"/>
                <a:chExt cx="1557933" cy="2171504"/>
              </a:xfrm>
            </p:grpSpPr>
            <p:pic>
              <p:nvPicPr>
                <p:cNvPr id="24" name="Picture 23">
                  <a:extLst>
                    <a:ext uri="{FF2B5EF4-FFF2-40B4-BE49-F238E27FC236}">
                      <a16:creationId xmlns:a16="http://schemas.microsoft.com/office/drawing/2014/main" id="{083A4C82-90BE-47A2-9213-7A65D1183B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01312" y="1378052"/>
                  <a:ext cx="1557933" cy="2171504"/>
                </a:xfrm>
                <a:prstGeom prst="rect">
                  <a:avLst/>
                </a:prstGeom>
              </p:spPr>
            </p:pic>
            <p:sp>
              <p:nvSpPr>
                <p:cNvPr id="30" name="TextBox 29">
                  <a:extLst>
                    <a:ext uri="{FF2B5EF4-FFF2-40B4-BE49-F238E27FC236}">
                      <a16:creationId xmlns:a16="http://schemas.microsoft.com/office/drawing/2014/main" id="{7F092777-D5BB-4424-A4D8-067C658C86F2}"/>
                    </a:ext>
                  </a:extLst>
                </p:cNvPr>
                <p:cNvSpPr txBox="1"/>
                <p:nvPr/>
              </p:nvSpPr>
              <p:spPr>
                <a:xfrm>
                  <a:off x="8496038" y="1635752"/>
                  <a:ext cx="1018837" cy="276999"/>
                </a:xfrm>
                <a:prstGeom prst="rect">
                  <a:avLst/>
                </a:prstGeom>
                <a:noFill/>
              </p:spPr>
              <p:txBody>
                <a:bodyPr wrap="square" rtlCol="0">
                  <a:spAutoFit/>
                </a:bodyPr>
                <a:lstStyle/>
                <a:p>
                  <a:r>
                    <a:rPr lang="en-US" sz="1200" b="1" dirty="0">
                      <a:latin typeface="Tahoma" panose="020B0604030504040204" pitchFamily="34" charset="0"/>
                    </a:rPr>
                    <a:t>Client log</a:t>
                  </a:r>
                </a:p>
              </p:txBody>
            </p:sp>
          </p:grpSp>
        </p:grpSp>
      </p:grpSp>
      <p:sp>
        <p:nvSpPr>
          <p:cNvPr id="3" name="Slide Number Placeholder 2"/>
          <p:cNvSpPr>
            <a:spLocks noGrp="1"/>
          </p:cNvSpPr>
          <p:nvPr>
            <p:ph type="sldNum" sz="quarter" idx="12"/>
          </p:nvPr>
        </p:nvSpPr>
        <p:spPr/>
        <p:txBody>
          <a:bodyPr/>
          <a:lstStyle/>
          <a:p>
            <a:fld id="{1B5DE891-BED3-4FCA-96F7-3F8A1588183F}" type="slidenum">
              <a:rPr lang="en-US" smtClean="0"/>
              <a:pPr/>
              <a:t>10</a:t>
            </a:fld>
            <a:endParaRPr lang="en-US" dirty="0"/>
          </a:p>
        </p:txBody>
      </p:sp>
    </p:spTree>
    <p:extLst>
      <p:ext uri="{BB962C8B-B14F-4D97-AF65-F5344CB8AC3E}">
        <p14:creationId xmlns:p14="http://schemas.microsoft.com/office/powerpoint/2010/main" val="13667655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768665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(2/24)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3DB13804-38B6-4552-B0B3-A5FE0BB77C9D}"/>
              </a:ext>
            </a:extLst>
          </p:cNvPr>
          <p:cNvSpPr txBox="1"/>
          <p:nvPr/>
        </p:nvSpPr>
        <p:spPr>
          <a:xfrm>
            <a:off x="669242" y="1134114"/>
            <a:ext cx="10853515" cy="1569660"/>
          </a:xfrm>
          <a:prstGeom prst="rect">
            <a:avLst/>
          </a:prstGeom>
          <a:noFill/>
          <a:ln cmpd="thickThin">
            <a:noFill/>
          </a:ln>
        </p:spPr>
        <p:txBody>
          <a:bodyPr wrap="square" rtlCol="0">
            <a:spAutoFit/>
          </a:bodyPr>
          <a:lstStyle/>
          <a:p>
            <a:r>
              <a:rPr lang="en-US" sz="3200" dirty="0">
                <a:latin typeface="Tahoma" panose="020B0604030504040204" pitchFamily="34" charset="0"/>
              </a:rPr>
              <a:t>Identifies pairs of persons who overlapped in one or more locations for a cumulative number of days equal to or exceeding a threshold set by the user</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100</a:t>
            </a:fld>
            <a:endParaRPr lang="en-US" dirty="0"/>
          </a:p>
        </p:txBody>
      </p:sp>
    </p:spTree>
    <p:extLst>
      <p:ext uri="{BB962C8B-B14F-4D97-AF65-F5344CB8AC3E}">
        <p14:creationId xmlns:p14="http://schemas.microsoft.com/office/powerpoint/2010/main" val="15894614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768665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(3/24)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3DB13804-38B6-4552-B0B3-A5FE0BB77C9D}"/>
              </a:ext>
            </a:extLst>
          </p:cNvPr>
          <p:cNvSpPr txBox="1"/>
          <p:nvPr/>
        </p:nvSpPr>
        <p:spPr>
          <a:xfrm>
            <a:off x="669242" y="1134114"/>
            <a:ext cx="11263678" cy="4001095"/>
          </a:xfrm>
          <a:prstGeom prst="rect">
            <a:avLst/>
          </a:prstGeom>
          <a:noFill/>
          <a:ln cmpd="thickThin">
            <a:noFill/>
          </a:ln>
        </p:spPr>
        <p:txBody>
          <a:bodyPr wrap="square" rtlCol="0">
            <a:spAutoFit/>
          </a:bodyPr>
          <a:lstStyle/>
          <a:p>
            <a:r>
              <a:rPr lang="en-US" sz="3200" dirty="0">
                <a:latin typeface="Tahoma" panose="020B0604030504040204" pitchFamily="34" charset="0"/>
              </a:rPr>
              <a:t>Identifies pairs of persons who overlapped in one or more locations for a cumulative number of days equal to or exceeding a threshold set by the user</a:t>
            </a:r>
          </a:p>
          <a:p>
            <a:endParaRPr lang="en-US" dirty="0">
              <a:latin typeface="Tahoma" panose="020B0604030504040204" pitchFamily="34" charset="0"/>
            </a:endParaRPr>
          </a:p>
          <a:p>
            <a:pPr marL="971550" lvl="1" indent="-514350">
              <a:buFont typeface="+mj-lt"/>
              <a:buAutoNum type="arabicPeriod"/>
            </a:pPr>
            <a:r>
              <a:rPr lang="en-US" sz="2800" dirty="0">
                <a:latin typeface="Tahoma" panose="020B0604030504040204" pitchFamily="34" charset="0"/>
              </a:rPr>
              <a:t>Input data can include cases or contacts</a:t>
            </a:r>
          </a:p>
          <a:p>
            <a:pPr marL="971550" lvl="1" indent="-514350">
              <a:buFont typeface="+mj-lt"/>
              <a:buAutoNum type="arabicPeriod"/>
            </a:pPr>
            <a:endParaRPr lang="en-US" sz="2800" dirty="0">
              <a:latin typeface="Tahoma" panose="020B0604030504040204" pitchFamily="34" charset="0"/>
            </a:endParaRPr>
          </a:p>
          <a:p>
            <a:pPr marL="971550" lvl="1" indent="-514350">
              <a:buFont typeface="+mj-lt"/>
              <a:buAutoNum type="arabicPeriod"/>
            </a:pPr>
            <a:r>
              <a:rPr lang="en-US" sz="2800" dirty="0">
                <a:latin typeface="Tahoma" panose="020B0604030504040204" pitchFamily="34" charset="0"/>
              </a:rPr>
              <a:t>Overlap(s) can occur at one or more locations</a:t>
            </a:r>
          </a:p>
          <a:p>
            <a:pPr marL="971550" lvl="1" indent="-514350">
              <a:buFont typeface="+mj-lt"/>
              <a:buAutoNum type="arabicPeriod"/>
            </a:pPr>
            <a:endParaRPr lang="en-US" sz="2800" dirty="0">
              <a:latin typeface="Tahoma" panose="020B0604030504040204" pitchFamily="34" charset="0"/>
            </a:endParaRPr>
          </a:p>
          <a:p>
            <a:pPr marL="971550" lvl="1" indent="-514350">
              <a:buFont typeface="+mj-lt"/>
              <a:buAutoNum type="arabicPeriod"/>
            </a:pPr>
            <a:r>
              <a:rPr lang="en-US" sz="2800" dirty="0">
                <a:latin typeface="Tahoma" panose="020B0604030504040204" pitchFamily="34" charset="0"/>
              </a:rPr>
              <a:t>Overlap(s) can involve consecutive or nonconsecutive days</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101</a:t>
            </a:fld>
            <a:endParaRPr lang="en-US" dirty="0"/>
          </a:p>
        </p:txBody>
      </p:sp>
    </p:spTree>
    <p:extLst>
      <p:ext uri="{BB962C8B-B14F-4D97-AF65-F5344CB8AC3E}">
        <p14:creationId xmlns:p14="http://schemas.microsoft.com/office/powerpoint/2010/main" val="33949556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768665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(4/24)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3DB13804-38B6-4552-B0B3-A5FE0BB77C9D}"/>
              </a:ext>
            </a:extLst>
          </p:cNvPr>
          <p:cNvSpPr txBox="1"/>
          <p:nvPr/>
        </p:nvSpPr>
        <p:spPr>
          <a:xfrm>
            <a:off x="669242" y="1134114"/>
            <a:ext cx="11263678" cy="3570208"/>
          </a:xfrm>
          <a:prstGeom prst="rect">
            <a:avLst/>
          </a:prstGeom>
          <a:noFill/>
          <a:ln cmpd="thickThin">
            <a:noFill/>
          </a:ln>
        </p:spPr>
        <p:txBody>
          <a:bodyPr wrap="square" rtlCol="0">
            <a:spAutoFit/>
          </a:bodyPr>
          <a:lstStyle/>
          <a:p>
            <a:r>
              <a:rPr lang="en-US" sz="3200" dirty="0">
                <a:latin typeface="Tahoma" panose="020B0604030504040204" pitchFamily="34" charset="0"/>
              </a:rPr>
              <a:t>Identifies pairs of persons who overlapped in one or more locations for a cumulative number of days equal to or exceeding a threshold set by the user</a:t>
            </a:r>
          </a:p>
          <a:p>
            <a:endParaRPr lang="en-US" dirty="0">
              <a:latin typeface="Tahoma" panose="020B0604030504040204" pitchFamily="34" charset="0"/>
            </a:endParaRPr>
          </a:p>
          <a:p>
            <a:pPr lvl="1"/>
            <a:r>
              <a:rPr lang="en-US" sz="2800" dirty="0">
                <a:latin typeface="Tahoma" panose="020B0604030504040204" pitchFamily="34" charset="0"/>
              </a:rPr>
              <a:t>User must have data on dates in locations</a:t>
            </a:r>
          </a:p>
          <a:p>
            <a:pPr lvl="1"/>
            <a:endParaRPr lang="en-US" sz="2800" dirty="0">
              <a:latin typeface="Tahoma" panose="020B0604030504040204" pitchFamily="34" charset="0"/>
            </a:endParaRPr>
          </a:p>
          <a:p>
            <a:pPr lvl="1"/>
            <a:r>
              <a:rPr lang="en-US" sz="2800" dirty="0">
                <a:latin typeface="Tahoma" panose="020B0604030504040204" pitchFamily="34" charset="0"/>
              </a:rPr>
              <a:t>User wants to identify all overlaps between persons (i.e., cases or contacts)</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102</a:t>
            </a:fld>
            <a:endParaRPr lang="en-US" dirty="0"/>
          </a:p>
        </p:txBody>
      </p:sp>
    </p:spTree>
    <p:extLst>
      <p:ext uri="{BB962C8B-B14F-4D97-AF65-F5344CB8AC3E}">
        <p14:creationId xmlns:p14="http://schemas.microsoft.com/office/powerpoint/2010/main" val="18900704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768665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(5/24)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3DB13804-38B6-4552-B0B3-A5FE0BB77C9D}"/>
              </a:ext>
            </a:extLst>
          </p:cNvPr>
          <p:cNvSpPr txBox="1"/>
          <p:nvPr/>
        </p:nvSpPr>
        <p:spPr>
          <a:xfrm>
            <a:off x="669242" y="1134114"/>
            <a:ext cx="11263678" cy="4431983"/>
          </a:xfrm>
          <a:prstGeom prst="rect">
            <a:avLst/>
          </a:prstGeom>
          <a:noFill/>
          <a:ln cmpd="thickThin">
            <a:noFill/>
          </a:ln>
        </p:spPr>
        <p:txBody>
          <a:bodyPr wrap="square" rtlCol="0">
            <a:spAutoFit/>
          </a:bodyPr>
          <a:lstStyle/>
          <a:p>
            <a:r>
              <a:rPr lang="en-US" sz="3200" dirty="0">
                <a:latin typeface="Tahoma" panose="020B0604030504040204" pitchFamily="34" charset="0"/>
              </a:rPr>
              <a:t>Identifies pairs of persons who overlapped in one or more locations for a cumulative number of days equal to or exceeding a threshold set by the user</a:t>
            </a:r>
          </a:p>
          <a:p>
            <a:endParaRPr lang="en-US" dirty="0">
              <a:latin typeface="Tahoma" panose="020B0604030504040204" pitchFamily="34" charset="0"/>
            </a:endParaRPr>
          </a:p>
          <a:p>
            <a:pPr lvl="1"/>
            <a:r>
              <a:rPr lang="en-US" sz="2800" dirty="0">
                <a:latin typeface="Tahoma" panose="020B0604030504040204" pitchFamily="34" charset="0"/>
              </a:rPr>
              <a:t>User must have data on dates in locations</a:t>
            </a:r>
          </a:p>
          <a:p>
            <a:pPr lvl="1"/>
            <a:endParaRPr lang="en-US" sz="2800" dirty="0">
              <a:latin typeface="Tahoma" panose="020B0604030504040204" pitchFamily="34" charset="0"/>
            </a:endParaRPr>
          </a:p>
          <a:p>
            <a:pPr lvl="1"/>
            <a:r>
              <a:rPr lang="en-US" sz="2800" dirty="0">
                <a:latin typeface="Tahoma" panose="020B0604030504040204" pitchFamily="34" charset="0"/>
              </a:rPr>
              <a:t>User wants to identify all overlaps between persons (i.e., cases or contacts)</a:t>
            </a:r>
          </a:p>
          <a:p>
            <a:pPr lvl="1"/>
            <a:endParaRPr lang="en-US" sz="2800" dirty="0">
              <a:latin typeface="Tahoma" panose="020B0604030504040204" pitchFamily="34" charset="0"/>
            </a:endParaRPr>
          </a:p>
          <a:p>
            <a:pPr lvl="1"/>
            <a:r>
              <a:rPr lang="en-US" sz="2800" dirty="0">
                <a:latin typeface="Tahoma" panose="020B0604030504040204" pitchFamily="34" charset="0"/>
              </a:rPr>
              <a:t>* Can include data on dates of infectious periods</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103</a:t>
            </a:fld>
            <a:endParaRPr lang="en-US" dirty="0"/>
          </a:p>
        </p:txBody>
      </p:sp>
    </p:spTree>
    <p:extLst>
      <p:ext uri="{BB962C8B-B14F-4D97-AF65-F5344CB8AC3E}">
        <p14:creationId xmlns:p14="http://schemas.microsoft.com/office/powerpoint/2010/main" val="37144195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768665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(6/24)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6" name="Group 5" descr="Icons of a sick person coughing and multiple contacts with dates of stay at a location but without dates of infectious periods.">
            <a:extLst>
              <a:ext uri="{FF2B5EF4-FFF2-40B4-BE49-F238E27FC236}">
                <a16:creationId xmlns:a16="http://schemas.microsoft.com/office/drawing/2014/main" id="{A4910B0B-3C04-461B-A66E-A8277BC11239}"/>
              </a:ext>
            </a:extLst>
          </p:cNvPr>
          <p:cNvGrpSpPr/>
          <p:nvPr/>
        </p:nvGrpSpPr>
        <p:grpSpPr>
          <a:xfrm>
            <a:off x="2808564" y="964644"/>
            <a:ext cx="6577042" cy="5584253"/>
            <a:chOff x="5418414" y="964644"/>
            <a:chExt cx="6577042" cy="5584253"/>
          </a:xfrm>
        </p:grpSpPr>
        <p:pic>
          <p:nvPicPr>
            <p:cNvPr id="7" name="Picture 6">
              <a:extLst>
                <a:ext uri="{FF2B5EF4-FFF2-40B4-BE49-F238E27FC236}">
                  <a16:creationId xmlns:a16="http://schemas.microsoft.com/office/drawing/2014/main" id="{63543087-47A4-47A2-94D1-049645DBB5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5426" y="2777515"/>
              <a:ext cx="509015" cy="914400"/>
            </a:xfrm>
            <a:prstGeom prst="rect">
              <a:avLst/>
            </a:prstGeom>
            <a:effectLst>
              <a:glow rad="127000">
                <a:srgbClr val="F6A01A"/>
              </a:glow>
            </a:effectLst>
          </p:spPr>
        </p:pic>
        <p:pic>
          <p:nvPicPr>
            <p:cNvPr id="8" name="Picture 7">
              <a:extLst>
                <a:ext uri="{FF2B5EF4-FFF2-40B4-BE49-F238E27FC236}">
                  <a16:creationId xmlns:a16="http://schemas.microsoft.com/office/drawing/2014/main" id="{4FA46D3E-4411-493A-B757-D8D80767BE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4651" y="964644"/>
              <a:ext cx="1586218" cy="894523"/>
            </a:xfrm>
            <a:prstGeom prst="rect">
              <a:avLst/>
            </a:prstGeom>
          </p:spPr>
        </p:pic>
        <p:grpSp>
          <p:nvGrpSpPr>
            <p:cNvPr id="9" name="Group 8">
              <a:extLst>
                <a:ext uri="{FF2B5EF4-FFF2-40B4-BE49-F238E27FC236}">
                  <a16:creationId xmlns:a16="http://schemas.microsoft.com/office/drawing/2014/main" id="{D9156D19-BB30-4494-9387-9227559F83E5}"/>
                </a:ext>
              </a:extLst>
            </p:cNvPr>
            <p:cNvGrpSpPr/>
            <p:nvPr/>
          </p:nvGrpSpPr>
          <p:grpSpPr>
            <a:xfrm>
              <a:off x="7538007" y="4131118"/>
              <a:ext cx="1301914" cy="1079909"/>
              <a:chOff x="7538007" y="4131118"/>
              <a:chExt cx="1301914" cy="1079909"/>
            </a:xfrm>
          </p:grpSpPr>
          <p:pic>
            <p:nvPicPr>
              <p:cNvPr id="160" name="Picture 159">
                <a:extLst>
                  <a:ext uri="{FF2B5EF4-FFF2-40B4-BE49-F238E27FC236}">
                    <a16:creationId xmlns:a16="http://schemas.microsoft.com/office/drawing/2014/main" id="{8243A5BB-CBD2-41DE-ADFF-31A56A8E70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07" y="4131118"/>
                <a:ext cx="382695" cy="914400"/>
              </a:xfrm>
              <a:prstGeom prst="rect">
                <a:avLst/>
              </a:prstGeom>
              <a:effectLst>
                <a:glow rad="76200">
                  <a:schemeClr val="bg1"/>
                </a:glow>
              </a:effectLst>
            </p:spPr>
          </p:pic>
          <p:grpSp>
            <p:nvGrpSpPr>
              <p:cNvPr id="161" name="Group 160">
                <a:extLst>
                  <a:ext uri="{FF2B5EF4-FFF2-40B4-BE49-F238E27FC236}">
                    <a16:creationId xmlns:a16="http://schemas.microsoft.com/office/drawing/2014/main" id="{16BC59F6-C52E-459B-B74B-8C66C9B92DA5}"/>
                  </a:ext>
                </a:extLst>
              </p:cNvPr>
              <p:cNvGrpSpPr>
                <a:grpSpLocks noChangeAspect="1"/>
              </p:cNvGrpSpPr>
              <p:nvPr/>
            </p:nvGrpSpPr>
            <p:grpSpPr>
              <a:xfrm>
                <a:off x="7976142" y="4570947"/>
                <a:ext cx="863779" cy="640080"/>
                <a:chOff x="7498810" y="3760108"/>
                <a:chExt cx="3419300" cy="2533778"/>
              </a:xfrm>
            </p:grpSpPr>
            <p:grpSp>
              <p:nvGrpSpPr>
                <p:cNvPr id="162" name="Group 161">
                  <a:extLst>
                    <a:ext uri="{FF2B5EF4-FFF2-40B4-BE49-F238E27FC236}">
                      <a16:creationId xmlns:a16="http://schemas.microsoft.com/office/drawing/2014/main" id="{5E382535-8992-4390-A451-7EE184A16858}"/>
                    </a:ext>
                  </a:extLst>
                </p:cNvPr>
                <p:cNvGrpSpPr/>
                <p:nvPr/>
              </p:nvGrpSpPr>
              <p:grpSpPr>
                <a:xfrm>
                  <a:off x="8646326" y="3760108"/>
                  <a:ext cx="2271784" cy="2036772"/>
                  <a:chOff x="8258247" y="4401909"/>
                  <a:chExt cx="1699681" cy="1523852"/>
                </a:xfrm>
              </p:grpSpPr>
              <p:pic>
                <p:nvPicPr>
                  <p:cNvPr id="170" name="Picture 169">
                    <a:extLst>
                      <a:ext uri="{FF2B5EF4-FFF2-40B4-BE49-F238E27FC236}">
                        <a16:creationId xmlns:a16="http://schemas.microsoft.com/office/drawing/2014/main" id="{32B730AF-480E-4B5F-979D-BE618ACDCC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71" name="Rectangle 170">
                    <a:extLst>
                      <a:ext uri="{FF2B5EF4-FFF2-40B4-BE49-F238E27FC236}">
                        <a16:creationId xmlns:a16="http://schemas.microsoft.com/office/drawing/2014/main" id="{06B0A2B8-288A-4B57-AF8B-90648C1D2264}"/>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2" name="Rectangle 171">
                    <a:extLst>
                      <a:ext uri="{FF2B5EF4-FFF2-40B4-BE49-F238E27FC236}">
                        <a16:creationId xmlns:a16="http://schemas.microsoft.com/office/drawing/2014/main" id="{F85CAB92-5322-475A-B077-F7CA46833393}"/>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63" name="Group 162">
                  <a:extLst>
                    <a:ext uri="{FF2B5EF4-FFF2-40B4-BE49-F238E27FC236}">
                      <a16:creationId xmlns:a16="http://schemas.microsoft.com/office/drawing/2014/main" id="{2671D577-A028-4BB3-B551-E68E033F82F3}"/>
                    </a:ext>
                  </a:extLst>
                </p:cNvPr>
                <p:cNvGrpSpPr/>
                <p:nvPr/>
              </p:nvGrpSpPr>
              <p:grpSpPr>
                <a:xfrm>
                  <a:off x="7498810" y="4257114"/>
                  <a:ext cx="2271784" cy="2036772"/>
                  <a:chOff x="7383827" y="5017936"/>
                  <a:chExt cx="1699681" cy="1523852"/>
                </a:xfrm>
              </p:grpSpPr>
              <p:sp>
                <p:nvSpPr>
                  <p:cNvPr id="164" name="Rectangle 163">
                    <a:extLst>
                      <a:ext uri="{FF2B5EF4-FFF2-40B4-BE49-F238E27FC236}">
                        <a16:creationId xmlns:a16="http://schemas.microsoft.com/office/drawing/2014/main" id="{7B11E6EE-9EE6-4D44-A3C4-2FFE1C7966E5}"/>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65" name="Group 164">
                    <a:extLst>
                      <a:ext uri="{FF2B5EF4-FFF2-40B4-BE49-F238E27FC236}">
                        <a16:creationId xmlns:a16="http://schemas.microsoft.com/office/drawing/2014/main" id="{A2A120B4-656A-4303-A50B-7FCDC42CBAAA}"/>
                      </a:ext>
                    </a:extLst>
                  </p:cNvPr>
                  <p:cNvGrpSpPr/>
                  <p:nvPr/>
                </p:nvGrpSpPr>
                <p:grpSpPr>
                  <a:xfrm>
                    <a:off x="7383827" y="5017936"/>
                    <a:ext cx="1699681" cy="1523852"/>
                    <a:chOff x="6246902" y="3993276"/>
                    <a:chExt cx="1699681" cy="1523852"/>
                  </a:xfrm>
                </p:grpSpPr>
                <p:pic>
                  <p:nvPicPr>
                    <p:cNvPr id="166" name="Picture 165">
                      <a:extLst>
                        <a:ext uri="{FF2B5EF4-FFF2-40B4-BE49-F238E27FC236}">
                          <a16:creationId xmlns:a16="http://schemas.microsoft.com/office/drawing/2014/main" id="{D2AADFC7-EF57-438B-9BAC-F226E2E312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67" name="Rectangle 166">
                      <a:extLst>
                        <a:ext uri="{FF2B5EF4-FFF2-40B4-BE49-F238E27FC236}">
                          <a16:creationId xmlns:a16="http://schemas.microsoft.com/office/drawing/2014/main" id="{B7DB2750-0439-433B-94EB-BF8446468AD2}"/>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8" name="Rectangle 167">
                      <a:extLst>
                        <a:ext uri="{FF2B5EF4-FFF2-40B4-BE49-F238E27FC236}">
                          <a16:creationId xmlns:a16="http://schemas.microsoft.com/office/drawing/2014/main" id="{088AD382-8C14-46DD-9001-E4EBB330767E}"/>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9" name="Rectangle 168">
                      <a:extLst>
                        <a:ext uri="{FF2B5EF4-FFF2-40B4-BE49-F238E27FC236}">
                          <a16:creationId xmlns:a16="http://schemas.microsoft.com/office/drawing/2014/main" id="{7975A27D-72E5-4DB8-B8E6-CF045F11D582}"/>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0" name="Group 9">
              <a:extLst>
                <a:ext uri="{FF2B5EF4-FFF2-40B4-BE49-F238E27FC236}">
                  <a16:creationId xmlns:a16="http://schemas.microsoft.com/office/drawing/2014/main" id="{C4139368-6925-4661-B320-17EBBCDC178F}"/>
                </a:ext>
              </a:extLst>
            </p:cNvPr>
            <p:cNvGrpSpPr>
              <a:grpSpLocks noChangeAspect="1"/>
            </p:cNvGrpSpPr>
            <p:nvPr/>
          </p:nvGrpSpPr>
          <p:grpSpPr>
            <a:xfrm>
              <a:off x="8065042" y="3238739"/>
              <a:ext cx="863779" cy="640080"/>
              <a:chOff x="7498810" y="3760108"/>
              <a:chExt cx="3419300" cy="2533778"/>
            </a:xfrm>
          </p:grpSpPr>
          <p:grpSp>
            <p:nvGrpSpPr>
              <p:cNvPr id="149" name="Group 148">
                <a:extLst>
                  <a:ext uri="{FF2B5EF4-FFF2-40B4-BE49-F238E27FC236}">
                    <a16:creationId xmlns:a16="http://schemas.microsoft.com/office/drawing/2014/main" id="{D46BA936-AB96-4260-A19F-202AD41D5720}"/>
                  </a:ext>
                </a:extLst>
              </p:cNvPr>
              <p:cNvGrpSpPr/>
              <p:nvPr/>
            </p:nvGrpSpPr>
            <p:grpSpPr>
              <a:xfrm>
                <a:off x="8646326" y="3760108"/>
                <a:ext cx="2271784" cy="2036772"/>
                <a:chOff x="8258247" y="4401909"/>
                <a:chExt cx="1699681" cy="1523852"/>
              </a:xfrm>
            </p:grpSpPr>
            <p:pic>
              <p:nvPicPr>
                <p:cNvPr id="157" name="Picture 156">
                  <a:extLst>
                    <a:ext uri="{FF2B5EF4-FFF2-40B4-BE49-F238E27FC236}">
                      <a16:creationId xmlns:a16="http://schemas.microsoft.com/office/drawing/2014/main" id="{F0E2DEAE-A8E5-4446-BD4D-DBE7F0BDA5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58" name="Rectangle 157">
                  <a:extLst>
                    <a:ext uri="{FF2B5EF4-FFF2-40B4-BE49-F238E27FC236}">
                      <a16:creationId xmlns:a16="http://schemas.microsoft.com/office/drawing/2014/main" id="{4228487C-562F-45BE-A496-0AA9016E300E}"/>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9" name="Rectangle 158">
                  <a:extLst>
                    <a:ext uri="{FF2B5EF4-FFF2-40B4-BE49-F238E27FC236}">
                      <a16:creationId xmlns:a16="http://schemas.microsoft.com/office/drawing/2014/main" id="{43C32EF8-DA50-47F9-B425-6533CC9AE859}"/>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50" name="Group 149">
                <a:extLst>
                  <a:ext uri="{FF2B5EF4-FFF2-40B4-BE49-F238E27FC236}">
                    <a16:creationId xmlns:a16="http://schemas.microsoft.com/office/drawing/2014/main" id="{B9848339-D23C-4081-85B8-FB63C7E20485}"/>
                  </a:ext>
                </a:extLst>
              </p:cNvPr>
              <p:cNvGrpSpPr/>
              <p:nvPr/>
            </p:nvGrpSpPr>
            <p:grpSpPr>
              <a:xfrm>
                <a:off x="7498810" y="4257114"/>
                <a:ext cx="2271784" cy="2036772"/>
                <a:chOff x="7383827" y="5017936"/>
                <a:chExt cx="1699681" cy="1523852"/>
              </a:xfrm>
            </p:grpSpPr>
            <p:sp>
              <p:nvSpPr>
                <p:cNvPr id="151" name="Rectangle 150">
                  <a:extLst>
                    <a:ext uri="{FF2B5EF4-FFF2-40B4-BE49-F238E27FC236}">
                      <a16:creationId xmlns:a16="http://schemas.microsoft.com/office/drawing/2014/main" id="{2CACA56E-3B79-450C-9361-FF74821356B0}"/>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52" name="Group 151">
                  <a:extLst>
                    <a:ext uri="{FF2B5EF4-FFF2-40B4-BE49-F238E27FC236}">
                      <a16:creationId xmlns:a16="http://schemas.microsoft.com/office/drawing/2014/main" id="{01B26F26-6A08-4534-B035-F631FBB26D05}"/>
                    </a:ext>
                  </a:extLst>
                </p:cNvPr>
                <p:cNvGrpSpPr/>
                <p:nvPr/>
              </p:nvGrpSpPr>
              <p:grpSpPr>
                <a:xfrm>
                  <a:off x="7383827" y="5017936"/>
                  <a:ext cx="1699681" cy="1523852"/>
                  <a:chOff x="6246902" y="3993276"/>
                  <a:chExt cx="1699681" cy="1523852"/>
                </a:xfrm>
              </p:grpSpPr>
              <p:pic>
                <p:nvPicPr>
                  <p:cNvPr id="153" name="Picture 152">
                    <a:extLst>
                      <a:ext uri="{FF2B5EF4-FFF2-40B4-BE49-F238E27FC236}">
                        <a16:creationId xmlns:a16="http://schemas.microsoft.com/office/drawing/2014/main" id="{ABABB626-3717-4779-9591-AB8A252178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54" name="Rectangle 153">
                    <a:extLst>
                      <a:ext uri="{FF2B5EF4-FFF2-40B4-BE49-F238E27FC236}">
                        <a16:creationId xmlns:a16="http://schemas.microsoft.com/office/drawing/2014/main" id="{709779D5-B3A6-4D30-A3B1-60AF85EED4E8}"/>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5" name="Rectangle 154">
                    <a:extLst>
                      <a:ext uri="{FF2B5EF4-FFF2-40B4-BE49-F238E27FC236}">
                        <a16:creationId xmlns:a16="http://schemas.microsoft.com/office/drawing/2014/main" id="{57968F49-44FE-4C79-95D8-85BA993D9E22}"/>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6" name="Rectangle 155">
                    <a:extLst>
                      <a:ext uri="{FF2B5EF4-FFF2-40B4-BE49-F238E27FC236}">
                        <a16:creationId xmlns:a16="http://schemas.microsoft.com/office/drawing/2014/main" id="{F8925F1E-EB75-4139-AE37-B032E54721C0}"/>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nvGrpSpPr>
            <p:cNvPr id="11" name="Group 10">
              <a:extLst>
                <a:ext uri="{FF2B5EF4-FFF2-40B4-BE49-F238E27FC236}">
                  <a16:creationId xmlns:a16="http://schemas.microsoft.com/office/drawing/2014/main" id="{2A222CFC-DB76-4AC1-85C9-6F1D5D19033A}"/>
                </a:ext>
              </a:extLst>
            </p:cNvPr>
            <p:cNvGrpSpPr/>
            <p:nvPr/>
          </p:nvGrpSpPr>
          <p:grpSpPr>
            <a:xfrm>
              <a:off x="9596118" y="4234935"/>
              <a:ext cx="1345609" cy="1021908"/>
              <a:chOff x="9596118" y="4234935"/>
              <a:chExt cx="1345609" cy="1021908"/>
            </a:xfrm>
          </p:grpSpPr>
          <p:pic>
            <p:nvPicPr>
              <p:cNvPr id="136" name="Picture 135">
                <a:extLst>
                  <a:ext uri="{FF2B5EF4-FFF2-40B4-BE49-F238E27FC236}">
                    <a16:creationId xmlns:a16="http://schemas.microsoft.com/office/drawing/2014/main" id="{64F17521-BB8C-41CB-995B-EA116F4AEF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137" name="Group 136">
                <a:extLst>
                  <a:ext uri="{FF2B5EF4-FFF2-40B4-BE49-F238E27FC236}">
                    <a16:creationId xmlns:a16="http://schemas.microsoft.com/office/drawing/2014/main" id="{6744127F-FD79-48E4-9DA6-173FDD68A7A3}"/>
                  </a:ext>
                </a:extLst>
              </p:cNvPr>
              <p:cNvGrpSpPr>
                <a:grpSpLocks noChangeAspect="1"/>
              </p:cNvGrpSpPr>
              <p:nvPr/>
            </p:nvGrpSpPr>
            <p:grpSpPr>
              <a:xfrm>
                <a:off x="10077948" y="4616763"/>
                <a:ext cx="863779" cy="640080"/>
                <a:chOff x="7498810" y="3760108"/>
                <a:chExt cx="3419300" cy="2533778"/>
              </a:xfrm>
            </p:grpSpPr>
            <p:grpSp>
              <p:nvGrpSpPr>
                <p:cNvPr id="138" name="Group 137">
                  <a:extLst>
                    <a:ext uri="{FF2B5EF4-FFF2-40B4-BE49-F238E27FC236}">
                      <a16:creationId xmlns:a16="http://schemas.microsoft.com/office/drawing/2014/main" id="{99D07263-A190-4C85-891B-5BBE95B41C03}"/>
                    </a:ext>
                  </a:extLst>
                </p:cNvPr>
                <p:cNvGrpSpPr/>
                <p:nvPr/>
              </p:nvGrpSpPr>
              <p:grpSpPr>
                <a:xfrm>
                  <a:off x="8646326" y="3760108"/>
                  <a:ext cx="2271784" cy="2036772"/>
                  <a:chOff x="8258247" y="4401909"/>
                  <a:chExt cx="1699681" cy="1523852"/>
                </a:xfrm>
              </p:grpSpPr>
              <p:pic>
                <p:nvPicPr>
                  <p:cNvPr id="146" name="Picture 145">
                    <a:extLst>
                      <a:ext uri="{FF2B5EF4-FFF2-40B4-BE49-F238E27FC236}">
                        <a16:creationId xmlns:a16="http://schemas.microsoft.com/office/drawing/2014/main" id="{C19C15FE-9A13-4AAE-B689-E2C2411EDB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47" name="Rectangle 146">
                    <a:extLst>
                      <a:ext uri="{FF2B5EF4-FFF2-40B4-BE49-F238E27FC236}">
                        <a16:creationId xmlns:a16="http://schemas.microsoft.com/office/drawing/2014/main" id="{7B7B4F35-A377-40DD-89F0-52D851560212}"/>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48" name="Rectangle 147">
                    <a:extLst>
                      <a:ext uri="{FF2B5EF4-FFF2-40B4-BE49-F238E27FC236}">
                        <a16:creationId xmlns:a16="http://schemas.microsoft.com/office/drawing/2014/main" id="{1FAACAA6-C4C5-4529-9DE2-1FC13FB63992}"/>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39" name="Group 138">
                  <a:extLst>
                    <a:ext uri="{FF2B5EF4-FFF2-40B4-BE49-F238E27FC236}">
                      <a16:creationId xmlns:a16="http://schemas.microsoft.com/office/drawing/2014/main" id="{F51AC653-89B3-43D1-9071-18D246E941CE}"/>
                    </a:ext>
                  </a:extLst>
                </p:cNvPr>
                <p:cNvGrpSpPr/>
                <p:nvPr/>
              </p:nvGrpSpPr>
              <p:grpSpPr>
                <a:xfrm>
                  <a:off x="7498810" y="4257114"/>
                  <a:ext cx="2271784" cy="2036772"/>
                  <a:chOff x="7383827" y="5017936"/>
                  <a:chExt cx="1699681" cy="1523852"/>
                </a:xfrm>
              </p:grpSpPr>
              <p:sp>
                <p:nvSpPr>
                  <p:cNvPr id="140" name="Rectangle 139">
                    <a:extLst>
                      <a:ext uri="{FF2B5EF4-FFF2-40B4-BE49-F238E27FC236}">
                        <a16:creationId xmlns:a16="http://schemas.microsoft.com/office/drawing/2014/main" id="{1D32202B-A9FE-4CFE-A2A4-647B7DFEBD96}"/>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41" name="Group 140">
                    <a:extLst>
                      <a:ext uri="{FF2B5EF4-FFF2-40B4-BE49-F238E27FC236}">
                        <a16:creationId xmlns:a16="http://schemas.microsoft.com/office/drawing/2014/main" id="{4EB3FC21-A7D9-47E6-910C-D49615126F9E}"/>
                      </a:ext>
                    </a:extLst>
                  </p:cNvPr>
                  <p:cNvGrpSpPr/>
                  <p:nvPr/>
                </p:nvGrpSpPr>
                <p:grpSpPr>
                  <a:xfrm>
                    <a:off x="7383827" y="5017936"/>
                    <a:ext cx="1699681" cy="1523852"/>
                    <a:chOff x="6246902" y="3993276"/>
                    <a:chExt cx="1699681" cy="1523852"/>
                  </a:xfrm>
                </p:grpSpPr>
                <p:pic>
                  <p:nvPicPr>
                    <p:cNvPr id="142" name="Picture 141">
                      <a:extLst>
                        <a:ext uri="{FF2B5EF4-FFF2-40B4-BE49-F238E27FC236}">
                          <a16:creationId xmlns:a16="http://schemas.microsoft.com/office/drawing/2014/main" id="{1DC75637-A3D2-478D-8E21-DC39B2BEDE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43" name="Rectangle 142">
                      <a:extLst>
                        <a:ext uri="{FF2B5EF4-FFF2-40B4-BE49-F238E27FC236}">
                          <a16:creationId xmlns:a16="http://schemas.microsoft.com/office/drawing/2014/main" id="{30307EC1-823F-498A-ADB7-6B516F8C03A9}"/>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44" name="Rectangle 143">
                      <a:extLst>
                        <a:ext uri="{FF2B5EF4-FFF2-40B4-BE49-F238E27FC236}">
                          <a16:creationId xmlns:a16="http://schemas.microsoft.com/office/drawing/2014/main" id="{FAFC23D0-8F7C-4482-B8C4-18BAB2333800}"/>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45" name="Rectangle 144">
                      <a:extLst>
                        <a:ext uri="{FF2B5EF4-FFF2-40B4-BE49-F238E27FC236}">
                          <a16:creationId xmlns:a16="http://schemas.microsoft.com/office/drawing/2014/main" id="{B52032B6-79B2-402C-8561-8DE815F45723}"/>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sp>
          <p:nvSpPr>
            <p:cNvPr id="12" name="TextBox 11">
              <a:extLst>
                <a:ext uri="{FF2B5EF4-FFF2-40B4-BE49-F238E27FC236}">
                  <a16:creationId xmlns:a16="http://schemas.microsoft.com/office/drawing/2014/main" id="{9380428F-28AB-43B6-B43E-689E92C7A8A0}"/>
                </a:ext>
              </a:extLst>
            </p:cNvPr>
            <p:cNvSpPr txBox="1"/>
            <p:nvPr/>
          </p:nvSpPr>
          <p:spPr>
            <a:xfrm>
              <a:off x="9620849" y="1147525"/>
              <a:ext cx="2338974" cy="461665"/>
            </a:xfrm>
            <a:prstGeom prst="rect">
              <a:avLst/>
            </a:prstGeom>
            <a:noFill/>
          </p:spPr>
          <p:txBody>
            <a:bodyPr wrap="none" rtlCol="0">
              <a:spAutoFit/>
            </a:bodyPr>
            <a:lstStyle/>
            <a:p>
              <a:r>
                <a:rPr lang="en-US" sz="2400" dirty="0"/>
                <a:t>Homeless shelter</a:t>
              </a:r>
            </a:p>
          </p:txBody>
        </p:sp>
        <p:grpSp>
          <p:nvGrpSpPr>
            <p:cNvPr id="13" name="Group 12">
              <a:extLst>
                <a:ext uri="{FF2B5EF4-FFF2-40B4-BE49-F238E27FC236}">
                  <a16:creationId xmlns:a16="http://schemas.microsoft.com/office/drawing/2014/main" id="{847C5889-B1EC-4D20-BDF0-9438E3074F7A}"/>
                </a:ext>
              </a:extLst>
            </p:cNvPr>
            <p:cNvGrpSpPr/>
            <p:nvPr/>
          </p:nvGrpSpPr>
          <p:grpSpPr>
            <a:xfrm>
              <a:off x="9173744" y="2340461"/>
              <a:ext cx="1301914" cy="1079909"/>
              <a:chOff x="7538007" y="4131118"/>
              <a:chExt cx="1301914" cy="1079909"/>
            </a:xfrm>
          </p:grpSpPr>
          <p:pic>
            <p:nvPicPr>
              <p:cNvPr id="123" name="Picture 122">
                <a:extLst>
                  <a:ext uri="{FF2B5EF4-FFF2-40B4-BE49-F238E27FC236}">
                    <a16:creationId xmlns:a16="http://schemas.microsoft.com/office/drawing/2014/main" id="{B1E74536-ED53-49AA-8879-4075197524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07" y="4131118"/>
                <a:ext cx="382695" cy="914400"/>
              </a:xfrm>
              <a:prstGeom prst="rect">
                <a:avLst/>
              </a:prstGeom>
              <a:effectLst>
                <a:glow rad="76200">
                  <a:schemeClr val="bg1"/>
                </a:glow>
              </a:effectLst>
            </p:spPr>
          </p:pic>
          <p:grpSp>
            <p:nvGrpSpPr>
              <p:cNvPr id="124" name="Group 123">
                <a:extLst>
                  <a:ext uri="{FF2B5EF4-FFF2-40B4-BE49-F238E27FC236}">
                    <a16:creationId xmlns:a16="http://schemas.microsoft.com/office/drawing/2014/main" id="{796FD8A5-E470-4134-8132-B3C269C62E27}"/>
                  </a:ext>
                </a:extLst>
              </p:cNvPr>
              <p:cNvGrpSpPr>
                <a:grpSpLocks noChangeAspect="1"/>
              </p:cNvGrpSpPr>
              <p:nvPr/>
            </p:nvGrpSpPr>
            <p:grpSpPr>
              <a:xfrm>
                <a:off x="7976142" y="4570947"/>
                <a:ext cx="863779" cy="640080"/>
                <a:chOff x="7498810" y="3760108"/>
                <a:chExt cx="3419300" cy="2533778"/>
              </a:xfrm>
            </p:grpSpPr>
            <p:grpSp>
              <p:nvGrpSpPr>
                <p:cNvPr id="125" name="Group 124">
                  <a:extLst>
                    <a:ext uri="{FF2B5EF4-FFF2-40B4-BE49-F238E27FC236}">
                      <a16:creationId xmlns:a16="http://schemas.microsoft.com/office/drawing/2014/main" id="{582F8507-ACF7-4D57-B974-16D1452A116D}"/>
                    </a:ext>
                  </a:extLst>
                </p:cNvPr>
                <p:cNvGrpSpPr/>
                <p:nvPr/>
              </p:nvGrpSpPr>
              <p:grpSpPr>
                <a:xfrm>
                  <a:off x="8646326" y="3760108"/>
                  <a:ext cx="2271784" cy="2036772"/>
                  <a:chOff x="8258247" y="4401909"/>
                  <a:chExt cx="1699681" cy="1523852"/>
                </a:xfrm>
              </p:grpSpPr>
              <p:pic>
                <p:nvPicPr>
                  <p:cNvPr id="133" name="Picture 132">
                    <a:extLst>
                      <a:ext uri="{FF2B5EF4-FFF2-40B4-BE49-F238E27FC236}">
                        <a16:creationId xmlns:a16="http://schemas.microsoft.com/office/drawing/2014/main" id="{A897A0E8-EEC4-49A0-9702-6146091E30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34" name="Rectangle 133">
                    <a:extLst>
                      <a:ext uri="{FF2B5EF4-FFF2-40B4-BE49-F238E27FC236}">
                        <a16:creationId xmlns:a16="http://schemas.microsoft.com/office/drawing/2014/main" id="{CCC5D0F9-CFFA-4D6E-A5F3-2D8256063925}"/>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35" name="Rectangle 134">
                    <a:extLst>
                      <a:ext uri="{FF2B5EF4-FFF2-40B4-BE49-F238E27FC236}">
                        <a16:creationId xmlns:a16="http://schemas.microsoft.com/office/drawing/2014/main" id="{C40A7E01-404C-4B84-BD1A-45EC9AB7B0C9}"/>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26" name="Group 125">
                  <a:extLst>
                    <a:ext uri="{FF2B5EF4-FFF2-40B4-BE49-F238E27FC236}">
                      <a16:creationId xmlns:a16="http://schemas.microsoft.com/office/drawing/2014/main" id="{2005683A-7F5E-4DD2-A341-163736B8D096}"/>
                    </a:ext>
                  </a:extLst>
                </p:cNvPr>
                <p:cNvGrpSpPr/>
                <p:nvPr/>
              </p:nvGrpSpPr>
              <p:grpSpPr>
                <a:xfrm>
                  <a:off x="7498810" y="4257114"/>
                  <a:ext cx="2271784" cy="2036772"/>
                  <a:chOff x="7383827" y="5017936"/>
                  <a:chExt cx="1699681" cy="1523852"/>
                </a:xfrm>
              </p:grpSpPr>
              <p:sp>
                <p:nvSpPr>
                  <p:cNvPr id="127" name="Rectangle 126">
                    <a:extLst>
                      <a:ext uri="{FF2B5EF4-FFF2-40B4-BE49-F238E27FC236}">
                        <a16:creationId xmlns:a16="http://schemas.microsoft.com/office/drawing/2014/main" id="{DAA861A1-1A7E-42C1-AC6C-0C50331E5F19}"/>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28" name="Group 127">
                    <a:extLst>
                      <a:ext uri="{FF2B5EF4-FFF2-40B4-BE49-F238E27FC236}">
                        <a16:creationId xmlns:a16="http://schemas.microsoft.com/office/drawing/2014/main" id="{537AD3D6-7C1F-4465-B6C6-A386C2105D99}"/>
                      </a:ext>
                    </a:extLst>
                  </p:cNvPr>
                  <p:cNvGrpSpPr/>
                  <p:nvPr/>
                </p:nvGrpSpPr>
                <p:grpSpPr>
                  <a:xfrm>
                    <a:off x="7383827" y="5017936"/>
                    <a:ext cx="1699681" cy="1523852"/>
                    <a:chOff x="6246902" y="3993276"/>
                    <a:chExt cx="1699681" cy="1523852"/>
                  </a:xfrm>
                </p:grpSpPr>
                <p:pic>
                  <p:nvPicPr>
                    <p:cNvPr id="129" name="Picture 128">
                      <a:extLst>
                        <a:ext uri="{FF2B5EF4-FFF2-40B4-BE49-F238E27FC236}">
                          <a16:creationId xmlns:a16="http://schemas.microsoft.com/office/drawing/2014/main" id="{CF498A3C-FE5D-4836-838B-7A1406507F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30" name="Rectangle 129">
                      <a:extLst>
                        <a:ext uri="{FF2B5EF4-FFF2-40B4-BE49-F238E27FC236}">
                          <a16:creationId xmlns:a16="http://schemas.microsoft.com/office/drawing/2014/main" id="{9E948D20-92D0-428F-A234-375788EEAD3A}"/>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31" name="Rectangle 130">
                      <a:extLst>
                        <a:ext uri="{FF2B5EF4-FFF2-40B4-BE49-F238E27FC236}">
                          <a16:creationId xmlns:a16="http://schemas.microsoft.com/office/drawing/2014/main" id="{D8A174C9-FF68-46C0-8F3D-78E55349D9A3}"/>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32" name="Rectangle 131">
                      <a:extLst>
                        <a:ext uri="{FF2B5EF4-FFF2-40B4-BE49-F238E27FC236}">
                          <a16:creationId xmlns:a16="http://schemas.microsoft.com/office/drawing/2014/main" id="{5626D751-922E-44C3-AC4C-BC14F4E8E879}"/>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4" name="Group 13">
              <a:extLst>
                <a:ext uri="{FF2B5EF4-FFF2-40B4-BE49-F238E27FC236}">
                  <a16:creationId xmlns:a16="http://schemas.microsoft.com/office/drawing/2014/main" id="{70EF7541-1C29-42DE-8328-0A45BF5050F9}"/>
                </a:ext>
              </a:extLst>
            </p:cNvPr>
            <p:cNvGrpSpPr/>
            <p:nvPr/>
          </p:nvGrpSpPr>
          <p:grpSpPr>
            <a:xfrm>
              <a:off x="10604237" y="3293500"/>
              <a:ext cx="1301914" cy="1079909"/>
              <a:chOff x="7538007" y="4131118"/>
              <a:chExt cx="1301914" cy="1079909"/>
            </a:xfrm>
          </p:grpSpPr>
          <p:pic>
            <p:nvPicPr>
              <p:cNvPr id="110" name="Picture 109">
                <a:extLst>
                  <a:ext uri="{FF2B5EF4-FFF2-40B4-BE49-F238E27FC236}">
                    <a16:creationId xmlns:a16="http://schemas.microsoft.com/office/drawing/2014/main" id="{9EFEF059-D212-41B4-ACB6-F64495F3C4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07" y="4131118"/>
                <a:ext cx="382695" cy="914400"/>
              </a:xfrm>
              <a:prstGeom prst="rect">
                <a:avLst/>
              </a:prstGeom>
              <a:effectLst>
                <a:glow rad="76200">
                  <a:schemeClr val="bg1"/>
                </a:glow>
              </a:effectLst>
            </p:spPr>
          </p:pic>
          <p:grpSp>
            <p:nvGrpSpPr>
              <p:cNvPr id="111" name="Group 110">
                <a:extLst>
                  <a:ext uri="{FF2B5EF4-FFF2-40B4-BE49-F238E27FC236}">
                    <a16:creationId xmlns:a16="http://schemas.microsoft.com/office/drawing/2014/main" id="{3EBC8B42-7263-483B-B937-875A4D9C406C}"/>
                  </a:ext>
                </a:extLst>
              </p:cNvPr>
              <p:cNvGrpSpPr>
                <a:grpSpLocks noChangeAspect="1"/>
              </p:cNvGrpSpPr>
              <p:nvPr/>
            </p:nvGrpSpPr>
            <p:grpSpPr>
              <a:xfrm>
                <a:off x="7976142" y="4570947"/>
                <a:ext cx="863779" cy="640080"/>
                <a:chOff x="7498810" y="3760108"/>
                <a:chExt cx="3419300" cy="2533778"/>
              </a:xfrm>
            </p:grpSpPr>
            <p:grpSp>
              <p:nvGrpSpPr>
                <p:cNvPr id="112" name="Group 111">
                  <a:extLst>
                    <a:ext uri="{FF2B5EF4-FFF2-40B4-BE49-F238E27FC236}">
                      <a16:creationId xmlns:a16="http://schemas.microsoft.com/office/drawing/2014/main" id="{21193FF1-2385-402A-9AD5-58EB172857AF}"/>
                    </a:ext>
                  </a:extLst>
                </p:cNvPr>
                <p:cNvGrpSpPr/>
                <p:nvPr/>
              </p:nvGrpSpPr>
              <p:grpSpPr>
                <a:xfrm>
                  <a:off x="8646326" y="3760108"/>
                  <a:ext cx="2271784" cy="2036772"/>
                  <a:chOff x="8258247" y="4401909"/>
                  <a:chExt cx="1699681" cy="1523852"/>
                </a:xfrm>
              </p:grpSpPr>
              <p:pic>
                <p:nvPicPr>
                  <p:cNvPr id="120" name="Picture 119">
                    <a:extLst>
                      <a:ext uri="{FF2B5EF4-FFF2-40B4-BE49-F238E27FC236}">
                        <a16:creationId xmlns:a16="http://schemas.microsoft.com/office/drawing/2014/main" id="{6811D87F-94C5-49ED-B494-4C6F29993A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21" name="Rectangle 120">
                    <a:extLst>
                      <a:ext uri="{FF2B5EF4-FFF2-40B4-BE49-F238E27FC236}">
                        <a16:creationId xmlns:a16="http://schemas.microsoft.com/office/drawing/2014/main" id="{04677793-B90E-4DDC-A86F-9031BDFD676B}"/>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2" name="Rectangle 121">
                    <a:extLst>
                      <a:ext uri="{FF2B5EF4-FFF2-40B4-BE49-F238E27FC236}">
                        <a16:creationId xmlns:a16="http://schemas.microsoft.com/office/drawing/2014/main" id="{0DDFC91E-1DB4-4BE7-A532-6316C1659D5F}"/>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13" name="Group 112">
                  <a:extLst>
                    <a:ext uri="{FF2B5EF4-FFF2-40B4-BE49-F238E27FC236}">
                      <a16:creationId xmlns:a16="http://schemas.microsoft.com/office/drawing/2014/main" id="{60454D07-89EF-4856-A9B8-801B561BAED5}"/>
                    </a:ext>
                  </a:extLst>
                </p:cNvPr>
                <p:cNvGrpSpPr/>
                <p:nvPr/>
              </p:nvGrpSpPr>
              <p:grpSpPr>
                <a:xfrm>
                  <a:off x="7498810" y="4257114"/>
                  <a:ext cx="2271784" cy="2036772"/>
                  <a:chOff x="7383827" y="5017936"/>
                  <a:chExt cx="1699681" cy="1523852"/>
                </a:xfrm>
              </p:grpSpPr>
              <p:sp>
                <p:nvSpPr>
                  <p:cNvPr id="114" name="Rectangle 113">
                    <a:extLst>
                      <a:ext uri="{FF2B5EF4-FFF2-40B4-BE49-F238E27FC236}">
                        <a16:creationId xmlns:a16="http://schemas.microsoft.com/office/drawing/2014/main" id="{F97DEFA7-B255-4EDB-8708-7655E643982F}"/>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15" name="Group 114">
                    <a:extLst>
                      <a:ext uri="{FF2B5EF4-FFF2-40B4-BE49-F238E27FC236}">
                        <a16:creationId xmlns:a16="http://schemas.microsoft.com/office/drawing/2014/main" id="{98422658-A7C0-4AD1-B33C-185B51D3DB89}"/>
                      </a:ext>
                    </a:extLst>
                  </p:cNvPr>
                  <p:cNvGrpSpPr/>
                  <p:nvPr/>
                </p:nvGrpSpPr>
                <p:grpSpPr>
                  <a:xfrm>
                    <a:off x="7383827" y="5017936"/>
                    <a:ext cx="1699681" cy="1523852"/>
                    <a:chOff x="6246902" y="3993276"/>
                    <a:chExt cx="1699681" cy="1523852"/>
                  </a:xfrm>
                </p:grpSpPr>
                <p:pic>
                  <p:nvPicPr>
                    <p:cNvPr id="116" name="Picture 115">
                      <a:extLst>
                        <a:ext uri="{FF2B5EF4-FFF2-40B4-BE49-F238E27FC236}">
                          <a16:creationId xmlns:a16="http://schemas.microsoft.com/office/drawing/2014/main" id="{3F4876D7-6B6F-4D9D-8F19-CBA159D820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17" name="Rectangle 116">
                      <a:extLst>
                        <a:ext uri="{FF2B5EF4-FFF2-40B4-BE49-F238E27FC236}">
                          <a16:creationId xmlns:a16="http://schemas.microsoft.com/office/drawing/2014/main" id="{513F11EB-759A-42BF-A654-FD97BEC95E12}"/>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8" name="Rectangle 117">
                      <a:extLst>
                        <a:ext uri="{FF2B5EF4-FFF2-40B4-BE49-F238E27FC236}">
                          <a16:creationId xmlns:a16="http://schemas.microsoft.com/office/drawing/2014/main" id="{A2EBD79F-07B6-4F08-B363-53D856799BCC}"/>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9" name="Rectangle 118">
                      <a:extLst>
                        <a:ext uri="{FF2B5EF4-FFF2-40B4-BE49-F238E27FC236}">
                          <a16:creationId xmlns:a16="http://schemas.microsoft.com/office/drawing/2014/main" id="{4EB6A4B6-8139-47B2-9FED-18168DF15A75}"/>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5" name="Group 14">
              <a:extLst>
                <a:ext uri="{FF2B5EF4-FFF2-40B4-BE49-F238E27FC236}">
                  <a16:creationId xmlns:a16="http://schemas.microsoft.com/office/drawing/2014/main" id="{03A139AA-4238-4D42-927A-F8E6633A3247}"/>
                </a:ext>
              </a:extLst>
            </p:cNvPr>
            <p:cNvGrpSpPr/>
            <p:nvPr/>
          </p:nvGrpSpPr>
          <p:grpSpPr>
            <a:xfrm>
              <a:off x="6471279" y="5468988"/>
              <a:ext cx="1301914" cy="1079909"/>
              <a:chOff x="7538007" y="4131118"/>
              <a:chExt cx="1301914" cy="1079909"/>
            </a:xfrm>
          </p:grpSpPr>
          <p:pic>
            <p:nvPicPr>
              <p:cNvPr id="97" name="Picture 96">
                <a:extLst>
                  <a:ext uri="{FF2B5EF4-FFF2-40B4-BE49-F238E27FC236}">
                    <a16:creationId xmlns:a16="http://schemas.microsoft.com/office/drawing/2014/main" id="{EC3606AE-E796-42A2-AAEA-B9C165FFAA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07" y="4131118"/>
                <a:ext cx="382695" cy="914400"/>
              </a:xfrm>
              <a:prstGeom prst="rect">
                <a:avLst/>
              </a:prstGeom>
              <a:effectLst>
                <a:glow rad="76200">
                  <a:schemeClr val="bg1"/>
                </a:glow>
              </a:effectLst>
            </p:spPr>
          </p:pic>
          <p:grpSp>
            <p:nvGrpSpPr>
              <p:cNvPr id="98" name="Group 97">
                <a:extLst>
                  <a:ext uri="{FF2B5EF4-FFF2-40B4-BE49-F238E27FC236}">
                    <a16:creationId xmlns:a16="http://schemas.microsoft.com/office/drawing/2014/main" id="{611AA868-5E98-40AD-918C-07AC81376B89}"/>
                  </a:ext>
                </a:extLst>
              </p:cNvPr>
              <p:cNvGrpSpPr>
                <a:grpSpLocks noChangeAspect="1"/>
              </p:cNvGrpSpPr>
              <p:nvPr/>
            </p:nvGrpSpPr>
            <p:grpSpPr>
              <a:xfrm>
                <a:off x="7976142" y="4570947"/>
                <a:ext cx="863779" cy="640080"/>
                <a:chOff x="7498810" y="3760108"/>
                <a:chExt cx="3419300" cy="2533778"/>
              </a:xfrm>
            </p:grpSpPr>
            <p:grpSp>
              <p:nvGrpSpPr>
                <p:cNvPr id="99" name="Group 98">
                  <a:extLst>
                    <a:ext uri="{FF2B5EF4-FFF2-40B4-BE49-F238E27FC236}">
                      <a16:creationId xmlns:a16="http://schemas.microsoft.com/office/drawing/2014/main" id="{CD531B76-69E8-4EA2-8523-E67C4CC18D5E}"/>
                    </a:ext>
                  </a:extLst>
                </p:cNvPr>
                <p:cNvGrpSpPr/>
                <p:nvPr/>
              </p:nvGrpSpPr>
              <p:grpSpPr>
                <a:xfrm>
                  <a:off x="8646326" y="3760108"/>
                  <a:ext cx="2271784" cy="2036772"/>
                  <a:chOff x="8258247" y="4401909"/>
                  <a:chExt cx="1699681" cy="1523852"/>
                </a:xfrm>
              </p:grpSpPr>
              <p:pic>
                <p:nvPicPr>
                  <p:cNvPr id="107" name="Picture 106">
                    <a:extLst>
                      <a:ext uri="{FF2B5EF4-FFF2-40B4-BE49-F238E27FC236}">
                        <a16:creationId xmlns:a16="http://schemas.microsoft.com/office/drawing/2014/main" id="{76460422-F885-4A09-9560-2538050116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08" name="Rectangle 107">
                    <a:extLst>
                      <a:ext uri="{FF2B5EF4-FFF2-40B4-BE49-F238E27FC236}">
                        <a16:creationId xmlns:a16="http://schemas.microsoft.com/office/drawing/2014/main" id="{89D21229-782C-4543-B7DF-0970902DEB23}"/>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9" name="Rectangle 108">
                    <a:extLst>
                      <a:ext uri="{FF2B5EF4-FFF2-40B4-BE49-F238E27FC236}">
                        <a16:creationId xmlns:a16="http://schemas.microsoft.com/office/drawing/2014/main" id="{BC03D5B9-580A-480C-9AD5-C8D20D36722D}"/>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00" name="Group 99">
                  <a:extLst>
                    <a:ext uri="{FF2B5EF4-FFF2-40B4-BE49-F238E27FC236}">
                      <a16:creationId xmlns:a16="http://schemas.microsoft.com/office/drawing/2014/main" id="{4E63309F-ACC5-4AF0-BC57-1D340416E913}"/>
                    </a:ext>
                  </a:extLst>
                </p:cNvPr>
                <p:cNvGrpSpPr/>
                <p:nvPr/>
              </p:nvGrpSpPr>
              <p:grpSpPr>
                <a:xfrm>
                  <a:off x="7498810" y="4257114"/>
                  <a:ext cx="2271784" cy="2036772"/>
                  <a:chOff x="7383827" y="5017936"/>
                  <a:chExt cx="1699681" cy="1523852"/>
                </a:xfrm>
              </p:grpSpPr>
              <p:sp>
                <p:nvSpPr>
                  <p:cNvPr id="101" name="Rectangle 100">
                    <a:extLst>
                      <a:ext uri="{FF2B5EF4-FFF2-40B4-BE49-F238E27FC236}">
                        <a16:creationId xmlns:a16="http://schemas.microsoft.com/office/drawing/2014/main" id="{2E5A2A79-6905-431A-B6A5-58066749BB20}"/>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02" name="Group 101">
                    <a:extLst>
                      <a:ext uri="{FF2B5EF4-FFF2-40B4-BE49-F238E27FC236}">
                        <a16:creationId xmlns:a16="http://schemas.microsoft.com/office/drawing/2014/main" id="{69F1FB95-FF55-47B9-B5B4-55389B36D9C2}"/>
                      </a:ext>
                    </a:extLst>
                  </p:cNvPr>
                  <p:cNvGrpSpPr/>
                  <p:nvPr/>
                </p:nvGrpSpPr>
                <p:grpSpPr>
                  <a:xfrm>
                    <a:off x="7383827" y="5017936"/>
                    <a:ext cx="1699681" cy="1523852"/>
                    <a:chOff x="6246902" y="3993276"/>
                    <a:chExt cx="1699681" cy="1523852"/>
                  </a:xfrm>
                </p:grpSpPr>
                <p:pic>
                  <p:nvPicPr>
                    <p:cNvPr id="103" name="Picture 102">
                      <a:extLst>
                        <a:ext uri="{FF2B5EF4-FFF2-40B4-BE49-F238E27FC236}">
                          <a16:creationId xmlns:a16="http://schemas.microsoft.com/office/drawing/2014/main" id="{22399A94-C667-49E3-9767-90C85AB10F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04" name="Rectangle 103">
                      <a:extLst>
                        <a:ext uri="{FF2B5EF4-FFF2-40B4-BE49-F238E27FC236}">
                          <a16:creationId xmlns:a16="http://schemas.microsoft.com/office/drawing/2014/main" id="{88FFB74F-3501-4099-8259-8B50DF17C384}"/>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5" name="Rectangle 104">
                      <a:extLst>
                        <a:ext uri="{FF2B5EF4-FFF2-40B4-BE49-F238E27FC236}">
                          <a16:creationId xmlns:a16="http://schemas.microsoft.com/office/drawing/2014/main" id="{FF78B99B-1D37-4DD3-A6A0-647E36CFB3DE}"/>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6" name="Rectangle 105">
                      <a:extLst>
                        <a:ext uri="{FF2B5EF4-FFF2-40B4-BE49-F238E27FC236}">
                          <a16:creationId xmlns:a16="http://schemas.microsoft.com/office/drawing/2014/main" id="{BEEA9305-1972-4919-954C-C4083940C4F0}"/>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6" name="Group 15">
              <a:extLst>
                <a:ext uri="{FF2B5EF4-FFF2-40B4-BE49-F238E27FC236}">
                  <a16:creationId xmlns:a16="http://schemas.microsoft.com/office/drawing/2014/main" id="{E3147C3D-AB6B-4E23-9A4A-9436E6BAD457}"/>
                </a:ext>
              </a:extLst>
            </p:cNvPr>
            <p:cNvGrpSpPr/>
            <p:nvPr/>
          </p:nvGrpSpPr>
          <p:grpSpPr>
            <a:xfrm>
              <a:off x="8865137" y="5382396"/>
              <a:ext cx="1345609" cy="1021908"/>
              <a:chOff x="9596118" y="4234935"/>
              <a:chExt cx="1345609" cy="1021908"/>
            </a:xfrm>
          </p:grpSpPr>
          <p:pic>
            <p:nvPicPr>
              <p:cNvPr id="84" name="Picture 83">
                <a:extLst>
                  <a:ext uri="{FF2B5EF4-FFF2-40B4-BE49-F238E27FC236}">
                    <a16:creationId xmlns:a16="http://schemas.microsoft.com/office/drawing/2014/main" id="{C14CDF65-7D4D-4A7E-8F63-2ADEE82E46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85" name="Group 84">
                <a:extLst>
                  <a:ext uri="{FF2B5EF4-FFF2-40B4-BE49-F238E27FC236}">
                    <a16:creationId xmlns:a16="http://schemas.microsoft.com/office/drawing/2014/main" id="{7207C243-DF5E-48E6-AA98-447701E5CEA9}"/>
                  </a:ext>
                </a:extLst>
              </p:cNvPr>
              <p:cNvGrpSpPr>
                <a:grpSpLocks noChangeAspect="1"/>
              </p:cNvGrpSpPr>
              <p:nvPr/>
            </p:nvGrpSpPr>
            <p:grpSpPr>
              <a:xfrm>
                <a:off x="10077948" y="4616763"/>
                <a:ext cx="863779" cy="640080"/>
                <a:chOff x="7498810" y="3760108"/>
                <a:chExt cx="3419300" cy="2533778"/>
              </a:xfrm>
            </p:grpSpPr>
            <p:grpSp>
              <p:nvGrpSpPr>
                <p:cNvPr id="86" name="Group 85">
                  <a:extLst>
                    <a:ext uri="{FF2B5EF4-FFF2-40B4-BE49-F238E27FC236}">
                      <a16:creationId xmlns:a16="http://schemas.microsoft.com/office/drawing/2014/main" id="{EA3BE2A7-5FB7-4903-927B-F4A1DD2D8E0F}"/>
                    </a:ext>
                  </a:extLst>
                </p:cNvPr>
                <p:cNvGrpSpPr/>
                <p:nvPr/>
              </p:nvGrpSpPr>
              <p:grpSpPr>
                <a:xfrm>
                  <a:off x="8646326" y="3760108"/>
                  <a:ext cx="2271784" cy="2036772"/>
                  <a:chOff x="8258247" y="4401909"/>
                  <a:chExt cx="1699681" cy="1523852"/>
                </a:xfrm>
              </p:grpSpPr>
              <p:pic>
                <p:nvPicPr>
                  <p:cNvPr id="94" name="Picture 93">
                    <a:extLst>
                      <a:ext uri="{FF2B5EF4-FFF2-40B4-BE49-F238E27FC236}">
                        <a16:creationId xmlns:a16="http://schemas.microsoft.com/office/drawing/2014/main" id="{B03E8E18-3337-4CE5-97B4-AAF3AE493A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95" name="Rectangle 94">
                    <a:extLst>
                      <a:ext uri="{FF2B5EF4-FFF2-40B4-BE49-F238E27FC236}">
                        <a16:creationId xmlns:a16="http://schemas.microsoft.com/office/drawing/2014/main" id="{44CE3DFF-C529-4A2B-9B2F-1A1153D5FB75}"/>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6" name="Rectangle 95">
                    <a:extLst>
                      <a:ext uri="{FF2B5EF4-FFF2-40B4-BE49-F238E27FC236}">
                        <a16:creationId xmlns:a16="http://schemas.microsoft.com/office/drawing/2014/main" id="{4EBFE63E-44D1-4580-BD36-471FDA5C6716}"/>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87" name="Group 86">
                  <a:extLst>
                    <a:ext uri="{FF2B5EF4-FFF2-40B4-BE49-F238E27FC236}">
                      <a16:creationId xmlns:a16="http://schemas.microsoft.com/office/drawing/2014/main" id="{2842D247-4171-49E8-8202-A9DA582697AE}"/>
                    </a:ext>
                  </a:extLst>
                </p:cNvPr>
                <p:cNvGrpSpPr/>
                <p:nvPr/>
              </p:nvGrpSpPr>
              <p:grpSpPr>
                <a:xfrm>
                  <a:off x="7498810" y="4257114"/>
                  <a:ext cx="2271784" cy="2036772"/>
                  <a:chOff x="7383827" y="5017936"/>
                  <a:chExt cx="1699681" cy="1523852"/>
                </a:xfrm>
              </p:grpSpPr>
              <p:sp>
                <p:nvSpPr>
                  <p:cNvPr id="88" name="Rectangle 87">
                    <a:extLst>
                      <a:ext uri="{FF2B5EF4-FFF2-40B4-BE49-F238E27FC236}">
                        <a16:creationId xmlns:a16="http://schemas.microsoft.com/office/drawing/2014/main" id="{1E01D714-A4BF-46DC-B77F-AE239369123B}"/>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89" name="Group 88">
                    <a:extLst>
                      <a:ext uri="{FF2B5EF4-FFF2-40B4-BE49-F238E27FC236}">
                        <a16:creationId xmlns:a16="http://schemas.microsoft.com/office/drawing/2014/main" id="{F37B7224-0886-4A66-A72C-A48014BBB1D5}"/>
                      </a:ext>
                    </a:extLst>
                  </p:cNvPr>
                  <p:cNvGrpSpPr/>
                  <p:nvPr/>
                </p:nvGrpSpPr>
                <p:grpSpPr>
                  <a:xfrm>
                    <a:off x="7383827" y="5017936"/>
                    <a:ext cx="1699681" cy="1523852"/>
                    <a:chOff x="6246902" y="3993276"/>
                    <a:chExt cx="1699681" cy="1523852"/>
                  </a:xfrm>
                </p:grpSpPr>
                <p:pic>
                  <p:nvPicPr>
                    <p:cNvPr id="90" name="Picture 89">
                      <a:extLst>
                        <a:ext uri="{FF2B5EF4-FFF2-40B4-BE49-F238E27FC236}">
                          <a16:creationId xmlns:a16="http://schemas.microsoft.com/office/drawing/2014/main" id="{0BA2687F-77A1-4447-8392-C5B1D4BF51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91" name="Rectangle 90">
                      <a:extLst>
                        <a:ext uri="{FF2B5EF4-FFF2-40B4-BE49-F238E27FC236}">
                          <a16:creationId xmlns:a16="http://schemas.microsoft.com/office/drawing/2014/main" id="{2B62838A-A427-4C44-A1F0-C41FF54401B6}"/>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2" name="Rectangle 91">
                      <a:extLst>
                        <a:ext uri="{FF2B5EF4-FFF2-40B4-BE49-F238E27FC236}">
                          <a16:creationId xmlns:a16="http://schemas.microsoft.com/office/drawing/2014/main" id="{90AAA155-0531-4CAA-8671-A896C619321F}"/>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3" name="Rectangle 92">
                      <a:extLst>
                        <a:ext uri="{FF2B5EF4-FFF2-40B4-BE49-F238E27FC236}">
                          <a16:creationId xmlns:a16="http://schemas.microsoft.com/office/drawing/2014/main" id="{BF41F5C7-DF7A-4C93-A739-798D06D73042}"/>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7" name="Group 16">
              <a:extLst>
                <a:ext uri="{FF2B5EF4-FFF2-40B4-BE49-F238E27FC236}">
                  <a16:creationId xmlns:a16="http://schemas.microsoft.com/office/drawing/2014/main" id="{E4FEDAD4-F73C-402E-A46D-6B4FABA6328F}"/>
                </a:ext>
              </a:extLst>
            </p:cNvPr>
            <p:cNvGrpSpPr/>
            <p:nvPr/>
          </p:nvGrpSpPr>
          <p:grpSpPr>
            <a:xfrm>
              <a:off x="10649847" y="1864402"/>
              <a:ext cx="1345609" cy="1021908"/>
              <a:chOff x="9596118" y="4234935"/>
              <a:chExt cx="1345609" cy="1021908"/>
            </a:xfrm>
          </p:grpSpPr>
          <p:pic>
            <p:nvPicPr>
              <p:cNvPr id="71" name="Picture 70">
                <a:extLst>
                  <a:ext uri="{FF2B5EF4-FFF2-40B4-BE49-F238E27FC236}">
                    <a16:creationId xmlns:a16="http://schemas.microsoft.com/office/drawing/2014/main" id="{9DD7A7BA-C9F2-43F6-811A-92A01B9F3E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72" name="Group 71">
                <a:extLst>
                  <a:ext uri="{FF2B5EF4-FFF2-40B4-BE49-F238E27FC236}">
                    <a16:creationId xmlns:a16="http://schemas.microsoft.com/office/drawing/2014/main" id="{BE9D3363-F42C-4C21-841B-ACF5F68E90B3}"/>
                  </a:ext>
                </a:extLst>
              </p:cNvPr>
              <p:cNvGrpSpPr>
                <a:grpSpLocks noChangeAspect="1"/>
              </p:cNvGrpSpPr>
              <p:nvPr/>
            </p:nvGrpSpPr>
            <p:grpSpPr>
              <a:xfrm>
                <a:off x="10077948" y="4616763"/>
                <a:ext cx="863779" cy="640080"/>
                <a:chOff x="7498810" y="3760108"/>
                <a:chExt cx="3419300" cy="2533778"/>
              </a:xfrm>
            </p:grpSpPr>
            <p:grpSp>
              <p:nvGrpSpPr>
                <p:cNvPr id="73" name="Group 72">
                  <a:extLst>
                    <a:ext uri="{FF2B5EF4-FFF2-40B4-BE49-F238E27FC236}">
                      <a16:creationId xmlns:a16="http://schemas.microsoft.com/office/drawing/2014/main" id="{2B3021B2-2CF2-4228-BC53-59A5E841DA78}"/>
                    </a:ext>
                  </a:extLst>
                </p:cNvPr>
                <p:cNvGrpSpPr/>
                <p:nvPr/>
              </p:nvGrpSpPr>
              <p:grpSpPr>
                <a:xfrm>
                  <a:off x="8646326" y="3760108"/>
                  <a:ext cx="2271784" cy="2036772"/>
                  <a:chOff x="8258247" y="4401909"/>
                  <a:chExt cx="1699681" cy="1523852"/>
                </a:xfrm>
              </p:grpSpPr>
              <p:pic>
                <p:nvPicPr>
                  <p:cNvPr id="81" name="Picture 80">
                    <a:extLst>
                      <a:ext uri="{FF2B5EF4-FFF2-40B4-BE49-F238E27FC236}">
                        <a16:creationId xmlns:a16="http://schemas.microsoft.com/office/drawing/2014/main" id="{E318E681-6E6B-491F-A642-77A7882414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82" name="Rectangle 81">
                    <a:extLst>
                      <a:ext uri="{FF2B5EF4-FFF2-40B4-BE49-F238E27FC236}">
                        <a16:creationId xmlns:a16="http://schemas.microsoft.com/office/drawing/2014/main" id="{4F9F7BFB-F18D-4A76-9E24-2A8521153BA2}"/>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3" name="Rectangle 82">
                    <a:extLst>
                      <a:ext uri="{FF2B5EF4-FFF2-40B4-BE49-F238E27FC236}">
                        <a16:creationId xmlns:a16="http://schemas.microsoft.com/office/drawing/2014/main" id="{BC2D9230-5B4F-49AB-B60D-F78221A9204E}"/>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74" name="Group 73">
                  <a:extLst>
                    <a:ext uri="{FF2B5EF4-FFF2-40B4-BE49-F238E27FC236}">
                      <a16:creationId xmlns:a16="http://schemas.microsoft.com/office/drawing/2014/main" id="{A595C19D-85F0-429E-9D13-FEF5345587E9}"/>
                    </a:ext>
                  </a:extLst>
                </p:cNvPr>
                <p:cNvGrpSpPr/>
                <p:nvPr/>
              </p:nvGrpSpPr>
              <p:grpSpPr>
                <a:xfrm>
                  <a:off x="7498810" y="4257114"/>
                  <a:ext cx="2271784" cy="2036772"/>
                  <a:chOff x="7383827" y="5017936"/>
                  <a:chExt cx="1699681" cy="1523852"/>
                </a:xfrm>
              </p:grpSpPr>
              <p:sp>
                <p:nvSpPr>
                  <p:cNvPr id="75" name="Rectangle 74">
                    <a:extLst>
                      <a:ext uri="{FF2B5EF4-FFF2-40B4-BE49-F238E27FC236}">
                        <a16:creationId xmlns:a16="http://schemas.microsoft.com/office/drawing/2014/main" id="{4FDB06DE-FCCB-4EC5-B818-42C2D6D7730D}"/>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76" name="Group 75">
                    <a:extLst>
                      <a:ext uri="{FF2B5EF4-FFF2-40B4-BE49-F238E27FC236}">
                        <a16:creationId xmlns:a16="http://schemas.microsoft.com/office/drawing/2014/main" id="{F5AFCDE9-D987-4E6B-B3A7-17B4328C6A65}"/>
                      </a:ext>
                    </a:extLst>
                  </p:cNvPr>
                  <p:cNvGrpSpPr/>
                  <p:nvPr/>
                </p:nvGrpSpPr>
                <p:grpSpPr>
                  <a:xfrm>
                    <a:off x="7383827" y="5017936"/>
                    <a:ext cx="1699681" cy="1523852"/>
                    <a:chOff x="6246902" y="3993276"/>
                    <a:chExt cx="1699681" cy="1523852"/>
                  </a:xfrm>
                </p:grpSpPr>
                <p:pic>
                  <p:nvPicPr>
                    <p:cNvPr id="77" name="Picture 76">
                      <a:extLst>
                        <a:ext uri="{FF2B5EF4-FFF2-40B4-BE49-F238E27FC236}">
                          <a16:creationId xmlns:a16="http://schemas.microsoft.com/office/drawing/2014/main" id="{5CA11F80-AAEE-4E23-87BA-68F0B0D740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78" name="Rectangle 77">
                      <a:extLst>
                        <a:ext uri="{FF2B5EF4-FFF2-40B4-BE49-F238E27FC236}">
                          <a16:creationId xmlns:a16="http://schemas.microsoft.com/office/drawing/2014/main" id="{D2A33EB1-6508-4003-9838-0A8E90B14D4A}"/>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79" name="Rectangle 78">
                      <a:extLst>
                        <a:ext uri="{FF2B5EF4-FFF2-40B4-BE49-F238E27FC236}">
                          <a16:creationId xmlns:a16="http://schemas.microsoft.com/office/drawing/2014/main" id="{1BF46555-835A-4CFD-AF00-E2EAF9ECCCC9}"/>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0" name="Rectangle 79">
                      <a:extLst>
                        <a:ext uri="{FF2B5EF4-FFF2-40B4-BE49-F238E27FC236}">
                          <a16:creationId xmlns:a16="http://schemas.microsoft.com/office/drawing/2014/main" id="{12450B85-6775-4930-B48B-114FB52AC2DD}"/>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8" name="Group 17">
              <a:extLst>
                <a:ext uri="{FF2B5EF4-FFF2-40B4-BE49-F238E27FC236}">
                  <a16:creationId xmlns:a16="http://schemas.microsoft.com/office/drawing/2014/main" id="{3C9061CE-D970-48EB-A081-2310E6D1516B}"/>
                </a:ext>
              </a:extLst>
            </p:cNvPr>
            <p:cNvGrpSpPr/>
            <p:nvPr/>
          </p:nvGrpSpPr>
          <p:grpSpPr>
            <a:xfrm>
              <a:off x="10615773" y="5402772"/>
              <a:ext cx="1345609" cy="1021908"/>
              <a:chOff x="9596118" y="4234935"/>
              <a:chExt cx="1345609" cy="1021908"/>
            </a:xfrm>
          </p:grpSpPr>
          <p:pic>
            <p:nvPicPr>
              <p:cNvPr id="58" name="Picture 57">
                <a:extLst>
                  <a:ext uri="{FF2B5EF4-FFF2-40B4-BE49-F238E27FC236}">
                    <a16:creationId xmlns:a16="http://schemas.microsoft.com/office/drawing/2014/main" id="{C23881FA-21E9-4A6A-AE0B-81F6175C48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59" name="Group 58">
                <a:extLst>
                  <a:ext uri="{FF2B5EF4-FFF2-40B4-BE49-F238E27FC236}">
                    <a16:creationId xmlns:a16="http://schemas.microsoft.com/office/drawing/2014/main" id="{2E169815-52E9-4AC4-85E0-3C7B15995209}"/>
                  </a:ext>
                </a:extLst>
              </p:cNvPr>
              <p:cNvGrpSpPr>
                <a:grpSpLocks noChangeAspect="1"/>
              </p:cNvGrpSpPr>
              <p:nvPr/>
            </p:nvGrpSpPr>
            <p:grpSpPr>
              <a:xfrm>
                <a:off x="10077948" y="4616763"/>
                <a:ext cx="863779" cy="640080"/>
                <a:chOff x="7498810" y="3760108"/>
                <a:chExt cx="3419300" cy="2533778"/>
              </a:xfrm>
            </p:grpSpPr>
            <p:grpSp>
              <p:nvGrpSpPr>
                <p:cNvPr id="60" name="Group 59">
                  <a:extLst>
                    <a:ext uri="{FF2B5EF4-FFF2-40B4-BE49-F238E27FC236}">
                      <a16:creationId xmlns:a16="http://schemas.microsoft.com/office/drawing/2014/main" id="{AD67CD79-CD03-4DCD-AB1E-18F31F589B56}"/>
                    </a:ext>
                  </a:extLst>
                </p:cNvPr>
                <p:cNvGrpSpPr/>
                <p:nvPr/>
              </p:nvGrpSpPr>
              <p:grpSpPr>
                <a:xfrm>
                  <a:off x="8646326" y="3760108"/>
                  <a:ext cx="2271784" cy="2036772"/>
                  <a:chOff x="8258247" y="4401909"/>
                  <a:chExt cx="1699681" cy="1523852"/>
                </a:xfrm>
              </p:grpSpPr>
              <p:pic>
                <p:nvPicPr>
                  <p:cNvPr id="68" name="Picture 67">
                    <a:extLst>
                      <a:ext uri="{FF2B5EF4-FFF2-40B4-BE49-F238E27FC236}">
                        <a16:creationId xmlns:a16="http://schemas.microsoft.com/office/drawing/2014/main" id="{BF7EFADF-7126-4408-8A32-0F1824C4E6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69" name="Rectangle 68">
                    <a:extLst>
                      <a:ext uri="{FF2B5EF4-FFF2-40B4-BE49-F238E27FC236}">
                        <a16:creationId xmlns:a16="http://schemas.microsoft.com/office/drawing/2014/main" id="{AF9030C9-3514-4A99-BE6E-AA9F88F81919}"/>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70" name="Rectangle 69">
                    <a:extLst>
                      <a:ext uri="{FF2B5EF4-FFF2-40B4-BE49-F238E27FC236}">
                        <a16:creationId xmlns:a16="http://schemas.microsoft.com/office/drawing/2014/main" id="{995057BC-5B35-43F7-BF30-BD16D8B40DD2}"/>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61" name="Group 60">
                  <a:extLst>
                    <a:ext uri="{FF2B5EF4-FFF2-40B4-BE49-F238E27FC236}">
                      <a16:creationId xmlns:a16="http://schemas.microsoft.com/office/drawing/2014/main" id="{A4F9910D-4292-4AA8-976F-24869848BBBB}"/>
                    </a:ext>
                  </a:extLst>
                </p:cNvPr>
                <p:cNvGrpSpPr/>
                <p:nvPr/>
              </p:nvGrpSpPr>
              <p:grpSpPr>
                <a:xfrm>
                  <a:off x="7498810" y="4257114"/>
                  <a:ext cx="2271784" cy="2036772"/>
                  <a:chOff x="7383827" y="5017936"/>
                  <a:chExt cx="1699681" cy="1523852"/>
                </a:xfrm>
              </p:grpSpPr>
              <p:sp>
                <p:nvSpPr>
                  <p:cNvPr id="62" name="Rectangle 61">
                    <a:extLst>
                      <a:ext uri="{FF2B5EF4-FFF2-40B4-BE49-F238E27FC236}">
                        <a16:creationId xmlns:a16="http://schemas.microsoft.com/office/drawing/2014/main" id="{13C7FE81-8FB7-413C-9168-E8F37EEBEFB2}"/>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63" name="Group 62">
                    <a:extLst>
                      <a:ext uri="{FF2B5EF4-FFF2-40B4-BE49-F238E27FC236}">
                        <a16:creationId xmlns:a16="http://schemas.microsoft.com/office/drawing/2014/main" id="{A4F16604-554F-46E3-819B-E91F44D124D9}"/>
                      </a:ext>
                    </a:extLst>
                  </p:cNvPr>
                  <p:cNvGrpSpPr/>
                  <p:nvPr/>
                </p:nvGrpSpPr>
                <p:grpSpPr>
                  <a:xfrm>
                    <a:off x="7383827" y="5017936"/>
                    <a:ext cx="1699681" cy="1523852"/>
                    <a:chOff x="6246902" y="3993276"/>
                    <a:chExt cx="1699681" cy="1523852"/>
                  </a:xfrm>
                </p:grpSpPr>
                <p:pic>
                  <p:nvPicPr>
                    <p:cNvPr id="64" name="Picture 63">
                      <a:extLst>
                        <a:ext uri="{FF2B5EF4-FFF2-40B4-BE49-F238E27FC236}">
                          <a16:creationId xmlns:a16="http://schemas.microsoft.com/office/drawing/2014/main" id="{C1AE8C32-0AEF-4B20-AA1C-796C045249B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65" name="Rectangle 64">
                      <a:extLst>
                        <a:ext uri="{FF2B5EF4-FFF2-40B4-BE49-F238E27FC236}">
                          <a16:creationId xmlns:a16="http://schemas.microsoft.com/office/drawing/2014/main" id="{15BF2D23-1E62-47B7-9E15-C7F94FDE1AD3}"/>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66" name="Rectangle 65">
                      <a:extLst>
                        <a:ext uri="{FF2B5EF4-FFF2-40B4-BE49-F238E27FC236}">
                          <a16:creationId xmlns:a16="http://schemas.microsoft.com/office/drawing/2014/main" id="{E9A81B26-273B-49DC-A3FF-B32A7FFC51E4}"/>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67" name="Rectangle 66">
                      <a:extLst>
                        <a:ext uri="{FF2B5EF4-FFF2-40B4-BE49-F238E27FC236}">
                          <a16:creationId xmlns:a16="http://schemas.microsoft.com/office/drawing/2014/main" id="{05DDB64D-F6BA-4504-8613-66B2455FB79E}"/>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9" name="Group 18">
              <a:extLst>
                <a:ext uri="{FF2B5EF4-FFF2-40B4-BE49-F238E27FC236}">
                  <a16:creationId xmlns:a16="http://schemas.microsoft.com/office/drawing/2014/main" id="{F45B18F7-7B21-4979-A6EA-958D918A176E}"/>
                </a:ext>
              </a:extLst>
            </p:cNvPr>
            <p:cNvGrpSpPr/>
            <p:nvPr/>
          </p:nvGrpSpPr>
          <p:grpSpPr>
            <a:xfrm>
              <a:off x="6394324" y="1543115"/>
              <a:ext cx="1345609" cy="1021908"/>
              <a:chOff x="9596118" y="4234935"/>
              <a:chExt cx="1345609" cy="1021908"/>
            </a:xfrm>
          </p:grpSpPr>
          <p:pic>
            <p:nvPicPr>
              <p:cNvPr id="45" name="Picture 44">
                <a:extLst>
                  <a:ext uri="{FF2B5EF4-FFF2-40B4-BE49-F238E27FC236}">
                    <a16:creationId xmlns:a16="http://schemas.microsoft.com/office/drawing/2014/main" id="{31C8B3F4-933D-4989-9218-513B08C079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46" name="Group 45">
                <a:extLst>
                  <a:ext uri="{FF2B5EF4-FFF2-40B4-BE49-F238E27FC236}">
                    <a16:creationId xmlns:a16="http://schemas.microsoft.com/office/drawing/2014/main" id="{0EFA5F60-EB8C-4136-A3C5-779C19F652A4}"/>
                  </a:ext>
                </a:extLst>
              </p:cNvPr>
              <p:cNvGrpSpPr>
                <a:grpSpLocks noChangeAspect="1"/>
              </p:cNvGrpSpPr>
              <p:nvPr/>
            </p:nvGrpSpPr>
            <p:grpSpPr>
              <a:xfrm>
                <a:off x="10077948" y="4616763"/>
                <a:ext cx="863779" cy="640080"/>
                <a:chOff x="7498810" y="3760108"/>
                <a:chExt cx="3419300" cy="2533778"/>
              </a:xfrm>
            </p:grpSpPr>
            <p:grpSp>
              <p:nvGrpSpPr>
                <p:cNvPr id="47" name="Group 46">
                  <a:extLst>
                    <a:ext uri="{FF2B5EF4-FFF2-40B4-BE49-F238E27FC236}">
                      <a16:creationId xmlns:a16="http://schemas.microsoft.com/office/drawing/2014/main" id="{396A7455-E606-4583-9777-43B6E5AF281A}"/>
                    </a:ext>
                  </a:extLst>
                </p:cNvPr>
                <p:cNvGrpSpPr/>
                <p:nvPr/>
              </p:nvGrpSpPr>
              <p:grpSpPr>
                <a:xfrm>
                  <a:off x="8646326" y="3760108"/>
                  <a:ext cx="2271784" cy="2036772"/>
                  <a:chOff x="8258247" y="4401909"/>
                  <a:chExt cx="1699681" cy="1523852"/>
                </a:xfrm>
              </p:grpSpPr>
              <p:pic>
                <p:nvPicPr>
                  <p:cNvPr id="55" name="Picture 54">
                    <a:extLst>
                      <a:ext uri="{FF2B5EF4-FFF2-40B4-BE49-F238E27FC236}">
                        <a16:creationId xmlns:a16="http://schemas.microsoft.com/office/drawing/2014/main" id="{02EFBEF2-08B5-4E6F-8950-30E6A967EE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56" name="Rectangle 55">
                    <a:extLst>
                      <a:ext uri="{FF2B5EF4-FFF2-40B4-BE49-F238E27FC236}">
                        <a16:creationId xmlns:a16="http://schemas.microsoft.com/office/drawing/2014/main" id="{93D65281-EF28-44D9-A0FF-873E69E38449}"/>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7" name="Rectangle 56">
                    <a:extLst>
                      <a:ext uri="{FF2B5EF4-FFF2-40B4-BE49-F238E27FC236}">
                        <a16:creationId xmlns:a16="http://schemas.microsoft.com/office/drawing/2014/main" id="{C1B4458B-6A8F-4335-BB25-587A55CAF63F}"/>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48" name="Group 47">
                  <a:extLst>
                    <a:ext uri="{FF2B5EF4-FFF2-40B4-BE49-F238E27FC236}">
                      <a16:creationId xmlns:a16="http://schemas.microsoft.com/office/drawing/2014/main" id="{300EFCB4-CE6D-4E77-808B-681B0A94381C}"/>
                    </a:ext>
                  </a:extLst>
                </p:cNvPr>
                <p:cNvGrpSpPr/>
                <p:nvPr/>
              </p:nvGrpSpPr>
              <p:grpSpPr>
                <a:xfrm>
                  <a:off x="7498810" y="4257114"/>
                  <a:ext cx="2271784" cy="2036772"/>
                  <a:chOff x="7383827" y="5017936"/>
                  <a:chExt cx="1699681" cy="1523852"/>
                </a:xfrm>
              </p:grpSpPr>
              <p:sp>
                <p:nvSpPr>
                  <p:cNvPr id="49" name="Rectangle 48">
                    <a:extLst>
                      <a:ext uri="{FF2B5EF4-FFF2-40B4-BE49-F238E27FC236}">
                        <a16:creationId xmlns:a16="http://schemas.microsoft.com/office/drawing/2014/main" id="{FAA48A8C-BB7B-4872-A22E-9B1A6D664BA6}"/>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50" name="Group 49">
                    <a:extLst>
                      <a:ext uri="{FF2B5EF4-FFF2-40B4-BE49-F238E27FC236}">
                        <a16:creationId xmlns:a16="http://schemas.microsoft.com/office/drawing/2014/main" id="{EC65DCCD-7382-4266-8ABB-AB0D68EA3938}"/>
                      </a:ext>
                    </a:extLst>
                  </p:cNvPr>
                  <p:cNvGrpSpPr/>
                  <p:nvPr/>
                </p:nvGrpSpPr>
                <p:grpSpPr>
                  <a:xfrm>
                    <a:off x="7383827" y="5017936"/>
                    <a:ext cx="1699681" cy="1523852"/>
                    <a:chOff x="6246902" y="3993276"/>
                    <a:chExt cx="1699681" cy="1523852"/>
                  </a:xfrm>
                </p:grpSpPr>
                <p:pic>
                  <p:nvPicPr>
                    <p:cNvPr id="51" name="Picture 50">
                      <a:extLst>
                        <a:ext uri="{FF2B5EF4-FFF2-40B4-BE49-F238E27FC236}">
                          <a16:creationId xmlns:a16="http://schemas.microsoft.com/office/drawing/2014/main" id="{12E4B00A-0B55-4C36-9A5A-249BEB78FC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52" name="Rectangle 51">
                      <a:extLst>
                        <a:ext uri="{FF2B5EF4-FFF2-40B4-BE49-F238E27FC236}">
                          <a16:creationId xmlns:a16="http://schemas.microsoft.com/office/drawing/2014/main" id="{F322A619-C36A-4B0A-AA36-77616B300239}"/>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3" name="Rectangle 52">
                      <a:extLst>
                        <a:ext uri="{FF2B5EF4-FFF2-40B4-BE49-F238E27FC236}">
                          <a16:creationId xmlns:a16="http://schemas.microsoft.com/office/drawing/2014/main" id="{CC73BE89-B451-43E5-9046-C5B4B01CF174}"/>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4" name="Rectangle 53">
                      <a:extLst>
                        <a:ext uri="{FF2B5EF4-FFF2-40B4-BE49-F238E27FC236}">
                          <a16:creationId xmlns:a16="http://schemas.microsoft.com/office/drawing/2014/main" id="{64B380B6-C9FE-4AA6-8024-EC2C1A582992}"/>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20" name="Group 19">
              <a:extLst>
                <a:ext uri="{FF2B5EF4-FFF2-40B4-BE49-F238E27FC236}">
                  <a16:creationId xmlns:a16="http://schemas.microsoft.com/office/drawing/2014/main" id="{3DACF743-8BDD-4E50-B118-E653E3446087}"/>
                </a:ext>
              </a:extLst>
            </p:cNvPr>
            <p:cNvGrpSpPr/>
            <p:nvPr/>
          </p:nvGrpSpPr>
          <p:grpSpPr>
            <a:xfrm>
              <a:off x="5418414" y="4106114"/>
              <a:ext cx="1345609" cy="1021908"/>
              <a:chOff x="9596118" y="4234935"/>
              <a:chExt cx="1345609" cy="1021908"/>
            </a:xfrm>
          </p:grpSpPr>
          <p:pic>
            <p:nvPicPr>
              <p:cNvPr id="32" name="Picture 31">
                <a:extLst>
                  <a:ext uri="{FF2B5EF4-FFF2-40B4-BE49-F238E27FC236}">
                    <a16:creationId xmlns:a16="http://schemas.microsoft.com/office/drawing/2014/main" id="{381C7C1D-F741-4F42-A327-EA86A1AFB0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33" name="Group 32">
                <a:extLst>
                  <a:ext uri="{FF2B5EF4-FFF2-40B4-BE49-F238E27FC236}">
                    <a16:creationId xmlns:a16="http://schemas.microsoft.com/office/drawing/2014/main" id="{148EF7DA-7F7F-4CEC-B17C-C298A2621A12}"/>
                  </a:ext>
                </a:extLst>
              </p:cNvPr>
              <p:cNvGrpSpPr>
                <a:grpSpLocks noChangeAspect="1"/>
              </p:cNvGrpSpPr>
              <p:nvPr/>
            </p:nvGrpSpPr>
            <p:grpSpPr>
              <a:xfrm>
                <a:off x="10077948" y="4616763"/>
                <a:ext cx="863779" cy="640080"/>
                <a:chOff x="7498810" y="3760108"/>
                <a:chExt cx="3419300" cy="2533778"/>
              </a:xfrm>
            </p:grpSpPr>
            <p:grpSp>
              <p:nvGrpSpPr>
                <p:cNvPr id="34" name="Group 33">
                  <a:extLst>
                    <a:ext uri="{FF2B5EF4-FFF2-40B4-BE49-F238E27FC236}">
                      <a16:creationId xmlns:a16="http://schemas.microsoft.com/office/drawing/2014/main" id="{6C06D450-2788-4123-B057-F8CCB30F170C}"/>
                    </a:ext>
                  </a:extLst>
                </p:cNvPr>
                <p:cNvGrpSpPr/>
                <p:nvPr/>
              </p:nvGrpSpPr>
              <p:grpSpPr>
                <a:xfrm>
                  <a:off x="8646326" y="3760108"/>
                  <a:ext cx="2271784" cy="2036772"/>
                  <a:chOff x="8258247" y="4401909"/>
                  <a:chExt cx="1699681" cy="1523852"/>
                </a:xfrm>
              </p:grpSpPr>
              <p:pic>
                <p:nvPicPr>
                  <p:cNvPr id="42" name="Picture 41">
                    <a:extLst>
                      <a:ext uri="{FF2B5EF4-FFF2-40B4-BE49-F238E27FC236}">
                        <a16:creationId xmlns:a16="http://schemas.microsoft.com/office/drawing/2014/main" id="{C95A4916-1BD8-4625-9CBF-8EE682388D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43" name="Rectangle 42">
                    <a:extLst>
                      <a:ext uri="{FF2B5EF4-FFF2-40B4-BE49-F238E27FC236}">
                        <a16:creationId xmlns:a16="http://schemas.microsoft.com/office/drawing/2014/main" id="{8497AE18-0111-4C85-AD64-33E8B68FB902}"/>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4" name="Rectangle 43">
                    <a:extLst>
                      <a:ext uri="{FF2B5EF4-FFF2-40B4-BE49-F238E27FC236}">
                        <a16:creationId xmlns:a16="http://schemas.microsoft.com/office/drawing/2014/main" id="{E0AB7177-3A59-46BC-B570-50F774EFC558}"/>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35" name="Group 34">
                  <a:extLst>
                    <a:ext uri="{FF2B5EF4-FFF2-40B4-BE49-F238E27FC236}">
                      <a16:creationId xmlns:a16="http://schemas.microsoft.com/office/drawing/2014/main" id="{10EFDBF3-09BB-4E03-B5FD-3C45D7DA19E5}"/>
                    </a:ext>
                  </a:extLst>
                </p:cNvPr>
                <p:cNvGrpSpPr/>
                <p:nvPr/>
              </p:nvGrpSpPr>
              <p:grpSpPr>
                <a:xfrm>
                  <a:off x="7498810" y="4257114"/>
                  <a:ext cx="2271784" cy="2036772"/>
                  <a:chOff x="7383827" y="5017936"/>
                  <a:chExt cx="1699681" cy="1523852"/>
                </a:xfrm>
              </p:grpSpPr>
              <p:sp>
                <p:nvSpPr>
                  <p:cNvPr id="36" name="Rectangle 35">
                    <a:extLst>
                      <a:ext uri="{FF2B5EF4-FFF2-40B4-BE49-F238E27FC236}">
                        <a16:creationId xmlns:a16="http://schemas.microsoft.com/office/drawing/2014/main" id="{9ACCDB7D-94ED-4035-A01D-87D1E5F1E663}"/>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37" name="Group 36">
                    <a:extLst>
                      <a:ext uri="{FF2B5EF4-FFF2-40B4-BE49-F238E27FC236}">
                        <a16:creationId xmlns:a16="http://schemas.microsoft.com/office/drawing/2014/main" id="{69E56CBC-B535-425D-8D02-FC24604E76A3}"/>
                      </a:ext>
                    </a:extLst>
                  </p:cNvPr>
                  <p:cNvGrpSpPr/>
                  <p:nvPr/>
                </p:nvGrpSpPr>
                <p:grpSpPr>
                  <a:xfrm>
                    <a:off x="7383827" y="5017936"/>
                    <a:ext cx="1699681" cy="1523852"/>
                    <a:chOff x="6246902" y="3993276"/>
                    <a:chExt cx="1699681" cy="1523852"/>
                  </a:xfrm>
                </p:grpSpPr>
                <p:pic>
                  <p:nvPicPr>
                    <p:cNvPr id="38" name="Picture 37">
                      <a:extLst>
                        <a:ext uri="{FF2B5EF4-FFF2-40B4-BE49-F238E27FC236}">
                          <a16:creationId xmlns:a16="http://schemas.microsoft.com/office/drawing/2014/main" id="{77D974B4-84B1-4C35-BD21-6A3AAF7B58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39" name="Rectangle 38">
                      <a:extLst>
                        <a:ext uri="{FF2B5EF4-FFF2-40B4-BE49-F238E27FC236}">
                          <a16:creationId xmlns:a16="http://schemas.microsoft.com/office/drawing/2014/main" id="{639A3707-CEB2-43FC-9B16-4042CE467CA9}"/>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0" name="Rectangle 39">
                      <a:extLst>
                        <a:ext uri="{FF2B5EF4-FFF2-40B4-BE49-F238E27FC236}">
                          <a16:creationId xmlns:a16="http://schemas.microsoft.com/office/drawing/2014/main" id="{D8FEFB9D-63C9-4EEE-B1DE-090CE6534ABD}"/>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1" name="Rectangle 40">
                      <a:extLst>
                        <a:ext uri="{FF2B5EF4-FFF2-40B4-BE49-F238E27FC236}">
                          <a16:creationId xmlns:a16="http://schemas.microsoft.com/office/drawing/2014/main" id="{D15474AC-296D-4D7A-9054-A8447F05A92C}"/>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21" name="Group 20">
              <a:extLst>
                <a:ext uri="{FF2B5EF4-FFF2-40B4-BE49-F238E27FC236}">
                  <a16:creationId xmlns:a16="http://schemas.microsoft.com/office/drawing/2014/main" id="{ABF2F481-C5D6-4B71-8077-4062FE5F9458}"/>
                </a:ext>
              </a:extLst>
            </p:cNvPr>
            <p:cNvGrpSpPr>
              <a:grpSpLocks noChangeAspect="1"/>
            </p:cNvGrpSpPr>
            <p:nvPr/>
          </p:nvGrpSpPr>
          <p:grpSpPr>
            <a:xfrm>
              <a:off x="6457357" y="3239851"/>
              <a:ext cx="863779" cy="640080"/>
              <a:chOff x="2292057" y="3128148"/>
              <a:chExt cx="1198607" cy="888195"/>
            </a:xfrm>
          </p:grpSpPr>
          <p:pic>
            <p:nvPicPr>
              <p:cNvPr id="24" name="Picture 23">
                <a:extLst>
                  <a:ext uri="{FF2B5EF4-FFF2-40B4-BE49-F238E27FC236}">
                    <a16:creationId xmlns:a16="http://schemas.microsoft.com/office/drawing/2014/main" id="{0560ED5E-F3FD-4063-9FE1-1561F88D82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94309" y="3128148"/>
                <a:ext cx="796355" cy="713974"/>
              </a:xfrm>
              <a:prstGeom prst="rect">
                <a:avLst/>
              </a:prstGeom>
            </p:spPr>
          </p:pic>
          <p:sp>
            <p:nvSpPr>
              <p:cNvPr id="25" name="Rectangle 24">
                <a:extLst>
                  <a:ext uri="{FF2B5EF4-FFF2-40B4-BE49-F238E27FC236}">
                    <a16:creationId xmlns:a16="http://schemas.microsoft.com/office/drawing/2014/main" id="{ECAB84C1-D096-4169-B24E-5DC08BAA98DA}"/>
                  </a:ext>
                </a:extLst>
              </p:cNvPr>
              <p:cNvSpPr/>
              <p:nvPr/>
            </p:nvSpPr>
            <p:spPr>
              <a:xfrm>
                <a:off x="2706117" y="3715769"/>
                <a:ext cx="664489"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6" name="Rectangle 25">
                <a:extLst>
                  <a:ext uri="{FF2B5EF4-FFF2-40B4-BE49-F238E27FC236}">
                    <a16:creationId xmlns:a16="http://schemas.microsoft.com/office/drawing/2014/main" id="{F3DB55CE-B58D-4136-932D-0F4C94236F09}"/>
                  </a:ext>
                </a:extLst>
              </p:cNvPr>
              <p:cNvSpPr/>
              <p:nvPr/>
            </p:nvSpPr>
            <p:spPr>
              <a:xfrm flipH="1">
                <a:off x="3144622" y="3608111"/>
                <a:ext cx="332181"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7" name="Rectangle 26">
                <a:extLst>
                  <a:ext uri="{FF2B5EF4-FFF2-40B4-BE49-F238E27FC236}">
                    <a16:creationId xmlns:a16="http://schemas.microsoft.com/office/drawing/2014/main" id="{346DE5D1-88C9-4815-A8EF-B8B96AC90F08}"/>
                  </a:ext>
                </a:extLst>
              </p:cNvPr>
              <p:cNvSpPr/>
              <p:nvPr/>
            </p:nvSpPr>
            <p:spPr>
              <a:xfrm>
                <a:off x="2292057" y="3302369"/>
                <a:ext cx="794001" cy="713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pic>
            <p:nvPicPr>
              <p:cNvPr id="28" name="Picture 27">
                <a:extLst>
                  <a:ext uri="{FF2B5EF4-FFF2-40B4-BE49-F238E27FC236}">
                    <a16:creationId xmlns:a16="http://schemas.microsoft.com/office/drawing/2014/main" id="{448C3EF9-E627-45C7-9D08-ACE94ACA83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92057" y="3302369"/>
                <a:ext cx="796355" cy="713974"/>
              </a:xfrm>
              <a:prstGeom prst="rect">
                <a:avLst/>
              </a:prstGeom>
            </p:spPr>
          </p:pic>
          <p:sp>
            <p:nvSpPr>
              <p:cNvPr id="29" name="Rectangle 28">
                <a:extLst>
                  <a:ext uri="{FF2B5EF4-FFF2-40B4-BE49-F238E27FC236}">
                    <a16:creationId xmlns:a16="http://schemas.microsoft.com/office/drawing/2014/main" id="{8B9263D1-D192-460D-9E45-50758A1CD941}"/>
                  </a:ext>
                </a:extLst>
              </p:cNvPr>
              <p:cNvSpPr/>
              <p:nvPr/>
            </p:nvSpPr>
            <p:spPr>
              <a:xfrm>
                <a:off x="2521893" y="3555451"/>
                <a:ext cx="564165"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0" name="Rectangle 29">
                <a:extLst>
                  <a:ext uri="{FF2B5EF4-FFF2-40B4-BE49-F238E27FC236}">
                    <a16:creationId xmlns:a16="http://schemas.microsoft.com/office/drawing/2014/main" id="{F8456E28-0267-40DA-96FA-59B4111B06F6}"/>
                  </a:ext>
                </a:extLst>
              </p:cNvPr>
              <p:cNvSpPr/>
              <p:nvPr/>
            </p:nvSpPr>
            <p:spPr>
              <a:xfrm>
                <a:off x="2303864" y="3671940"/>
                <a:ext cx="770688"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1" name="Rectangle 30">
                <a:extLst>
                  <a:ext uri="{FF2B5EF4-FFF2-40B4-BE49-F238E27FC236}">
                    <a16:creationId xmlns:a16="http://schemas.microsoft.com/office/drawing/2014/main" id="{45ACAA04-68D8-44E4-8170-DC9C1244CED4}"/>
                  </a:ext>
                </a:extLst>
              </p:cNvPr>
              <p:cNvSpPr/>
              <p:nvPr/>
            </p:nvSpPr>
            <p:spPr>
              <a:xfrm>
                <a:off x="2303902" y="3782332"/>
                <a:ext cx="217991"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2" name="Rectangle 21">
              <a:extLst>
                <a:ext uri="{FF2B5EF4-FFF2-40B4-BE49-F238E27FC236}">
                  <a16:creationId xmlns:a16="http://schemas.microsoft.com/office/drawing/2014/main" id="{E265F8F8-D931-4315-AB73-E7619C6DAF22}"/>
                </a:ext>
              </a:extLst>
            </p:cNvPr>
            <p:cNvSpPr/>
            <p:nvPr/>
          </p:nvSpPr>
          <p:spPr>
            <a:xfrm>
              <a:off x="6394324" y="3143884"/>
              <a:ext cx="987660" cy="8132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quot;Not Allowed&quot; Symbol 22">
              <a:extLst>
                <a:ext uri="{FF2B5EF4-FFF2-40B4-BE49-F238E27FC236}">
                  <a16:creationId xmlns:a16="http://schemas.microsoft.com/office/drawing/2014/main" id="{6A77C4B0-FF98-4FB1-B5A9-EF0EC1394D70}"/>
                </a:ext>
              </a:extLst>
            </p:cNvPr>
            <p:cNvSpPr/>
            <p:nvPr/>
          </p:nvSpPr>
          <p:spPr>
            <a:xfrm rot="5062248">
              <a:off x="6441863" y="3117684"/>
              <a:ext cx="914400" cy="914400"/>
            </a:xfrm>
            <a:prstGeom prst="noSmoking">
              <a:avLst>
                <a:gd name="adj" fmla="val 10017"/>
              </a:avLst>
            </a:prstGeom>
            <a:solidFill>
              <a:schemeClr val="bg1">
                <a:lumMod val="6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104</a:t>
            </a:fld>
            <a:endParaRPr lang="en-US" dirty="0"/>
          </a:p>
        </p:txBody>
      </p:sp>
    </p:spTree>
    <p:extLst>
      <p:ext uri="{BB962C8B-B14F-4D97-AF65-F5344CB8AC3E}">
        <p14:creationId xmlns:p14="http://schemas.microsoft.com/office/powerpoint/2010/main" val="37835857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768665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(7/24)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9" name="Picture 8" descr="Screenshot of the with date data tab of the LATTE online user interface.">
            <a:extLst>
              <a:ext uri="{FF2B5EF4-FFF2-40B4-BE49-F238E27FC236}">
                <a16:creationId xmlns:a16="http://schemas.microsoft.com/office/drawing/2014/main" id="{60C0237E-2872-490A-B2F5-BB9BF16CA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sp>
        <p:nvSpPr>
          <p:cNvPr id="10" name="Down Arrow 10" descr="Arrow pointing to the with date data tab in the LATTE online user interface.">
            <a:extLst>
              <a:ext uri="{FF2B5EF4-FFF2-40B4-BE49-F238E27FC236}">
                <a16:creationId xmlns:a16="http://schemas.microsoft.com/office/drawing/2014/main" id="{AE23317D-0228-45C5-B407-9F7183A20D68}"/>
              </a:ext>
            </a:extLst>
          </p:cNvPr>
          <p:cNvSpPr/>
          <p:nvPr/>
        </p:nvSpPr>
        <p:spPr>
          <a:xfrm rot="16200000">
            <a:off x="414144" y="1161288"/>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105</a:t>
            </a:fld>
            <a:endParaRPr lang="en-US" dirty="0"/>
          </a:p>
        </p:txBody>
      </p:sp>
    </p:spTree>
    <p:extLst>
      <p:ext uri="{BB962C8B-B14F-4D97-AF65-F5344CB8AC3E}">
        <p14:creationId xmlns:p14="http://schemas.microsoft.com/office/powerpoint/2010/main" val="4035049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768665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(8/24)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1" name="Picture 10" descr="Screenshot of the with date data tab of the LATTE online user interface.">
            <a:extLst>
              <a:ext uri="{FF2B5EF4-FFF2-40B4-BE49-F238E27FC236}">
                <a16:creationId xmlns:a16="http://schemas.microsoft.com/office/drawing/2014/main" id="{0A5C1F39-6F15-48EB-8276-A2AEFBE42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grpSp>
        <p:nvGrpSpPr>
          <p:cNvPr id="12" name="Group 11">
            <a:extLst>
              <a:ext uri="{FF2B5EF4-FFF2-40B4-BE49-F238E27FC236}">
                <a16:creationId xmlns:a16="http://schemas.microsoft.com/office/drawing/2014/main" id="{8BE3783A-D96F-4E4E-B466-A979B2C11E52}"/>
              </a:ext>
              <a:ext uri="{C183D7F6-B498-43B3-948B-1728B52AA6E4}">
                <adec:decorative xmlns:adec="http://schemas.microsoft.com/office/drawing/2017/decorative" val="1"/>
              </a:ext>
            </a:extLst>
          </p:cNvPr>
          <p:cNvGrpSpPr/>
          <p:nvPr/>
        </p:nvGrpSpPr>
        <p:grpSpPr>
          <a:xfrm>
            <a:off x="1017046" y="936484"/>
            <a:ext cx="9683038" cy="5784992"/>
            <a:chOff x="1017046" y="936484"/>
            <a:chExt cx="9683038" cy="5784992"/>
          </a:xfrm>
        </p:grpSpPr>
        <p:sp>
          <p:nvSpPr>
            <p:cNvPr id="20" name="Rectangle 19">
              <a:extLst>
                <a:ext uri="{FF2B5EF4-FFF2-40B4-BE49-F238E27FC236}">
                  <a16:creationId xmlns:a16="http://schemas.microsoft.com/office/drawing/2014/main" id="{050DBDCA-87E7-4FD8-8171-71CFA42B4119}"/>
                </a:ext>
              </a:extLst>
            </p:cNvPr>
            <p:cNvSpPr/>
            <p:nvPr/>
          </p:nvSpPr>
          <p:spPr>
            <a:xfrm>
              <a:off x="1017047" y="3292038"/>
              <a:ext cx="9683037" cy="342943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1" name="Rectangle 20">
              <a:extLst>
                <a:ext uri="{FF2B5EF4-FFF2-40B4-BE49-F238E27FC236}">
                  <a16:creationId xmlns:a16="http://schemas.microsoft.com/office/drawing/2014/main" id="{8063D1AC-2C78-460E-AEFC-4B9B3F219094}"/>
                </a:ext>
              </a:extLst>
            </p:cNvPr>
            <p:cNvSpPr/>
            <p:nvPr/>
          </p:nvSpPr>
          <p:spPr>
            <a:xfrm>
              <a:off x="4000500" y="936484"/>
              <a:ext cx="6688532" cy="235555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2" name="Rectangle 21">
              <a:extLst>
                <a:ext uri="{FF2B5EF4-FFF2-40B4-BE49-F238E27FC236}">
                  <a16:creationId xmlns:a16="http://schemas.microsoft.com/office/drawing/2014/main" id="{EAA64D41-15BB-43AA-A108-2F074FA8F414}"/>
                </a:ext>
              </a:extLst>
            </p:cNvPr>
            <p:cNvSpPr/>
            <p:nvPr/>
          </p:nvSpPr>
          <p:spPr>
            <a:xfrm>
              <a:off x="1017046" y="936486"/>
              <a:ext cx="2983454" cy="179642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3" name="Rectangle 22">
              <a:extLst>
                <a:ext uri="{FF2B5EF4-FFF2-40B4-BE49-F238E27FC236}">
                  <a16:creationId xmlns:a16="http://schemas.microsoft.com/office/drawing/2014/main" id="{052F5A9F-F5BB-487A-8BFD-27F937C80FED}"/>
                </a:ext>
              </a:extLst>
            </p:cNvPr>
            <p:cNvSpPr/>
            <p:nvPr/>
          </p:nvSpPr>
          <p:spPr>
            <a:xfrm>
              <a:off x="1017047" y="2732914"/>
              <a:ext cx="197604" cy="55912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4" name="Down Arrow 10" descr="Arrow pointing to the upload button for the Table of dates in locations input file in the LATTE online user interface.">
            <a:extLst>
              <a:ext uri="{FF2B5EF4-FFF2-40B4-BE49-F238E27FC236}">
                <a16:creationId xmlns:a16="http://schemas.microsoft.com/office/drawing/2014/main" id="{691C777B-7855-47B9-8FEE-D0BDDB82EB2A}"/>
              </a:ext>
            </a:extLst>
          </p:cNvPr>
          <p:cNvSpPr/>
          <p:nvPr/>
        </p:nvSpPr>
        <p:spPr>
          <a:xfrm rot="16200000">
            <a:off x="447971" y="2666961"/>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106</a:t>
            </a:fld>
            <a:endParaRPr lang="en-US" dirty="0"/>
          </a:p>
        </p:txBody>
      </p:sp>
    </p:spTree>
    <p:extLst>
      <p:ext uri="{BB962C8B-B14F-4D97-AF65-F5344CB8AC3E}">
        <p14:creationId xmlns:p14="http://schemas.microsoft.com/office/powerpoint/2010/main" val="24630099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659FCF3-7D22-4BBB-A9AE-3B0EF600BBFD}"/>
              </a:ext>
            </a:extLst>
          </p:cNvPr>
          <p:cNvSpPr txBox="1">
            <a:spLocks noGrp="1"/>
          </p:cNvSpPr>
          <p:nvPr>
            <p:ph type="title" idx="4294967295"/>
          </p:nvPr>
        </p:nvSpPr>
        <p:spPr>
          <a:xfrm>
            <a:off x="428625" y="228600"/>
            <a:ext cx="768665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(9/24)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6" name="Picture 5" descr="Screenshot of the with date data tab of the LATTE online user interface.">
            <a:extLst>
              <a:ext uri="{FF2B5EF4-FFF2-40B4-BE49-F238E27FC236}">
                <a16:creationId xmlns:a16="http://schemas.microsoft.com/office/drawing/2014/main" id="{65DB651C-E8D4-4D5D-A846-BD0606140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713" y="980595"/>
            <a:ext cx="9334167" cy="5596128"/>
          </a:xfrm>
          <a:prstGeom prst="rect">
            <a:avLst/>
          </a:prstGeom>
          <a:ln w="6350">
            <a:solidFill>
              <a:schemeClr val="tx1"/>
            </a:solidFill>
          </a:ln>
        </p:spPr>
      </p:pic>
      <p:sp>
        <p:nvSpPr>
          <p:cNvPr id="7" name="Down Arrow 10" descr="Arrow pointing to the help button of the LATTE online user interface.">
            <a:extLst>
              <a:ext uri="{FF2B5EF4-FFF2-40B4-BE49-F238E27FC236}">
                <a16:creationId xmlns:a16="http://schemas.microsoft.com/office/drawing/2014/main" id="{61A0604E-F51C-4BFD-863C-C36B74DE13C3}"/>
              </a:ext>
            </a:extLst>
          </p:cNvPr>
          <p:cNvSpPr/>
          <p:nvPr/>
        </p:nvSpPr>
        <p:spPr>
          <a:xfrm rot="16200000">
            <a:off x="9060668" y="829957"/>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 name="Slide Number Placeholder 8">
            <a:extLst>
              <a:ext uri="{FF2B5EF4-FFF2-40B4-BE49-F238E27FC236}">
                <a16:creationId xmlns:a16="http://schemas.microsoft.com/office/drawing/2014/main" id="{5A0C4C1E-E585-4CC9-AC3D-6D51A7F09173}"/>
              </a:ext>
            </a:extLst>
          </p:cNvPr>
          <p:cNvSpPr>
            <a:spLocks noGrp="1"/>
          </p:cNvSpPr>
          <p:nvPr>
            <p:ph type="sldNum" sz="quarter" idx="12"/>
          </p:nvPr>
        </p:nvSpPr>
        <p:spPr/>
        <p:txBody>
          <a:bodyPr/>
          <a:lstStyle/>
          <a:p>
            <a:fld id="{1B5DE891-BED3-4FCA-96F7-3F8A1588183F}" type="slidenum">
              <a:rPr lang="en-US" smtClean="0"/>
              <a:pPr/>
              <a:t>107</a:t>
            </a:fld>
            <a:endParaRPr lang="en-US" dirty="0"/>
          </a:p>
        </p:txBody>
      </p:sp>
    </p:spTree>
    <p:extLst>
      <p:ext uri="{BB962C8B-B14F-4D97-AF65-F5344CB8AC3E}">
        <p14:creationId xmlns:p14="http://schemas.microsoft.com/office/powerpoint/2010/main" val="1762374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E07C0-B519-446B-BE38-0F52D86F9AAA}"/>
              </a:ext>
            </a:extLst>
          </p:cNvPr>
          <p:cNvSpPr txBox="1">
            <a:spLocks noGrp="1"/>
          </p:cNvSpPr>
          <p:nvPr>
            <p:ph type="title" idx="4294967295"/>
          </p:nvPr>
        </p:nvSpPr>
        <p:spPr>
          <a:xfrm>
            <a:off x="428625" y="228600"/>
            <a:ext cx="775718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(10/24)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4" name="Picture 13" descr="Screenshot of the with date data tab of the LATTE online user interface.">
            <a:extLst>
              <a:ext uri="{FF2B5EF4-FFF2-40B4-BE49-F238E27FC236}">
                <a16:creationId xmlns:a16="http://schemas.microsoft.com/office/drawing/2014/main" id="{DC5FE33F-AECE-4C4F-AB5A-9D0DAAAAF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grpSp>
        <p:nvGrpSpPr>
          <p:cNvPr id="17" name="Group 16">
            <a:extLst>
              <a:ext uri="{FF2B5EF4-FFF2-40B4-BE49-F238E27FC236}">
                <a16:creationId xmlns:a16="http://schemas.microsoft.com/office/drawing/2014/main" id="{35231E44-4847-4213-A2E2-BAFE5769954D}"/>
              </a:ext>
              <a:ext uri="{C183D7F6-B498-43B3-948B-1728B52AA6E4}">
                <adec:decorative xmlns:adec="http://schemas.microsoft.com/office/drawing/2017/decorative" val="1"/>
              </a:ext>
            </a:extLst>
          </p:cNvPr>
          <p:cNvGrpSpPr/>
          <p:nvPr/>
        </p:nvGrpSpPr>
        <p:grpSpPr>
          <a:xfrm>
            <a:off x="1017046" y="936484"/>
            <a:ext cx="9683038" cy="5784992"/>
            <a:chOff x="1017046" y="936484"/>
            <a:chExt cx="9683038" cy="5784992"/>
          </a:xfrm>
        </p:grpSpPr>
        <p:sp>
          <p:nvSpPr>
            <p:cNvPr id="18" name="Rectangle 17">
              <a:extLst>
                <a:ext uri="{FF2B5EF4-FFF2-40B4-BE49-F238E27FC236}">
                  <a16:creationId xmlns:a16="http://schemas.microsoft.com/office/drawing/2014/main" id="{C7529687-739D-49D6-8A30-1139F6018780}"/>
                </a:ext>
              </a:extLst>
            </p:cNvPr>
            <p:cNvSpPr/>
            <p:nvPr/>
          </p:nvSpPr>
          <p:spPr>
            <a:xfrm>
              <a:off x="1017047" y="3292038"/>
              <a:ext cx="9683037" cy="342943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9" name="Rectangle 18">
              <a:extLst>
                <a:ext uri="{FF2B5EF4-FFF2-40B4-BE49-F238E27FC236}">
                  <a16:creationId xmlns:a16="http://schemas.microsoft.com/office/drawing/2014/main" id="{DE471C49-DEDF-4C99-A25B-71083A493EB6}"/>
                </a:ext>
              </a:extLst>
            </p:cNvPr>
            <p:cNvSpPr/>
            <p:nvPr/>
          </p:nvSpPr>
          <p:spPr>
            <a:xfrm>
              <a:off x="4000500" y="936484"/>
              <a:ext cx="6688532" cy="235555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0" name="Rectangle 19">
              <a:extLst>
                <a:ext uri="{FF2B5EF4-FFF2-40B4-BE49-F238E27FC236}">
                  <a16:creationId xmlns:a16="http://schemas.microsoft.com/office/drawing/2014/main" id="{9EF67AD7-4B30-40A8-82D2-FC1B2D8A86DE}"/>
                </a:ext>
              </a:extLst>
            </p:cNvPr>
            <p:cNvSpPr/>
            <p:nvPr/>
          </p:nvSpPr>
          <p:spPr>
            <a:xfrm>
              <a:off x="1017046" y="936486"/>
              <a:ext cx="2983454" cy="179642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1" name="Rectangle 20">
              <a:extLst>
                <a:ext uri="{FF2B5EF4-FFF2-40B4-BE49-F238E27FC236}">
                  <a16:creationId xmlns:a16="http://schemas.microsoft.com/office/drawing/2014/main" id="{0367A234-BDDB-44DA-8B83-484D0C26EB1A}"/>
                </a:ext>
              </a:extLst>
            </p:cNvPr>
            <p:cNvSpPr/>
            <p:nvPr/>
          </p:nvSpPr>
          <p:spPr>
            <a:xfrm>
              <a:off x="1017047" y="2732914"/>
              <a:ext cx="197604" cy="55912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2" name="Down Arrow 10" descr="Arrow pointing to the upload button for the Table of dates in locations input file in the LATTE online user interface.">
            <a:extLst>
              <a:ext uri="{FF2B5EF4-FFF2-40B4-BE49-F238E27FC236}">
                <a16:creationId xmlns:a16="http://schemas.microsoft.com/office/drawing/2014/main" id="{25E56030-35AB-4256-A388-A99D2DA85722}"/>
              </a:ext>
            </a:extLst>
          </p:cNvPr>
          <p:cNvSpPr/>
          <p:nvPr/>
        </p:nvSpPr>
        <p:spPr>
          <a:xfrm rot="16200000">
            <a:off x="447971" y="2666961"/>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pic>
        <p:nvPicPr>
          <p:cNvPr id="9" name="Picture 8" descr="Screenshot of table of dates in locations populated with hypothetical data.">
            <a:extLst>
              <a:ext uri="{FF2B5EF4-FFF2-40B4-BE49-F238E27FC236}">
                <a16:creationId xmlns:a16="http://schemas.microsoft.com/office/drawing/2014/main" id="{7B73E4C8-CCE4-417C-AA5E-8786F9B9C7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428" y="1120429"/>
            <a:ext cx="7386387" cy="5235920"/>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108</a:t>
            </a:fld>
            <a:endParaRPr lang="en-US" dirty="0"/>
          </a:p>
        </p:txBody>
      </p:sp>
    </p:spTree>
    <p:extLst>
      <p:ext uri="{BB962C8B-B14F-4D97-AF65-F5344CB8AC3E}">
        <p14:creationId xmlns:p14="http://schemas.microsoft.com/office/powerpoint/2010/main" val="4280627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E07C0-B519-446B-BE38-0F52D86F9AAA}"/>
              </a:ext>
            </a:extLst>
          </p:cNvPr>
          <p:cNvSpPr txBox="1">
            <a:spLocks noGrp="1"/>
          </p:cNvSpPr>
          <p:nvPr>
            <p:ph type="title" idx="4294967295"/>
          </p:nvPr>
        </p:nvSpPr>
        <p:spPr>
          <a:xfrm>
            <a:off x="428625" y="228600"/>
            <a:ext cx="775718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(11/24)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3" name="Picture 12" descr="Screenshot of the with date data tab of the LATTE online user interface.">
            <a:extLst>
              <a:ext uri="{FF2B5EF4-FFF2-40B4-BE49-F238E27FC236}">
                <a16:creationId xmlns:a16="http://schemas.microsoft.com/office/drawing/2014/main" id="{DE9E3B21-5308-40F0-A1B7-6F09B7F20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grpSp>
        <p:nvGrpSpPr>
          <p:cNvPr id="15" name="Group 14">
            <a:extLst>
              <a:ext uri="{FF2B5EF4-FFF2-40B4-BE49-F238E27FC236}">
                <a16:creationId xmlns:a16="http://schemas.microsoft.com/office/drawing/2014/main" id="{6B06E3DD-C9A5-4940-B43F-3ABB70272415}"/>
              </a:ext>
              <a:ext uri="{C183D7F6-B498-43B3-948B-1728B52AA6E4}">
                <adec:decorative xmlns:adec="http://schemas.microsoft.com/office/drawing/2017/decorative" val="1"/>
              </a:ext>
            </a:extLst>
          </p:cNvPr>
          <p:cNvGrpSpPr/>
          <p:nvPr/>
        </p:nvGrpSpPr>
        <p:grpSpPr>
          <a:xfrm>
            <a:off x="1017046" y="936484"/>
            <a:ext cx="9683038" cy="5784992"/>
            <a:chOff x="1017046" y="936484"/>
            <a:chExt cx="9683038" cy="5784992"/>
          </a:xfrm>
        </p:grpSpPr>
        <p:sp>
          <p:nvSpPr>
            <p:cNvPr id="24" name="Rectangle 23">
              <a:extLst>
                <a:ext uri="{FF2B5EF4-FFF2-40B4-BE49-F238E27FC236}">
                  <a16:creationId xmlns:a16="http://schemas.microsoft.com/office/drawing/2014/main" id="{1E271722-1759-411C-88B4-C027879341E1}"/>
                </a:ext>
              </a:extLst>
            </p:cNvPr>
            <p:cNvSpPr/>
            <p:nvPr/>
          </p:nvSpPr>
          <p:spPr>
            <a:xfrm>
              <a:off x="1017047" y="3292038"/>
              <a:ext cx="9683037" cy="342943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5" name="Rectangle 24">
              <a:extLst>
                <a:ext uri="{FF2B5EF4-FFF2-40B4-BE49-F238E27FC236}">
                  <a16:creationId xmlns:a16="http://schemas.microsoft.com/office/drawing/2014/main" id="{60449A52-E476-4099-9B0F-530F3B188AA1}"/>
                </a:ext>
              </a:extLst>
            </p:cNvPr>
            <p:cNvSpPr/>
            <p:nvPr/>
          </p:nvSpPr>
          <p:spPr>
            <a:xfrm>
              <a:off x="4000500" y="936484"/>
              <a:ext cx="6688532" cy="235555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6" name="Rectangle 25">
              <a:extLst>
                <a:ext uri="{FF2B5EF4-FFF2-40B4-BE49-F238E27FC236}">
                  <a16:creationId xmlns:a16="http://schemas.microsoft.com/office/drawing/2014/main" id="{CE600355-FE51-4F77-9C47-96B9513BE09F}"/>
                </a:ext>
              </a:extLst>
            </p:cNvPr>
            <p:cNvSpPr/>
            <p:nvPr/>
          </p:nvSpPr>
          <p:spPr>
            <a:xfrm>
              <a:off x="1017046" y="936486"/>
              <a:ext cx="2983454" cy="179642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7" name="Rectangle 26">
              <a:extLst>
                <a:ext uri="{FF2B5EF4-FFF2-40B4-BE49-F238E27FC236}">
                  <a16:creationId xmlns:a16="http://schemas.microsoft.com/office/drawing/2014/main" id="{98CBF8EE-9898-407A-86FE-E22265C0F95D}"/>
                </a:ext>
              </a:extLst>
            </p:cNvPr>
            <p:cNvSpPr/>
            <p:nvPr/>
          </p:nvSpPr>
          <p:spPr>
            <a:xfrm>
              <a:off x="1017047" y="2732914"/>
              <a:ext cx="197604" cy="55912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8" name="Down Arrow 10" descr="Arrow pointing to the upload button for the Table of dates in locations input file in the LATTE online user interface.">
            <a:extLst>
              <a:ext uri="{FF2B5EF4-FFF2-40B4-BE49-F238E27FC236}">
                <a16:creationId xmlns:a16="http://schemas.microsoft.com/office/drawing/2014/main" id="{C0242E43-948A-4DF9-A43B-D65BDD1AE1EF}"/>
              </a:ext>
            </a:extLst>
          </p:cNvPr>
          <p:cNvSpPr/>
          <p:nvPr/>
        </p:nvSpPr>
        <p:spPr>
          <a:xfrm rot="16200000">
            <a:off x="447971" y="2666961"/>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 name="Group 1" descr="Screenshot of table of dates in locations populated with hypothetical data and with column headers highlighted.">
            <a:extLst>
              <a:ext uri="{FF2B5EF4-FFF2-40B4-BE49-F238E27FC236}">
                <a16:creationId xmlns:a16="http://schemas.microsoft.com/office/drawing/2014/main" id="{F11A814E-CB08-4C99-87B8-A1DB81E39DA4}"/>
              </a:ext>
            </a:extLst>
          </p:cNvPr>
          <p:cNvGrpSpPr/>
          <p:nvPr/>
        </p:nvGrpSpPr>
        <p:grpSpPr>
          <a:xfrm>
            <a:off x="3695428" y="1120429"/>
            <a:ext cx="7386387" cy="5235920"/>
            <a:chOff x="3695428" y="1120429"/>
            <a:chExt cx="7386387" cy="5235920"/>
          </a:xfrm>
        </p:grpSpPr>
        <p:pic>
          <p:nvPicPr>
            <p:cNvPr id="23" name="Picture 22" descr="A screenshot of a cell phone&#10;&#10;Description automatically generated">
              <a:extLst>
                <a:ext uri="{FF2B5EF4-FFF2-40B4-BE49-F238E27FC236}">
                  <a16:creationId xmlns:a16="http://schemas.microsoft.com/office/drawing/2014/main" id="{13789D0D-7ABC-4871-8B1E-F02D02067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428" y="1120429"/>
              <a:ext cx="7386387" cy="5235920"/>
            </a:xfrm>
            <a:prstGeom prst="rect">
              <a:avLst/>
            </a:prstGeom>
            <a:ln w="6350">
              <a:solidFill>
                <a:schemeClr val="tx1"/>
              </a:solidFill>
            </a:ln>
          </p:spPr>
        </p:pic>
        <p:sp>
          <p:nvSpPr>
            <p:cNvPr id="16" name="Rectangle 15">
              <a:extLst>
                <a:ext uri="{FF2B5EF4-FFF2-40B4-BE49-F238E27FC236}">
                  <a16:creationId xmlns:a16="http://schemas.microsoft.com/office/drawing/2014/main" id="{38C7CD20-45C0-44E8-9AE7-964CF2111F82}"/>
                </a:ext>
              </a:extLst>
            </p:cNvPr>
            <p:cNvSpPr/>
            <p:nvPr/>
          </p:nvSpPr>
          <p:spPr>
            <a:xfrm flipH="1">
              <a:off x="3943350" y="1319362"/>
              <a:ext cx="5657850" cy="576113"/>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109</a:t>
            </a:fld>
            <a:endParaRPr lang="en-US" dirty="0"/>
          </a:p>
        </p:txBody>
      </p:sp>
    </p:spTree>
    <p:extLst>
      <p:ext uri="{BB962C8B-B14F-4D97-AF65-F5344CB8AC3E}">
        <p14:creationId xmlns:p14="http://schemas.microsoft.com/office/powerpoint/2010/main" val="4293831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p:cNvSpPr txBox="1">
            <a:spLocks noGrp="1"/>
          </p:cNvSpPr>
          <p:nvPr>
            <p:ph type="title" idx="4294967295"/>
          </p:nvPr>
        </p:nvSpPr>
        <p:spPr>
          <a:xfrm>
            <a:off x="428625" y="228600"/>
            <a:ext cx="612167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TB contact investigation</a:t>
            </a:r>
            <a:r>
              <a:rPr lang="en-US" sz="4000" dirty="0">
                <a:latin typeface="Tahoma" panose="020B0604030504040204" pitchFamily="34" charset="0"/>
              </a:rPr>
              <a:t> </a:t>
            </a:r>
            <a:r>
              <a:rPr lang="en-US" sz="1000" dirty="0">
                <a:latin typeface="Tahoma" panose="020B0604030504040204" pitchFamily="34" charset="0"/>
              </a:rPr>
              <a:t>(9/12)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6" name="Group 5" descr="Icon of a sick person coughing and associated dates of stay at a location.">
            <a:extLst>
              <a:ext uri="{FF2B5EF4-FFF2-40B4-BE49-F238E27FC236}">
                <a16:creationId xmlns:a16="http://schemas.microsoft.com/office/drawing/2014/main" id="{2E25787E-F8E6-46C3-9CF9-AA9C46F08440}"/>
              </a:ext>
            </a:extLst>
          </p:cNvPr>
          <p:cNvGrpSpPr/>
          <p:nvPr/>
        </p:nvGrpSpPr>
        <p:grpSpPr>
          <a:xfrm>
            <a:off x="607779" y="1074962"/>
            <a:ext cx="2361092" cy="2632663"/>
            <a:chOff x="607779" y="1074962"/>
            <a:chExt cx="2361092" cy="2632663"/>
          </a:xfrm>
        </p:grpSpPr>
        <p:pic>
          <p:nvPicPr>
            <p:cNvPr id="67" name="Picture 66">
              <a:extLst>
                <a:ext uri="{FF2B5EF4-FFF2-40B4-BE49-F238E27FC236}">
                  <a16:creationId xmlns:a16="http://schemas.microsoft.com/office/drawing/2014/main" id="{67F98C31-2CCC-4CCD-AE8E-93B1F79364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779" y="1075447"/>
              <a:ext cx="1018837" cy="574557"/>
            </a:xfrm>
            <a:prstGeom prst="rect">
              <a:avLst/>
            </a:prstGeom>
          </p:spPr>
        </p:pic>
        <p:grpSp>
          <p:nvGrpSpPr>
            <p:cNvPr id="5" name="Group 4">
              <a:extLst>
                <a:ext uri="{FF2B5EF4-FFF2-40B4-BE49-F238E27FC236}">
                  <a16:creationId xmlns:a16="http://schemas.microsoft.com/office/drawing/2014/main" id="{F648351B-F8D5-43F7-8450-AF0199C7C17B}"/>
                </a:ext>
              </a:extLst>
            </p:cNvPr>
            <p:cNvGrpSpPr/>
            <p:nvPr/>
          </p:nvGrpSpPr>
          <p:grpSpPr>
            <a:xfrm>
              <a:off x="1177706" y="1074962"/>
              <a:ext cx="1791165" cy="2632663"/>
              <a:chOff x="1177706" y="1074962"/>
              <a:chExt cx="1791165" cy="2632663"/>
            </a:xfrm>
          </p:grpSpPr>
          <p:pic>
            <p:nvPicPr>
              <p:cNvPr id="65" name="Picture 64">
                <a:extLst>
                  <a:ext uri="{FF2B5EF4-FFF2-40B4-BE49-F238E27FC236}">
                    <a16:creationId xmlns:a16="http://schemas.microsoft.com/office/drawing/2014/main" id="{D8965955-2DB1-4B88-B58E-2A7E28F402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3522" y="1074962"/>
                <a:ext cx="763524" cy="1371600"/>
              </a:xfrm>
              <a:prstGeom prst="rect">
                <a:avLst/>
              </a:prstGeom>
              <a:effectLst>
                <a:glow rad="127000">
                  <a:srgbClr val="F6A01A"/>
                </a:glow>
              </a:effectLst>
            </p:spPr>
          </p:pic>
          <p:grpSp>
            <p:nvGrpSpPr>
              <p:cNvPr id="111" name="Group 110">
                <a:extLst>
                  <a:ext uri="{FF2B5EF4-FFF2-40B4-BE49-F238E27FC236}">
                    <a16:creationId xmlns:a16="http://schemas.microsoft.com/office/drawing/2014/main" id="{FC78C72E-D951-47EF-AF55-706EAFB5416A}"/>
                  </a:ext>
                </a:extLst>
              </p:cNvPr>
              <p:cNvGrpSpPr/>
              <p:nvPr/>
            </p:nvGrpSpPr>
            <p:grpSpPr>
              <a:xfrm>
                <a:off x="1177706" y="2819430"/>
                <a:ext cx="1198607" cy="888195"/>
                <a:chOff x="7498810" y="3760108"/>
                <a:chExt cx="3419300" cy="2533778"/>
              </a:xfrm>
            </p:grpSpPr>
            <p:grpSp>
              <p:nvGrpSpPr>
                <p:cNvPr id="122" name="Group 121">
                  <a:extLst>
                    <a:ext uri="{FF2B5EF4-FFF2-40B4-BE49-F238E27FC236}">
                      <a16:creationId xmlns:a16="http://schemas.microsoft.com/office/drawing/2014/main" id="{C8D9E786-F85E-41A0-AB79-D64E4AAE64B4}"/>
                    </a:ext>
                  </a:extLst>
                </p:cNvPr>
                <p:cNvGrpSpPr/>
                <p:nvPr/>
              </p:nvGrpSpPr>
              <p:grpSpPr>
                <a:xfrm>
                  <a:off x="8646326" y="3760108"/>
                  <a:ext cx="2271784" cy="2036772"/>
                  <a:chOff x="8258247" y="4401909"/>
                  <a:chExt cx="1699681" cy="1523852"/>
                </a:xfrm>
              </p:grpSpPr>
              <p:pic>
                <p:nvPicPr>
                  <p:cNvPr id="130" name="Picture 129">
                    <a:extLst>
                      <a:ext uri="{FF2B5EF4-FFF2-40B4-BE49-F238E27FC236}">
                        <a16:creationId xmlns:a16="http://schemas.microsoft.com/office/drawing/2014/main" id="{59CE0559-D0F1-4D72-91FC-C45EBA954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31" name="Rectangle 130">
                    <a:extLst>
                      <a:ext uri="{FF2B5EF4-FFF2-40B4-BE49-F238E27FC236}">
                        <a16:creationId xmlns:a16="http://schemas.microsoft.com/office/drawing/2014/main" id="{1162801F-E20C-4732-B27F-A1C2B9A66996}"/>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32" name="Rectangle 131">
                    <a:extLst>
                      <a:ext uri="{FF2B5EF4-FFF2-40B4-BE49-F238E27FC236}">
                        <a16:creationId xmlns:a16="http://schemas.microsoft.com/office/drawing/2014/main" id="{FA81C0BB-77BB-406A-BCA4-E56159E4F4B2}"/>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23" name="Group 122">
                  <a:extLst>
                    <a:ext uri="{FF2B5EF4-FFF2-40B4-BE49-F238E27FC236}">
                      <a16:creationId xmlns:a16="http://schemas.microsoft.com/office/drawing/2014/main" id="{327AC0C5-5936-4B6A-8FF4-5438B924D1AD}"/>
                    </a:ext>
                  </a:extLst>
                </p:cNvPr>
                <p:cNvGrpSpPr/>
                <p:nvPr/>
              </p:nvGrpSpPr>
              <p:grpSpPr>
                <a:xfrm>
                  <a:off x="7498810" y="4257114"/>
                  <a:ext cx="2271784" cy="2036772"/>
                  <a:chOff x="7383827" y="5017936"/>
                  <a:chExt cx="1699681" cy="1523852"/>
                </a:xfrm>
              </p:grpSpPr>
              <p:sp>
                <p:nvSpPr>
                  <p:cNvPr id="124" name="Rectangle 123">
                    <a:extLst>
                      <a:ext uri="{FF2B5EF4-FFF2-40B4-BE49-F238E27FC236}">
                        <a16:creationId xmlns:a16="http://schemas.microsoft.com/office/drawing/2014/main" id="{5C51F988-CEB5-456B-BF9A-C9C1ED31A9E7}"/>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25" name="Group 124">
                    <a:extLst>
                      <a:ext uri="{FF2B5EF4-FFF2-40B4-BE49-F238E27FC236}">
                        <a16:creationId xmlns:a16="http://schemas.microsoft.com/office/drawing/2014/main" id="{1DBFBCD4-6C67-4777-B9B8-999BD8B01D9F}"/>
                      </a:ext>
                    </a:extLst>
                  </p:cNvPr>
                  <p:cNvGrpSpPr/>
                  <p:nvPr/>
                </p:nvGrpSpPr>
                <p:grpSpPr>
                  <a:xfrm>
                    <a:off x="7383827" y="5017936"/>
                    <a:ext cx="1699681" cy="1523852"/>
                    <a:chOff x="6246902" y="3993276"/>
                    <a:chExt cx="1699681" cy="1523852"/>
                  </a:xfrm>
                </p:grpSpPr>
                <p:pic>
                  <p:nvPicPr>
                    <p:cNvPr id="126" name="Picture 125">
                      <a:extLst>
                        <a:ext uri="{FF2B5EF4-FFF2-40B4-BE49-F238E27FC236}">
                          <a16:creationId xmlns:a16="http://schemas.microsoft.com/office/drawing/2014/main" id="{C2D340F7-01BD-43FB-B7E8-E25254384C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27" name="Rectangle 126">
                      <a:extLst>
                        <a:ext uri="{FF2B5EF4-FFF2-40B4-BE49-F238E27FC236}">
                          <a16:creationId xmlns:a16="http://schemas.microsoft.com/office/drawing/2014/main" id="{710D4645-7B01-450B-93D4-4BCCE0710482}"/>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8" name="Rectangle 127">
                      <a:extLst>
                        <a:ext uri="{FF2B5EF4-FFF2-40B4-BE49-F238E27FC236}">
                          <a16:creationId xmlns:a16="http://schemas.microsoft.com/office/drawing/2014/main" id="{BB5E84E5-C82C-4C10-818F-84AFCF6B37DA}"/>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9" name="Rectangle 128">
                      <a:extLst>
                        <a:ext uri="{FF2B5EF4-FFF2-40B4-BE49-F238E27FC236}">
                          <a16:creationId xmlns:a16="http://schemas.microsoft.com/office/drawing/2014/main" id="{CA9333C9-8C54-4754-9705-40F436BAB7F6}"/>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sp>
            <p:nvSpPr>
              <p:cNvPr id="113" name="TextBox 112">
                <a:extLst>
                  <a:ext uri="{FF2B5EF4-FFF2-40B4-BE49-F238E27FC236}">
                    <a16:creationId xmlns:a16="http://schemas.microsoft.com/office/drawing/2014/main" id="{659FC4FB-FAE3-47DF-99C3-4D600D9DD0C0}"/>
                  </a:ext>
                </a:extLst>
              </p:cNvPr>
              <p:cNvSpPr txBox="1"/>
              <p:nvPr/>
            </p:nvSpPr>
            <p:spPr>
              <a:xfrm>
                <a:off x="1985780" y="2492707"/>
                <a:ext cx="983091" cy="338554"/>
              </a:xfrm>
              <a:prstGeom prst="rect">
                <a:avLst/>
              </a:prstGeom>
              <a:noFill/>
            </p:spPr>
            <p:txBody>
              <a:bodyPr wrap="none" rtlCol="0">
                <a:spAutoFit/>
              </a:bodyPr>
              <a:lstStyle/>
              <a:p>
                <a:pPr algn="ctr"/>
                <a:r>
                  <a:rPr lang="en-US" sz="1600" dirty="0">
                    <a:latin typeface="Tahoma" panose="020B0604030504040204" pitchFamily="34" charset="0"/>
                  </a:rPr>
                  <a:t>Patient 1</a:t>
                </a:r>
              </a:p>
            </p:txBody>
          </p:sp>
        </p:grpSp>
      </p:grpSp>
      <p:sp>
        <p:nvSpPr>
          <p:cNvPr id="66" name="TextBox 65">
            <a:extLst>
              <a:ext uri="{FF2B5EF4-FFF2-40B4-BE49-F238E27FC236}">
                <a16:creationId xmlns:a16="http://schemas.microsoft.com/office/drawing/2014/main" id="{08E6F4F7-8412-41AF-8CD7-C4E2E11279C8}"/>
              </a:ext>
            </a:extLst>
          </p:cNvPr>
          <p:cNvSpPr txBox="1"/>
          <p:nvPr/>
        </p:nvSpPr>
        <p:spPr>
          <a:xfrm>
            <a:off x="6873735" y="429228"/>
            <a:ext cx="3902543" cy="400110"/>
          </a:xfrm>
          <a:prstGeom prst="rect">
            <a:avLst/>
          </a:prstGeom>
          <a:noFill/>
        </p:spPr>
        <p:txBody>
          <a:bodyPr wrap="none" rtlCol="0">
            <a:spAutoFit/>
          </a:bodyPr>
          <a:lstStyle/>
          <a:p>
            <a:pPr algn="ctr"/>
            <a:r>
              <a:rPr lang="en-US" sz="2000" dirty="0">
                <a:latin typeface="Tahoma" panose="020B0604030504040204" pitchFamily="34" charset="0"/>
              </a:rPr>
              <a:t>Potential location-based contacts</a:t>
            </a:r>
          </a:p>
        </p:txBody>
      </p:sp>
      <p:grpSp>
        <p:nvGrpSpPr>
          <p:cNvPr id="4" name="Group 3" descr="Icons of contacts and associated dates of stay at a location.">
            <a:extLst>
              <a:ext uri="{FF2B5EF4-FFF2-40B4-BE49-F238E27FC236}">
                <a16:creationId xmlns:a16="http://schemas.microsoft.com/office/drawing/2014/main" id="{344B1B94-D85E-4C3B-BE3E-A5F1E184B818}"/>
              </a:ext>
            </a:extLst>
          </p:cNvPr>
          <p:cNvGrpSpPr/>
          <p:nvPr/>
        </p:nvGrpSpPr>
        <p:grpSpPr>
          <a:xfrm>
            <a:off x="6227101" y="1074962"/>
            <a:ext cx="5265597" cy="2636535"/>
            <a:chOff x="6227101" y="1074962"/>
            <a:chExt cx="5265597" cy="2636535"/>
          </a:xfrm>
        </p:grpSpPr>
        <p:grpSp>
          <p:nvGrpSpPr>
            <p:cNvPr id="2" name="Group 1">
              <a:extLst>
                <a:ext uri="{FF2B5EF4-FFF2-40B4-BE49-F238E27FC236}">
                  <a16:creationId xmlns:a16="http://schemas.microsoft.com/office/drawing/2014/main" id="{3F92AA52-7D51-4C58-B87A-267AFCDA3D05}"/>
                </a:ext>
              </a:extLst>
            </p:cNvPr>
            <p:cNvGrpSpPr/>
            <p:nvPr/>
          </p:nvGrpSpPr>
          <p:grpSpPr>
            <a:xfrm>
              <a:off x="6499327" y="1074962"/>
              <a:ext cx="4670830" cy="1371600"/>
              <a:chOff x="6499327" y="1074962"/>
              <a:chExt cx="4670830" cy="1371600"/>
            </a:xfrm>
          </p:grpSpPr>
          <p:pic>
            <p:nvPicPr>
              <p:cNvPr id="62" name="Picture 61">
                <a:extLst>
                  <a:ext uri="{FF2B5EF4-FFF2-40B4-BE49-F238E27FC236}">
                    <a16:creationId xmlns:a16="http://schemas.microsoft.com/office/drawing/2014/main" id="{7CB4BCB7-4DE8-4801-8C22-B7D94B303B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96111" y="1074962"/>
                <a:ext cx="574046" cy="1371600"/>
              </a:xfrm>
              <a:prstGeom prst="rect">
                <a:avLst/>
              </a:prstGeom>
              <a:effectLst>
                <a:glow rad="76200">
                  <a:schemeClr val="bg1"/>
                </a:glow>
              </a:effectLst>
            </p:spPr>
          </p:pic>
          <p:pic>
            <p:nvPicPr>
              <p:cNvPr id="63" name="Picture 62">
                <a:extLst>
                  <a:ext uri="{FF2B5EF4-FFF2-40B4-BE49-F238E27FC236}">
                    <a16:creationId xmlns:a16="http://schemas.microsoft.com/office/drawing/2014/main" id="{7764794D-4E0B-46B0-980C-A4BC3CE281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7721" y="1074962"/>
                <a:ext cx="634999" cy="1371600"/>
              </a:xfrm>
              <a:prstGeom prst="rect">
                <a:avLst/>
              </a:prstGeom>
              <a:effectLst>
                <a:glow rad="76200">
                  <a:schemeClr val="bg1"/>
                </a:glow>
              </a:effectLst>
            </p:spPr>
          </p:pic>
          <p:pic>
            <p:nvPicPr>
              <p:cNvPr id="64" name="Picture 63">
                <a:extLst>
                  <a:ext uri="{FF2B5EF4-FFF2-40B4-BE49-F238E27FC236}">
                    <a16:creationId xmlns:a16="http://schemas.microsoft.com/office/drawing/2014/main" id="{5B6FE008-B4B2-4DA7-9EE2-F71B1509F0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9327" y="1074962"/>
                <a:ext cx="634999" cy="1371600"/>
              </a:xfrm>
              <a:prstGeom prst="rect">
                <a:avLst/>
              </a:prstGeom>
              <a:effectLst>
                <a:glow rad="76200">
                  <a:schemeClr val="bg1"/>
                </a:glow>
              </a:effectLst>
            </p:spPr>
          </p:pic>
        </p:grpSp>
        <p:grpSp>
          <p:nvGrpSpPr>
            <p:cNvPr id="68" name="Group 67">
              <a:extLst>
                <a:ext uri="{FF2B5EF4-FFF2-40B4-BE49-F238E27FC236}">
                  <a16:creationId xmlns:a16="http://schemas.microsoft.com/office/drawing/2014/main" id="{C1C54721-48AD-459D-AC8F-71DC744BEA16}"/>
                </a:ext>
              </a:extLst>
            </p:cNvPr>
            <p:cNvGrpSpPr/>
            <p:nvPr/>
          </p:nvGrpSpPr>
          <p:grpSpPr>
            <a:xfrm>
              <a:off x="6227101" y="2448004"/>
              <a:ext cx="1198607" cy="1253815"/>
              <a:chOff x="6018555" y="2560298"/>
              <a:chExt cx="1198607" cy="1253815"/>
            </a:xfrm>
          </p:grpSpPr>
          <p:grpSp>
            <p:nvGrpSpPr>
              <p:cNvPr id="69" name="Group 68">
                <a:extLst>
                  <a:ext uri="{FF2B5EF4-FFF2-40B4-BE49-F238E27FC236}">
                    <a16:creationId xmlns:a16="http://schemas.microsoft.com/office/drawing/2014/main" id="{86969D72-E9EB-4E73-AE9A-EDAB37379392}"/>
                  </a:ext>
                </a:extLst>
              </p:cNvPr>
              <p:cNvGrpSpPr/>
              <p:nvPr/>
            </p:nvGrpSpPr>
            <p:grpSpPr>
              <a:xfrm>
                <a:off x="6018555" y="2925918"/>
                <a:ext cx="1198607" cy="888195"/>
                <a:chOff x="7498810" y="3760108"/>
                <a:chExt cx="3419300" cy="2533778"/>
              </a:xfrm>
            </p:grpSpPr>
            <p:grpSp>
              <p:nvGrpSpPr>
                <p:cNvPr id="71" name="Group 70">
                  <a:extLst>
                    <a:ext uri="{FF2B5EF4-FFF2-40B4-BE49-F238E27FC236}">
                      <a16:creationId xmlns:a16="http://schemas.microsoft.com/office/drawing/2014/main" id="{13E6B8FD-1572-4475-83C2-237FA2E4E302}"/>
                    </a:ext>
                  </a:extLst>
                </p:cNvPr>
                <p:cNvGrpSpPr/>
                <p:nvPr/>
              </p:nvGrpSpPr>
              <p:grpSpPr>
                <a:xfrm>
                  <a:off x="8646326" y="3760108"/>
                  <a:ext cx="2271784" cy="2036772"/>
                  <a:chOff x="8258247" y="4401909"/>
                  <a:chExt cx="1699681" cy="1523852"/>
                </a:xfrm>
              </p:grpSpPr>
              <p:pic>
                <p:nvPicPr>
                  <p:cNvPr id="79" name="Picture 78">
                    <a:extLst>
                      <a:ext uri="{FF2B5EF4-FFF2-40B4-BE49-F238E27FC236}">
                        <a16:creationId xmlns:a16="http://schemas.microsoft.com/office/drawing/2014/main" id="{7DAA4640-459A-43FE-AD52-C38DB21D51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80" name="Rectangle 79">
                    <a:extLst>
                      <a:ext uri="{FF2B5EF4-FFF2-40B4-BE49-F238E27FC236}">
                        <a16:creationId xmlns:a16="http://schemas.microsoft.com/office/drawing/2014/main" id="{4F5F55BD-E946-4CBE-8FDE-BC65E8F0B8C4}"/>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1" name="Rectangle 80">
                    <a:extLst>
                      <a:ext uri="{FF2B5EF4-FFF2-40B4-BE49-F238E27FC236}">
                        <a16:creationId xmlns:a16="http://schemas.microsoft.com/office/drawing/2014/main" id="{13A1AE2B-A049-4F55-BB3E-0E2913450448}"/>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72" name="Group 71">
                  <a:extLst>
                    <a:ext uri="{FF2B5EF4-FFF2-40B4-BE49-F238E27FC236}">
                      <a16:creationId xmlns:a16="http://schemas.microsoft.com/office/drawing/2014/main" id="{4CBB9C0C-4474-4666-B7F3-1BFB91D38F57}"/>
                    </a:ext>
                  </a:extLst>
                </p:cNvPr>
                <p:cNvGrpSpPr/>
                <p:nvPr/>
              </p:nvGrpSpPr>
              <p:grpSpPr>
                <a:xfrm>
                  <a:off x="7498810" y="4257114"/>
                  <a:ext cx="2271784" cy="2036772"/>
                  <a:chOff x="7383827" y="5017936"/>
                  <a:chExt cx="1699681" cy="1523852"/>
                </a:xfrm>
              </p:grpSpPr>
              <p:sp>
                <p:nvSpPr>
                  <p:cNvPr id="73" name="Rectangle 72">
                    <a:extLst>
                      <a:ext uri="{FF2B5EF4-FFF2-40B4-BE49-F238E27FC236}">
                        <a16:creationId xmlns:a16="http://schemas.microsoft.com/office/drawing/2014/main" id="{63A44854-A60A-4C5E-9CC2-8062B5294A86}"/>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74" name="Group 73">
                    <a:extLst>
                      <a:ext uri="{FF2B5EF4-FFF2-40B4-BE49-F238E27FC236}">
                        <a16:creationId xmlns:a16="http://schemas.microsoft.com/office/drawing/2014/main" id="{E8C00802-5231-4861-BEF2-E99657CC5710}"/>
                      </a:ext>
                    </a:extLst>
                  </p:cNvPr>
                  <p:cNvGrpSpPr/>
                  <p:nvPr/>
                </p:nvGrpSpPr>
                <p:grpSpPr>
                  <a:xfrm>
                    <a:off x="7383827" y="5017936"/>
                    <a:ext cx="1699681" cy="1523852"/>
                    <a:chOff x="6246902" y="3993276"/>
                    <a:chExt cx="1699681" cy="1523852"/>
                  </a:xfrm>
                </p:grpSpPr>
                <p:pic>
                  <p:nvPicPr>
                    <p:cNvPr id="75" name="Picture 74">
                      <a:extLst>
                        <a:ext uri="{FF2B5EF4-FFF2-40B4-BE49-F238E27FC236}">
                          <a16:creationId xmlns:a16="http://schemas.microsoft.com/office/drawing/2014/main" id="{FD69CAC0-B6C1-458D-AC33-6A2546B4C24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76" name="Rectangle 75">
                      <a:extLst>
                        <a:ext uri="{FF2B5EF4-FFF2-40B4-BE49-F238E27FC236}">
                          <a16:creationId xmlns:a16="http://schemas.microsoft.com/office/drawing/2014/main" id="{5C6A27E9-9B26-450D-B1EA-77920759C21F}"/>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77" name="Rectangle 76">
                      <a:extLst>
                        <a:ext uri="{FF2B5EF4-FFF2-40B4-BE49-F238E27FC236}">
                          <a16:creationId xmlns:a16="http://schemas.microsoft.com/office/drawing/2014/main" id="{D01CEDA8-DD42-4601-8D77-D15DA3CE1E94}"/>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78" name="Rectangle 77">
                      <a:extLst>
                        <a:ext uri="{FF2B5EF4-FFF2-40B4-BE49-F238E27FC236}">
                          <a16:creationId xmlns:a16="http://schemas.microsoft.com/office/drawing/2014/main" id="{4548F668-635D-4277-AFB4-07F7C7C59F86}"/>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sp>
            <p:nvSpPr>
              <p:cNvPr id="70" name="TextBox 69">
                <a:extLst>
                  <a:ext uri="{FF2B5EF4-FFF2-40B4-BE49-F238E27FC236}">
                    <a16:creationId xmlns:a16="http://schemas.microsoft.com/office/drawing/2014/main" id="{2367BA39-86D3-4BE7-91E5-2FFCA1B6FC21}"/>
                  </a:ext>
                </a:extLst>
              </p:cNvPr>
              <p:cNvSpPr txBox="1"/>
              <p:nvPr/>
            </p:nvSpPr>
            <p:spPr>
              <a:xfrm>
                <a:off x="6091572" y="2560298"/>
                <a:ext cx="979884" cy="338554"/>
              </a:xfrm>
              <a:prstGeom prst="rect">
                <a:avLst/>
              </a:prstGeom>
              <a:noFill/>
            </p:spPr>
            <p:txBody>
              <a:bodyPr wrap="none" rtlCol="0">
                <a:spAutoFit/>
              </a:bodyPr>
              <a:lstStyle/>
              <a:p>
                <a:pPr algn="ctr"/>
                <a:r>
                  <a:rPr lang="en-US" sz="1600" dirty="0">
                    <a:latin typeface="Tahoma" panose="020B0604030504040204" pitchFamily="34" charset="0"/>
                  </a:rPr>
                  <a:t>Person A</a:t>
                </a:r>
              </a:p>
            </p:txBody>
          </p:sp>
        </p:grpSp>
        <p:grpSp>
          <p:nvGrpSpPr>
            <p:cNvPr id="82" name="Group 81">
              <a:extLst>
                <a:ext uri="{FF2B5EF4-FFF2-40B4-BE49-F238E27FC236}">
                  <a16:creationId xmlns:a16="http://schemas.microsoft.com/office/drawing/2014/main" id="{A9C04E69-5949-4517-974F-F40A8FAD4523}"/>
                </a:ext>
              </a:extLst>
            </p:cNvPr>
            <p:cNvGrpSpPr/>
            <p:nvPr/>
          </p:nvGrpSpPr>
          <p:grpSpPr>
            <a:xfrm>
              <a:off x="8275495" y="2445276"/>
              <a:ext cx="1198607" cy="1266221"/>
              <a:chOff x="8066949" y="2557570"/>
              <a:chExt cx="1198607" cy="1266221"/>
            </a:xfrm>
          </p:grpSpPr>
          <p:grpSp>
            <p:nvGrpSpPr>
              <p:cNvPr id="83" name="Group 82">
                <a:extLst>
                  <a:ext uri="{FF2B5EF4-FFF2-40B4-BE49-F238E27FC236}">
                    <a16:creationId xmlns:a16="http://schemas.microsoft.com/office/drawing/2014/main" id="{0C5B2137-9513-40FD-A134-D4720FA2A689}"/>
                  </a:ext>
                </a:extLst>
              </p:cNvPr>
              <p:cNvGrpSpPr/>
              <p:nvPr/>
            </p:nvGrpSpPr>
            <p:grpSpPr>
              <a:xfrm>
                <a:off x="8066949" y="2935596"/>
                <a:ext cx="1198607" cy="888195"/>
                <a:chOff x="7498810" y="3760108"/>
                <a:chExt cx="3419300" cy="2533778"/>
              </a:xfrm>
            </p:grpSpPr>
            <p:grpSp>
              <p:nvGrpSpPr>
                <p:cNvPr id="85" name="Group 84">
                  <a:extLst>
                    <a:ext uri="{FF2B5EF4-FFF2-40B4-BE49-F238E27FC236}">
                      <a16:creationId xmlns:a16="http://schemas.microsoft.com/office/drawing/2014/main" id="{70562025-5A65-489D-BF9F-400B246BB1C4}"/>
                    </a:ext>
                  </a:extLst>
                </p:cNvPr>
                <p:cNvGrpSpPr/>
                <p:nvPr/>
              </p:nvGrpSpPr>
              <p:grpSpPr>
                <a:xfrm>
                  <a:off x="8646326" y="3760108"/>
                  <a:ext cx="2271784" cy="2036772"/>
                  <a:chOff x="8258247" y="4401909"/>
                  <a:chExt cx="1699681" cy="1523852"/>
                </a:xfrm>
              </p:grpSpPr>
              <p:pic>
                <p:nvPicPr>
                  <p:cNvPr id="93" name="Picture 92">
                    <a:extLst>
                      <a:ext uri="{FF2B5EF4-FFF2-40B4-BE49-F238E27FC236}">
                        <a16:creationId xmlns:a16="http://schemas.microsoft.com/office/drawing/2014/main" id="{A2472EF1-D3C9-4F61-85EA-58491770E2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94" name="Rectangle 93">
                    <a:extLst>
                      <a:ext uri="{FF2B5EF4-FFF2-40B4-BE49-F238E27FC236}">
                        <a16:creationId xmlns:a16="http://schemas.microsoft.com/office/drawing/2014/main" id="{752866FF-9E63-458B-A00D-C7BE1A8CB1AC}"/>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5" name="Rectangle 94">
                    <a:extLst>
                      <a:ext uri="{FF2B5EF4-FFF2-40B4-BE49-F238E27FC236}">
                        <a16:creationId xmlns:a16="http://schemas.microsoft.com/office/drawing/2014/main" id="{F5873880-1FB1-495F-B113-609C1E6BAFBA}"/>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86" name="Group 85">
                  <a:extLst>
                    <a:ext uri="{FF2B5EF4-FFF2-40B4-BE49-F238E27FC236}">
                      <a16:creationId xmlns:a16="http://schemas.microsoft.com/office/drawing/2014/main" id="{3BCE2D3E-58AC-4DEE-AD2F-46B93BEF591A}"/>
                    </a:ext>
                  </a:extLst>
                </p:cNvPr>
                <p:cNvGrpSpPr/>
                <p:nvPr/>
              </p:nvGrpSpPr>
              <p:grpSpPr>
                <a:xfrm>
                  <a:off x="7498810" y="4257114"/>
                  <a:ext cx="2271784" cy="2036772"/>
                  <a:chOff x="7383827" y="5017936"/>
                  <a:chExt cx="1699681" cy="1523852"/>
                </a:xfrm>
              </p:grpSpPr>
              <p:sp>
                <p:nvSpPr>
                  <p:cNvPr id="87" name="Rectangle 86">
                    <a:extLst>
                      <a:ext uri="{FF2B5EF4-FFF2-40B4-BE49-F238E27FC236}">
                        <a16:creationId xmlns:a16="http://schemas.microsoft.com/office/drawing/2014/main" id="{2F523912-7881-4E81-BA6C-2B43979385A5}"/>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88" name="Group 87">
                    <a:extLst>
                      <a:ext uri="{FF2B5EF4-FFF2-40B4-BE49-F238E27FC236}">
                        <a16:creationId xmlns:a16="http://schemas.microsoft.com/office/drawing/2014/main" id="{244AFDE8-7493-4C73-8DBE-583B98E1EFBC}"/>
                      </a:ext>
                    </a:extLst>
                  </p:cNvPr>
                  <p:cNvGrpSpPr/>
                  <p:nvPr/>
                </p:nvGrpSpPr>
                <p:grpSpPr>
                  <a:xfrm>
                    <a:off x="7383827" y="5017936"/>
                    <a:ext cx="1699681" cy="1523852"/>
                    <a:chOff x="6246902" y="3993276"/>
                    <a:chExt cx="1699681" cy="1523852"/>
                  </a:xfrm>
                </p:grpSpPr>
                <p:pic>
                  <p:nvPicPr>
                    <p:cNvPr id="89" name="Picture 88">
                      <a:extLst>
                        <a:ext uri="{FF2B5EF4-FFF2-40B4-BE49-F238E27FC236}">
                          <a16:creationId xmlns:a16="http://schemas.microsoft.com/office/drawing/2014/main" id="{BA1B7B3B-C44A-4518-8C21-768ADF791A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90" name="Rectangle 89">
                      <a:extLst>
                        <a:ext uri="{FF2B5EF4-FFF2-40B4-BE49-F238E27FC236}">
                          <a16:creationId xmlns:a16="http://schemas.microsoft.com/office/drawing/2014/main" id="{009EC507-230D-461C-9AD9-53D01F32CB47}"/>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1" name="Rectangle 90">
                      <a:extLst>
                        <a:ext uri="{FF2B5EF4-FFF2-40B4-BE49-F238E27FC236}">
                          <a16:creationId xmlns:a16="http://schemas.microsoft.com/office/drawing/2014/main" id="{FA49A016-EF6D-4D87-8013-795877B56DD1}"/>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2" name="Rectangle 91">
                      <a:extLst>
                        <a:ext uri="{FF2B5EF4-FFF2-40B4-BE49-F238E27FC236}">
                          <a16:creationId xmlns:a16="http://schemas.microsoft.com/office/drawing/2014/main" id="{3A2F2403-0B31-4197-A47A-0CEFFBC58DC9}"/>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sp>
            <p:nvSpPr>
              <p:cNvPr id="84" name="TextBox 83">
                <a:extLst>
                  <a:ext uri="{FF2B5EF4-FFF2-40B4-BE49-F238E27FC236}">
                    <a16:creationId xmlns:a16="http://schemas.microsoft.com/office/drawing/2014/main" id="{6E11CD21-92AF-4C61-AA12-1FB949380ABF}"/>
                  </a:ext>
                </a:extLst>
              </p:cNvPr>
              <p:cNvSpPr txBox="1"/>
              <p:nvPr/>
            </p:nvSpPr>
            <p:spPr>
              <a:xfrm>
                <a:off x="8136341" y="2557570"/>
                <a:ext cx="976678" cy="338554"/>
              </a:xfrm>
              <a:prstGeom prst="rect">
                <a:avLst/>
              </a:prstGeom>
              <a:noFill/>
            </p:spPr>
            <p:txBody>
              <a:bodyPr wrap="none" rtlCol="0">
                <a:spAutoFit/>
              </a:bodyPr>
              <a:lstStyle/>
              <a:p>
                <a:pPr algn="ctr"/>
                <a:r>
                  <a:rPr lang="en-US" sz="1600" dirty="0">
                    <a:latin typeface="Tahoma" panose="020B0604030504040204" pitchFamily="34" charset="0"/>
                  </a:rPr>
                  <a:t>Person B</a:t>
                </a:r>
              </a:p>
            </p:txBody>
          </p:sp>
        </p:grpSp>
        <p:grpSp>
          <p:nvGrpSpPr>
            <p:cNvPr id="96" name="Group 95">
              <a:extLst>
                <a:ext uri="{FF2B5EF4-FFF2-40B4-BE49-F238E27FC236}">
                  <a16:creationId xmlns:a16="http://schemas.microsoft.com/office/drawing/2014/main" id="{7839A051-5B2C-4F6F-ACD6-9BA15764B238}"/>
                </a:ext>
              </a:extLst>
            </p:cNvPr>
            <p:cNvGrpSpPr/>
            <p:nvPr/>
          </p:nvGrpSpPr>
          <p:grpSpPr>
            <a:xfrm>
              <a:off x="10294091" y="2448240"/>
              <a:ext cx="1198607" cy="1263257"/>
              <a:chOff x="10069503" y="2560534"/>
              <a:chExt cx="1198607" cy="1263257"/>
            </a:xfrm>
          </p:grpSpPr>
          <p:grpSp>
            <p:nvGrpSpPr>
              <p:cNvPr id="97" name="Group 96">
                <a:extLst>
                  <a:ext uri="{FF2B5EF4-FFF2-40B4-BE49-F238E27FC236}">
                    <a16:creationId xmlns:a16="http://schemas.microsoft.com/office/drawing/2014/main" id="{E5C33492-1D3B-4F38-BECF-AAD820524301}"/>
                  </a:ext>
                </a:extLst>
              </p:cNvPr>
              <p:cNvGrpSpPr/>
              <p:nvPr/>
            </p:nvGrpSpPr>
            <p:grpSpPr>
              <a:xfrm>
                <a:off x="10069503" y="2935596"/>
                <a:ext cx="1198607" cy="888195"/>
                <a:chOff x="7498810" y="3760108"/>
                <a:chExt cx="3419300" cy="2533778"/>
              </a:xfrm>
            </p:grpSpPr>
            <p:grpSp>
              <p:nvGrpSpPr>
                <p:cNvPr id="99" name="Group 98">
                  <a:extLst>
                    <a:ext uri="{FF2B5EF4-FFF2-40B4-BE49-F238E27FC236}">
                      <a16:creationId xmlns:a16="http://schemas.microsoft.com/office/drawing/2014/main" id="{5BE7EA34-59B4-4D02-B6B5-66E9AE2B4BD0}"/>
                    </a:ext>
                  </a:extLst>
                </p:cNvPr>
                <p:cNvGrpSpPr/>
                <p:nvPr/>
              </p:nvGrpSpPr>
              <p:grpSpPr>
                <a:xfrm>
                  <a:off x="8646326" y="3760108"/>
                  <a:ext cx="2271784" cy="2036772"/>
                  <a:chOff x="8258247" y="4401909"/>
                  <a:chExt cx="1699681" cy="1523852"/>
                </a:xfrm>
              </p:grpSpPr>
              <p:pic>
                <p:nvPicPr>
                  <p:cNvPr id="107" name="Picture 106">
                    <a:extLst>
                      <a:ext uri="{FF2B5EF4-FFF2-40B4-BE49-F238E27FC236}">
                        <a16:creationId xmlns:a16="http://schemas.microsoft.com/office/drawing/2014/main" id="{E3A8A9E2-15F3-4A8B-96F9-DCB87BB16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08" name="Rectangle 107">
                    <a:extLst>
                      <a:ext uri="{FF2B5EF4-FFF2-40B4-BE49-F238E27FC236}">
                        <a16:creationId xmlns:a16="http://schemas.microsoft.com/office/drawing/2014/main" id="{3E9451EF-1B2C-448E-8D67-58A5C49DD411}"/>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9" name="Rectangle 108">
                    <a:extLst>
                      <a:ext uri="{FF2B5EF4-FFF2-40B4-BE49-F238E27FC236}">
                        <a16:creationId xmlns:a16="http://schemas.microsoft.com/office/drawing/2014/main" id="{36888F93-8CA9-4CFA-8C8E-DA44A1B86AAB}"/>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00" name="Group 99">
                  <a:extLst>
                    <a:ext uri="{FF2B5EF4-FFF2-40B4-BE49-F238E27FC236}">
                      <a16:creationId xmlns:a16="http://schemas.microsoft.com/office/drawing/2014/main" id="{0CC995C6-8967-4FEA-A97E-714AB7C70B62}"/>
                    </a:ext>
                  </a:extLst>
                </p:cNvPr>
                <p:cNvGrpSpPr/>
                <p:nvPr/>
              </p:nvGrpSpPr>
              <p:grpSpPr>
                <a:xfrm>
                  <a:off x="7498810" y="4257114"/>
                  <a:ext cx="2271784" cy="2036772"/>
                  <a:chOff x="7383827" y="5017936"/>
                  <a:chExt cx="1699681" cy="1523852"/>
                </a:xfrm>
              </p:grpSpPr>
              <p:sp>
                <p:nvSpPr>
                  <p:cNvPr id="101" name="Rectangle 100">
                    <a:extLst>
                      <a:ext uri="{FF2B5EF4-FFF2-40B4-BE49-F238E27FC236}">
                        <a16:creationId xmlns:a16="http://schemas.microsoft.com/office/drawing/2014/main" id="{CB357E94-433C-4ECA-9B30-931330892C56}"/>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02" name="Group 101">
                    <a:extLst>
                      <a:ext uri="{FF2B5EF4-FFF2-40B4-BE49-F238E27FC236}">
                        <a16:creationId xmlns:a16="http://schemas.microsoft.com/office/drawing/2014/main" id="{2FD7B24F-6101-4B7F-A9E1-985DF3D82753}"/>
                      </a:ext>
                    </a:extLst>
                  </p:cNvPr>
                  <p:cNvGrpSpPr/>
                  <p:nvPr/>
                </p:nvGrpSpPr>
                <p:grpSpPr>
                  <a:xfrm>
                    <a:off x="7383827" y="5017936"/>
                    <a:ext cx="1699681" cy="1523852"/>
                    <a:chOff x="6246902" y="3993276"/>
                    <a:chExt cx="1699681" cy="1523852"/>
                  </a:xfrm>
                </p:grpSpPr>
                <p:pic>
                  <p:nvPicPr>
                    <p:cNvPr id="103" name="Picture 102">
                      <a:extLst>
                        <a:ext uri="{FF2B5EF4-FFF2-40B4-BE49-F238E27FC236}">
                          <a16:creationId xmlns:a16="http://schemas.microsoft.com/office/drawing/2014/main" id="{1E78B2CE-8719-4C5B-BEE1-D317E0DF14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04" name="Rectangle 103">
                      <a:extLst>
                        <a:ext uri="{FF2B5EF4-FFF2-40B4-BE49-F238E27FC236}">
                          <a16:creationId xmlns:a16="http://schemas.microsoft.com/office/drawing/2014/main" id="{B5AFC713-B371-47DA-A8E7-72D2D303B6C0}"/>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5" name="Rectangle 104">
                      <a:extLst>
                        <a:ext uri="{FF2B5EF4-FFF2-40B4-BE49-F238E27FC236}">
                          <a16:creationId xmlns:a16="http://schemas.microsoft.com/office/drawing/2014/main" id="{19F71BF3-3349-4FF4-AD1D-E1E75BA793F4}"/>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6" name="Rectangle 105">
                      <a:extLst>
                        <a:ext uri="{FF2B5EF4-FFF2-40B4-BE49-F238E27FC236}">
                          <a16:creationId xmlns:a16="http://schemas.microsoft.com/office/drawing/2014/main" id="{8DF06E9D-E103-46C7-ADD3-B2537E04E112}"/>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sp>
            <p:nvSpPr>
              <p:cNvPr id="98" name="TextBox 97">
                <a:extLst>
                  <a:ext uri="{FF2B5EF4-FFF2-40B4-BE49-F238E27FC236}">
                    <a16:creationId xmlns:a16="http://schemas.microsoft.com/office/drawing/2014/main" id="{0C1E9F6A-1AE0-44F4-B3F6-032E14610BDA}"/>
                  </a:ext>
                </a:extLst>
              </p:cNvPr>
              <p:cNvSpPr txBox="1"/>
              <p:nvPr/>
            </p:nvSpPr>
            <p:spPr>
              <a:xfrm>
                <a:off x="10145908" y="2560534"/>
                <a:ext cx="979884" cy="338554"/>
              </a:xfrm>
              <a:prstGeom prst="rect">
                <a:avLst/>
              </a:prstGeom>
              <a:noFill/>
            </p:spPr>
            <p:txBody>
              <a:bodyPr wrap="none" rtlCol="0">
                <a:spAutoFit/>
              </a:bodyPr>
              <a:lstStyle/>
              <a:p>
                <a:pPr algn="ctr"/>
                <a:r>
                  <a:rPr lang="en-US" sz="1600" dirty="0">
                    <a:latin typeface="Tahoma" panose="020B0604030504040204" pitchFamily="34" charset="0"/>
                  </a:rPr>
                  <a:t>Person C</a:t>
                </a:r>
              </a:p>
            </p:txBody>
          </p:sp>
        </p:grpSp>
      </p:grpSp>
      <p:sp>
        <p:nvSpPr>
          <p:cNvPr id="3" name="Slide Number Placeholder 2"/>
          <p:cNvSpPr>
            <a:spLocks noGrp="1"/>
          </p:cNvSpPr>
          <p:nvPr>
            <p:ph type="sldNum" sz="quarter" idx="12"/>
          </p:nvPr>
        </p:nvSpPr>
        <p:spPr/>
        <p:txBody>
          <a:bodyPr/>
          <a:lstStyle/>
          <a:p>
            <a:fld id="{1B5DE891-BED3-4FCA-96F7-3F8A1588183F}" type="slidenum">
              <a:rPr lang="en-US" smtClean="0"/>
              <a:pPr/>
              <a:t>11</a:t>
            </a:fld>
            <a:endParaRPr lang="en-US" dirty="0"/>
          </a:p>
        </p:txBody>
      </p:sp>
    </p:spTree>
    <p:extLst>
      <p:ext uri="{BB962C8B-B14F-4D97-AF65-F5344CB8AC3E}">
        <p14:creationId xmlns:p14="http://schemas.microsoft.com/office/powerpoint/2010/main" val="24788284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E07C0-B519-446B-BE38-0F52D86F9AAA}"/>
              </a:ext>
            </a:extLst>
          </p:cNvPr>
          <p:cNvSpPr txBox="1">
            <a:spLocks noGrp="1"/>
          </p:cNvSpPr>
          <p:nvPr>
            <p:ph type="title" idx="4294967295"/>
          </p:nvPr>
        </p:nvSpPr>
        <p:spPr>
          <a:xfrm>
            <a:off x="428625" y="228600"/>
            <a:ext cx="775718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(12/24)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3" name="Picture 12" descr="Screenshot of the with date data tab of the LATTE online user interface.">
            <a:extLst>
              <a:ext uri="{FF2B5EF4-FFF2-40B4-BE49-F238E27FC236}">
                <a16:creationId xmlns:a16="http://schemas.microsoft.com/office/drawing/2014/main" id="{E6CDB5E8-7BBB-4DE8-8D59-3D6501B12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grpSp>
        <p:nvGrpSpPr>
          <p:cNvPr id="14" name="Group 13">
            <a:extLst>
              <a:ext uri="{FF2B5EF4-FFF2-40B4-BE49-F238E27FC236}">
                <a16:creationId xmlns:a16="http://schemas.microsoft.com/office/drawing/2014/main" id="{FC95931C-4072-4008-8D75-B3EF71F33AED}"/>
              </a:ext>
              <a:ext uri="{C183D7F6-B498-43B3-948B-1728B52AA6E4}">
                <adec:decorative xmlns:adec="http://schemas.microsoft.com/office/drawing/2017/decorative" val="1"/>
              </a:ext>
            </a:extLst>
          </p:cNvPr>
          <p:cNvGrpSpPr/>
          <p:nvPr/>
        </p:nvGrpSpPr>
        <p:grpSpPr>
          <a:xfrm>
            <a:off x="1017046" y="936484"/>
            <a:ext cx="9683038" cy="5784992"/>
            <a:chOff x="1017046" y="936484"/>
            <a:chExt cx="9683038" cy="5784992"/>
          </a:xfrm>
        </p:grpSpPr>
        <p:sp>
          <p:nvSpPr>
            <p:cNvPr id="17" name="Rectangle 16">
              <a:extLst>
                <a:ext uri="{FF2B5EF4-FFF2-40B4-BE49-F238E27FC236}">
                  <a16:creationId xmlns:a16="http://schemas.microsoft.com/office/drawing/2014/main" id="{C427FF3A-FE15-4189-9FE2-42344FBFEBDE}"/>
                </a:ext>
              </a:extLst>
            </p:cNvPr>
            <p:cNvSpPr/>
            <p:nvPr/>
          </p:nvSpPr>
          <p:spPr>
            <a:xfrm>
              <a:off x="1017047" y="3292038"/>
              <a:ext cx="9683037" cy="342943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5" name="Rectangle 24">
              <a:extLst>
                <a:ext uri="{FF2B5EF4-FFF2-40B4-BE49-F238E27FC236}">
                  <a16:creationId xmlns:a16="http://schemas.microsoft.com/office/drawing/2014/main" id="{4793B1B2-F4D6-4CA2-B904-0E2048BADD7F}"/>
                </a:ext>
              </a:extLst>
            </p:cNvPr>
            <p:cNvSpPr/>
            <p:nvPr/>
          </p:nvSpPr>
          <p:spPr>
            <a:xfrm>
              <a:off x="4000500" y="936484"/>
              <a:ext cx="6688532" cy="235555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6" name="Rectangle 25">
              <a:extLst>
                <a:ext uri="{FF2B5EF4-FFF2-40B4-BE49-F238E27FC236}">
                  <a16:creationId xmlns:a16="http://schemas.microsoft.com/office/drawing/2014/main" id="{0732F40A-0B68-4B77-962A-F84BA232A76C}"/>
                </a:ext>
              </a:extLst>
            </p:cNvPr>
            <p:cNvSpPr/>
            <p:nvPr/>
          </p:nvSpPr>
          <p:spPr>
            <a:xfrm>
              <a:off x="1017046" y="936486"/>
              <a:ext cx="2983454" cy="179642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7" name="Rectangle 26">
              <a:extLst>
                <a:ext uri="{FF2B5EF4-FFF2-40B4-BE49-F238E27FC236}">
                  <a16:creationId xmlns:a16="http://schemas.microsoft.com/office/drawing/2014/main" id="{46830702-D206-4D32-A95B-22C3BD998E9B}"/>
                </a:ext>
              </a:extLst>
            </p:cNvPr>
            <p:cNvSpPr/>
            <p:nvPr/>
          </p:nvSpPr>
          <p:spPr>
            <a:xfrm>
              <a:off x="1017047" y="2732914"/>
              <a:ext cx="197604" cy="55912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8" name="Down Arrow 10" descr="Arrow pointing to the upload button for the Table of dates in locations input file in the LATTE online user interface.">
            <a:extLst>
              <a:ext uri="{FF2B5EF4-FFF2-40B4-BE49-F238E27FC236}">
                <a16:creationId xmlns:a16="http://schemas.microsoft.com/office/drawing/2014/main" id="{4EEBFE7E-26A8-495D-858F-B60FF0DCAAEE}"/>
              </a:ext>
            </a:extLst>
          </p:cNvPr>
          <p:cNvSpPr/>
          <p:nvPr/>
        </p:nvSpPr>
        <p:spPr>
          <a:xfrm rot="16200000">
            <a:off x="447971" y="2666961"/>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 name="Group 1" descr="Screenshot of table of dates in locations populated with hypothetical data and with column header highlighted.">
            <a:extLst>
              <a:ext uri="{FF2B5EF4-FFF2-40B4-BE49-F238E27FC236}">
                <a16:creationId xmlns:a16="http://schemas.microsoft.com/office/drawing/2014/main" id="{F7598340-E365-4145-9CD4-A263F311A88E}"/>
              </a:ext>
            </a:extLst>
          </p:cNvPr>
          <p:cNvGrpSpPr/>
          <p:nvPr/>
        </p:nvGrpSpPr>
        <p:grpSpPr>
          <a:xfrm>
            <a:off x="3695428" y="1120429"/>
            <a:ext cx="7386387" cy="5235920"/>
            <a:chOff x="3695428" y="1120429"/>
            <a:chExt cx="7386387" cy="5235920"/>
          </a:xfrm>
        </p:grpSpPr>
        <p:pic>
          <p:nvPicPr>
            <p:cNvPr id="23" name="Picture 22" descr="A screenshot of a cell phone&#10;&#10;Description automatically generated">
              <a:extLst>
                <a:ext uri="{FF2B5EF4-FFF2-40B4-BE49-F238E27FC236}">
                  <a16:creationId xmlns:a16="http://schemas.microsoft.com/office/drawing/2014/main" id="{B94BBF05-E995-4585-8F74-4578BE23F9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428" y="1120429"/>
              <a:ext cx="7386387" cy="5235920"/>
            </a:xfrm>
            <a:prstGeom prst="rect">
              <a:avLst/>
            </a:prstGeom>
            <a:ln w="6350">
              <a:solidFill>
                <a:schemeClr val="tx1"/>
              </a:solidFill>
            </a:ln>
          </p:spPr>
        </p:pic>
        <p:sp>
          <p:nvSpPr>
            <p:cNvPr id="24" name="Rectangle 23">
              <a:extLst>
                <a:ext uri="{FF2B5EF4-FFF2-40B4-BE49-F238E27FC236}">
                  <a16:creationId xmlns:a16="http://schemas.microsoft.com/office/drawing/2014/main" id="{F782CB47-61A1-44B8-9F8F-6AF2A12ED515}"/>
                </a:ext>
              </a:extLst>
            </p:cNvPr>
            <p:cNvSpPr/>
            <p:nvPr/>
          </p:nvSpPr>
          <p:spPr>
            <a:xfrm>
              <a:off x="9601200" y="1319362"/>
              <a:ext cx="1477774" cy="576113"/>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110</a:t>
            </a:fld>
            <a:endParaRPr lang="en-US" dirty="0"/>
          </a:p>
        </p:txBody>
      </p:sp>
    </p:spTree>
    <p:extLst>
      <p:ext uri="{BB962C8B-B14F-4D97-AF65-F5344CB8AC3E}">
        <p14:creationId xmlns:p14="http://schemas.microsoft.com/office/powerpoint/2010/main" val="40519948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E07C0-B519-446B-BE38-0F52D86F9AAA}"/>
              </a:ext>
            </a:extLst>
          </p:cNvPr>
          <p:cNvSpPr txBox="1">
            <a:spLocks noGrp="1"/>
          </p:cNvSpPr>
          <p:nvPr>
            <p:ph type="title" idx="4294967295"/>
          </p:nvPr>
        </p:nvSpPr>
        <p:spPr>
          <a:xfrm>
            <a:off x="428625" y="228600"/>
            <a:ext cx="775718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(13/24)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3" name="Picture 12" descr="Screenshot of the with date data tab of the LATTE online user interface.">
            <a:extLst>
              <a:ext uri="{FF2B5EF4-FFF2-40B4-BE49-F238E27FC236}">
                <a16:creationId xmlns:a16="http://schemas.microsoft.com/office/drawing/2014/main" id="{E50BF241-CC2B-4A0B-BA10-7430FB29B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grpSp>
        <p:nvGrpSpPr>
          <p:cNvPr id="15" name="Group 14">
            <a:extLst>
              <a:ext uri="{FF2B5EF4-FFF2-40B4-BE49-F238E27FC236}">
                <a16:creationId xmlns:a16="http://schemas.microsoft.com/office/drawing/2014/main" id="{10BA42DA-6156-4041-824E-BCD2EF495F56}"/>
              </a:ext>
              <a:ext uri="{C183D7F6-B498-43B3-948B-1728B52AA6E4}">
                <adec:decorative xmlns:adec="http://schemas.microsoft.com/office/drawing/2017/decorative" val="1"/>
              </a:ext>
            </a:extLst>
          </p:cNvPr>
          <p:cNvGrpSpPr/>
          <p:nvPr/>
        </p:nvGrpSpPr>
        <p:grpSpPr>
          <a:xfrm>
            <a:off x="1017046" y="936484"/>
            <a:ext cx="9683038" cy="5784992"/>
            <a:chOff x="1017046" y="936484"/>
            <a:chExt cx="9683038" cy="5784992"/>
          </a:xfrm>
        </p:grpSpPr>
        <p:sp>
          <p:nvSpPr>
            <p:cNvPr id="16" name="Rectangle 15">
              <a:extLst>
                <a:ext uri="{FF2B5EF4-FFF2-40B4-BE49-F238E27FC236}">
                  <a16:creationId xmlns:a16="http://schemas.microsoft.com/office/drawing/2014/main" id="{F8F2C4DC-93FF-4DF4-A862-0259E96B2245}"/>
                </a:ext>
              </a:extLst>
            </p:cNvPr>
            <p:cNvSpPr/>
            <p:nvPr/>
          </p:nvSpPr>
          <p:spPr>
            <a:xfrm>
              <a:off x="1017047" y="3292038"/>
              <a:ext cx="9683037" cy="342943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5" name="Rectangle 24">
              <a:extLst>
                <a:ext uri="{FF2B5EF4-FFF2-40B4-BE49-F238E27FC236}">
                  <a16:creationId xmlns:a16="http://schemas.microsoft.com/office/drawing/2014/main" id="{A719AA19-C39C-411A-B92A-D4B1AC093100}"/>
                </a:ext>
              </a:extLst>
            </p:cNvPr>
            <p:cNvSpPr/>
            <p:nvPr/>
          </p:nvSpPr>
          <p:spPr>
            <a:xfrm>
              <a:off x="4000500" y="936484"/>
              <a:ext cx="6688532" cy="235555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6" name="Rectangle 25">
              <a:extLst>
                <a:ext uri="{FF2B5EF4-FFF2-40B4-BE49-F238E27FC236}">
                  <a16:creationId xmlns:a16="http://schemas.microsoft.com/office/drawing/2014/main" id="{E285F5D2-45D2-42D7-AD8B-AC870AE05BB8}"/>
                </a:ext>
              </a:extLst>
            </p:cNvPr>
            <p:cNvSpPr/>
            <p:nvPr/>
          </p:nvSpPr>
          <p:spPr>
            <a:xfrm>
              <a:off x="1017046" y="936486"/>
              <a:ext cx="2983454" cy="179642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7" name="Rectangle 26">
              <a:extLst>
                <a:ext uri="{FF2B5EF4-FFF2-40B4-BE49-F238E27FC236}">
                  <a16:creationId xmlns:a16="http://schemas.microsoft.com/office/drawing/2014/main" id="{336B7D26-B62B-4E97-B311-867659C091BE}"/>
                </a:ext>
              </a:extLst>
            </p:cNvPr>
            <p:cNvSpPr/>
            <p:nvPr/>
          </p:nvSpPr>
          <p:spPr>
            <a:xfrm>
              <a:off x="1017047" y="2732914"/>
              <a:ext cx="197604" cy="55912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8" name="Down Arrow 10" descr="Arrow pointing to the upload button for the Table of dates in locations input file in the LATTE online user interface.">
            <a:extLst>
              <a:ext uri="{FF2B5EF4-FFF2-40B4-BE49-F238E27FC236}">
                <a16:creationId xmlns:a16="http://schemas.microsoft.com/office/drawing/2014/main" id="{B5945920-43DD-4584-81A2-100862190B64}"/>
              </a:ext>
            </a:extLst>
          </p:cNvPr>
          <p:cNvSpPr/>
          <p:nvPr/>
        </p:nvSpPr>
        <p:spPr>
          <a:xfrm rot="16200000">
            <a:off x="447971" y="2666961"/>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 name="Group 1" descr="Screenshot of table of dates in locations populated with hypothetical data and with data rows highlighted.">
            <a:extLst>
              <a:ext uri="{FF2B5EF4-FFF2-40B4-BE49-F238E27FC236}">
                <a16:creationId xmlns:a16="http://schemas.microsoft.com/office/drawing/2014/main" id="{44969E9B-C363-4274-8088-CA4D4F58F33C}"/>
              </a:ext>
            </a:extLst>
          </p:cNvPr>
          <p:cNvGrpSpPr/>
          <p:nvPr/>
        </p:nvGrpSpPr>
        <p:grpSpPr>
          <a:xfrm>
            <a:off x="3695428" y="1120429"/>
            <a:ext cx="7386387" cy="5235920"/>
            <a:chOff x="3695428" y="1120429"/>
            <a:chExt cx="7386387" cy="5235920"/>
          </a:xfrm>
        </p:grpSpPr>
        <p:pic>
          <p:nvPicPr>
            <p:cNvPr id="23" name="Picture 22" descr="A screenshot of a cell phone&#10;&#10;Description automatically generated">
              <a:extLst>
                <a:ext uri="{FF2B5EF4-FFF2-40B4-BE49-F238E27FC236}">
                  <a16:creationId xmlns:a16="http://schemas.microsoft.com/office/drawing/2014/main" id="{431330A9-86B9-4B8D-AF0C-A5C588D5C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428" y="1120429"/>
              <a:ext cx="7386387" cy="5235920"/>
            </a:xfrm>
            <a:prstGeom prst="rect">
              <a:avLst/>
            </a:prstGeom>
            <a:ln w="6350">
              <a:solidFill>
                <a:schemeClr val="tx1"/>
              </a:solidFill>
            </a:ln>
          </p:spPr>
        </p:pic>
        <p:sp>
          <p:nvSpPr>
            <p:cNvPr id="24" name="Rectangle 23">
              <a:extLst>
                <a:ext uri="{FF2B5EF4-FFF2-40B4-BE49-F238E27FC236}">
                  <a16:creationId xmlns:a16="http://schemas.microsoft.com/office/drawing/2014/main" id="{4E634832-919E-444F-B418-7F9F53410262}"/>
                </a:ext>
              </a:extLst>
            </p:cNvPr>
            <p:cNvSpPr/>
            <p:nvPr/>
          </p:nvSpPr>
          <p:spPr>
            <a:xfrm flipH="1" flipV="1">
              <a:off x="3943350" y="1895474"/>
              <a:ext cx="7135624" cy="600075"/>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111</a:t>
            </a:fld>
            <a:endParaRPr lang="en-US" dirty="0"/>
          </a:p>
        </p:txBody>
      </p:sp>
    </p:spTree>
    <p:extLst>
      <p:ext uri="{BB962C8B-B14F-4D97-AF65-F5344CB8AC3E}">
        <p14:creationId xmlns:p14="http://schemas.microsoft.com/office/powerpoint/2010/main" val="17359712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E07C0-B519-446B-BE38-0F52D86F9AAA}"/>
              </a:ext>
            </a:extLst>
          </p:cNvPr>
          <p:cNvSpPr txBox="1">
            <a:spLocks noGrp="1"/>
          </p:cNvSpPr>
          <p:nvPr>
            <p:ph type="title" idx="4294967295"/>
          </p:nvPr>
        </p:nvSpPr>
        <p:spPr>
          <a:xfrm>
            <a:off x="428625" y="228600"/>
            <a:ext cx="775718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(14/24)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3" name="Picture 12" descr="Screenshot of the with date data tab of the LATTE online user interface..">
            <a:extLst>
              <a:ext uri="{FF2B5EF4-FFF2-40B4-BE49-F238E27FC236}">
                <a16:creationId xmlns:a16="http://schemas.microsoft.com/office/drawing/2014/main" id="{E50BF241-CC2B-4A0B-BA10-7430FB29B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grpSp>
        <p:nvGrpSpPr>
          <p:cNvPr id="15" name="Group 14">
            <a:extLst>
              <a:ext uri="{FF2B5EF4-FFF2-40B4-BE49-F238E27FC236}">
                <a16:creationId xmlns:a16="http://schemas.microsoft.com/office/drawing/2014/main" id="{10BA42DA-6156-4041-824E-BCD2EF495F56}"/>
              </a:ext>
              <a:ext uri="{C183D7F6-B498-43B3-948B-1728B52AA6E4}">
                <adec:decorative xmlns:adec="http://schemas.microsoft.com/office/drawing/2017/decorative" val="1"/>
              </a:ext>
            </a:extLst>
          </p:cNvPr>
          <p:cNvGrpSpPr/>
          <p:nvPr/>
        </p:nvGrpSpPr>
        <p:grpSpPr>
          <a:xfrm>
            <a:off x="1017046" y="936484"/>
            <a:ext cx="9683038" cy="5784992"/>
            <a:chOff x="1017046" y="936484"/>
            <a:chExt cx="9683038" cy="5784992"/>
          </a:xfrm>
        </p:grpSpPr>
        <p:sp>
          <p:nvSpPr>
            <p:cNvPr id="16" name="Rectangle 15">
              <a:extLst>
                <a:ext uri="{FF2B5EF4-FFF2-40B4-BE49-F238E27FC236}">
                  <a16:creationId xmlns:a16="http://schemas.microsoft.com/office/drawing/2014/main" id="{F8F2C4DC-93FF-4DF4-A862-0259E96B2245}"/>
                </a:ext>
              </a:extLst>
            </p:cNvPr>
            <p:cNvSpPr/>
            <p:nvPr/>
          </p:nvSpPr>
          <p:spPr>
            <a:xfrm>
              <a:off x="1017047" y="3292038"/>
              <a:ext cx="9683037" cy="342943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5" name="Rectangle 24">
              <a:extLst>
                <a:ext uri="{FF2B5EF4-FFF2-40B4-BE49-F238E27FC236}">
                  <a16:creationId xmlns:a16="http://schemas.microsoft.com/office/drawing/2014/main" id="{A719AA19-C39C-411A-B92A-D4B1AC093100}"/>
                </a:ext>
              </a:extLst>
            </p:cNvPr>
            <p:cNvSpPr/>
            <p:nvPr/>
          </p:nvSpPr>
          <p:spPr>
            <a:xfrm>
              <a:off x="4000500" y="936484"/>
              <a:ext cx="6688532" cy="235555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6" name="Rectangle 25">
              <a:extLst>
                <a:ext uri="{FF2B5EF4-FFF2-40B4-BE49-F238E27FC236}">
                  <a16:creationId xmlns:a16="http://schemas.microsoft.com/office/drawing/2014/main" id="{E285F5D2-45D2-42D7-AD8B-AC870AE05BB8}"/>
                </a:ext>
              </a:extLst>
            </p:cNvPr>
            <p:cNvSpPr/>
            <p:nvPr/>
          </p:nvSpPr>
          <p:spPr>
            <a:xfrm>
              <a:off x="1017046" y="936486"/>
              <a:ext cx="2983454" cy="179642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7" name="Rectangle 26">
              <a:extLst>
                <a:ext uri="{FF2B5EF4-FFF2-40B4-BE49-F238E27FC236}">
                  <a16:creationId xmlns:a16="http://schemas.microsoft.com/office/drawing/2014/main" id="{336B7D26-B62B-4E97-B311-867659C091BE}"/>
                </a:ext>
              </a:extLst>
            </p:cNvPr>
            <p:cNvSpPr/>
            <p:nvPr/>
          </p:nvSpPr>
          <p:spPr>
            <a:xfrm>
              <a:off x="1017047" y="2732914"/>
              <a:ext cx="197604" cy="55912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8" name="Down Arrow 10" descr="Arrow pointing to the upload button for the Table of dates in locations input file in the LATTE online user interface.">
            <a:extLst>
              <a:ext uri="{FF2B5EF4-FFF2-40B4-BE49-F238E27FC236}">
                <a16:creationId xmlns:a16="http://schemas.microsoft.com/office/drawing/2014/main" id="{B5945920-43DD-4584-81A2-100862190B64}"/>
              </a:ext>
            </a:extLst>
          </p:cNvPr>
          <p:cNvSpPr/>
          <p:nvPr/>
        </p:nvSpPr>
        <p:spPr>
          <a:xfrm rot="16200000">
            <a:off x="447971" y="2666961"/>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 name="Group 1" descr="Screenshot of table of dates in locations populated with hypothetical data and with data rows highlighted.">
            <a:extLst>
              <a:ext uri="{FF2B5EF4-FFF2-40B4-BE49-F238E27FC236}">
                <a16:creationId xmlns:a16="http://schemas.microsoft.com/office/drawing/2014/main" id="{0D63DE58-8696-4641-ADFE-6B1D8337C6E7}"/>
              </a:ext>
            </a:extLst>
          </p:cNvPr>
          <p:cNvGrpSpPr/>
          <p:nvPr/>
        </p:nvGrpSpPr>
        <p:grpSpPr>
          <a:xfrm>
            <a:off x="3695428" y="1120429"/>
            <a:ext cx="7386387" cy="5235920"/>
            <a:chOff x="3695428" y="1120429"/>
            <a:chExt cx="7386387" cy="5235920"/>
          </a:xfrm>
        </p:grpSpPr>
        <p:pic>
          <p:nvPicPr>
            <p:cNvPr id="23" name="Picture 22" descr="A screenshot of a cell phone&#10;&#10;Description automatically generated">
              <a:extLst>
                <a:ext uri="{FF2B5EF4-FFF2-40B4-BE49-F238E27FC236}">
                  <a16:creationId xmlns:a16="http://schemas.microsoft.com/office/drawing/2014/main" id="{431330A9-86B9-4B8D-AF0C-A5C588D5C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428" y="1120429"/>
              <a:ext cx="7386387" cy="5235920"/>
            </a:xfrm>
            <a:prstGeom prst="rect">
              <a:avLst/>
            </a:prstGeom>
            <a:ln w="6350">
              <a:solidFill>
                <a:schemeClr val="tx1"/>
              </a:solidFill>
            </a:ln>
          </p:spPr>
        </p:pic>
        <p:sp>
          <p:nvSpPr>
            <p:cNvPr id="24" name="Rectangle 23">
              <a:extLst>
                <a:ext uri="{FF2B5EF4-FFF2-40B4-BE49-F238E27FC236}">
                  <a16:creationId xmlns:a16="http://schemas.microsoft.com/office/drawing/2014/main" id="{4E634832-919E-444F-B418-7F9F53410262}"/>
                </a:ext>
              </a:extLst>
            </p:cNvPr>
            <p:cNvSpPr/>
            <p:nvPr/>
          </p:nvSpPr>
          <p:spPr>
            <a:xfrm flipH="1" flipV="1">
              <a:off x="3943350" y="2200272"/>
              <a:ext cx="7135624" cy="600075"/>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112</a:t>
            </a:fld>
            <a:endParaRPr lang="en-US" dirty="0"/>
          </a:p>
        </p:txBody>
      </p:sp>
    </p:spTree>
    <p:extLst>
      <p:ext uri="{BB962C8B-B14F-4D97-AF65-F5344CB8AC3E}">
        <p14:creationId xmlns:p14="http://schemas.microsoft.com/office/powerpoint/2010/main" val="5449983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775718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(15/24)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1" name="Picture 10" descr="Screenshot of the with date data tab of the LATTE online user interface.">
            <a:extLst>
              <a:ext uri="{FF2B5EF4-FFF2-40B4-BE49-F238E27FC236}">
                <a16:creationId xmlns:a16="http://schemas.microsoft.com/office/drawing/2014/main" id="{B2A2FADF-F31D-4861-A159-ECB470DD7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grpSp>
        <p:nvGrpSpPr>
          <p:cNvPr id="12" name="Group 11">
            <a:extLst>
              <a:ext uri="{FF2B5EF4-FFF2-40B4-BE49-F238E27FC236}">
                <a16:creationId xmlns:a16="http://schemas.microsoft.com/office/drawing/2014/main" id="{2F7412BF-854E-4E87-8105-D4AB53DEE6D4}"/>
              </a:ext>
              <a:ext uri="{C183D7F6-B498-43B3-948B-1728B52AA6E4}">
                <adec:decorative xmlns:adec="http://schemas.microsoft.com/office/drawing/2017/decorative" val="1"/>
              </a:ext>
            </a:extLst>
          </p:cNvPr>
          <p:cNvGrpSpPr/>
          <p:nvPr/>
        </p:nvGrpSpPr>
        <p:grpSpPr>
          <a:xfrm>
            <a:off x="1017046" y="936483"/>
            <a:ext cx="9546680" cy="5784993"/>
            <a:chOff x="1017046" y="936483"/>
            <a:chExt cx="9546680" cy="5784993"/>
          </a:xfrm>
        </p:grpSpPr>
        <p:sp>
          <p:nvSpPr>
            <p:cNvPr id="13" name="Rectangle 12">
              <a:extLst>
                <a:ext uri="{FF2B5EF4-FFF2-40B4-BE49-F238E27FC236}">
                  <a16:creationId xmlns:a16="http://schemas.microsoft.com/office/drawing/2014/main" id="{8DD36487-3BCF-4FEA-85CC-4F5E389A12DF}"/>
                </a:ext>
              </a:extLst>
            </p:cNvPr>
            <p:cNvSpPr/>
            <p:nvPr/>
          </p:nvSpPr>
          <p:spPr>
            <a:xfrm>
              <a:off x="1017047" y="4318982"/>
              <a:ext cx="9546679" cy="240249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4" name="Rectangle 13">
              <a:extLst>
                <a:ext uri="{FF2B5EF4-FFF2-40B4-BE49-F238E27FC236}">
                  <a16:creationId xmlns:a16="http://schemas.microsoft.com/office/drawing/2014/main" id="{460A962C-8F74-488E-80D9-A4EAE1D300BD}"/>
                </a:ext>
              </a:extLst>
            </p:cNvPr>
            <p:cNvSpPr/>
            <p:nvPr/>
          </p:nvSpPr>
          <p:spPr>
            <a:xfrm>
              <a:off x="4000500" y="936483"/>
              <a:ext cx="6563226" cy="338249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 name="Rectangle 15">
              <a:extLst>
                <a:ext uri="{FF2B5EF4-FFF2-40B4-BE49-F238E27FC236}">
                  <a16:creationId xmlns:a16="http://schemas.microsoft.com/office/drawing/2014/main" id="{9C96D902-8C66-4D61-9755-D46942A4B431}"/>
                </a:ext>
              </a:extLst>
            </p:cNvPr>
            <p:cNvSpPr/>
            <p:nvPr/>
          </p:nvSpPr>
          <p:spPr>
            <a:xfrm>
              <a:off x="1017046" y="936485"/>
              <a:ext cx="2983454" cy="2359777"/>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1" name="Rectangle 20">
              <a:extLst>
                <a:ext uri="{FF2B5EF4-FFF2-40B4-BE49-F238E27FC236}">
                  <a16:creationId xmlns:a16="http://schemas.microsoft.com/office/drawing/2014/main" id="{A0DD06D9-D7AB-4EBB-9F41-617DCE54748A}"/>
                </a:ext>
              </a:extLst>
            </p:cNvPr>
            <p:cNvSpPr/>
            <p:nvPr/>
          </p:nvSpPr>
          <p:spPr>
            <a:xfrm>
              <a:off x="1017047" y="3296262"/>
              <a:ext cx="197604" cy="1022719"/>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2" name="Down Arrow 10" descr="Arrow pointing to the upload button for the Table of infectious periods input file in the LATTE online user interface.">
            <a:extLst>
              <a:ext uri="{FF2B5EF4-FFF2-40B4-BE49-F238E27FC236}">
                <a16:creationId xmlns:a16="http://schemas.microsoft.com/office/drawing/2014/main" id="{2E3F037D-0799-497D-BDDD-A3FA7A8156CC}"/>
              </a:ext>
            </a:extLst>
          </p:cNvPr>
          <p:cNvSpPr/>
          <p:nvPr/>
        </p:nvSpPr>
        <p:spPr>
          <a:xfrm rot="16200000">
            <a:off x="447975" y="3535328"/>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113</a:t>
            </a:fld>
            <a:endParaRPr lang="en-US" dirty="0"/>
          </a:p>
        </p:txBody>
      </p:sp>
    </p:spTree>
    <p:extLst>
      <p:ext uri="{BB962C8B-B14F-4D97-AF65-F5344CB8AC3E}">
        <p14:creationId xmlns:p14="http://schemas.microsoft.com/office/powerpoint/2010/main" val="11210301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775718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(16/24)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2" name="Picture 11" descr="Screenshot of the with date data tab of the LATTE online user interface.">
            <a:extLst>
              <a:ext uri="{FF2B5EF4-FFF2-40B4-BE49-F238E27FC236}">
                <a16:creationId xmlns:a16="http://schemas.microsoft.com/office/drawing/2014/main" id="{F65E066C-EED6-4DC1-994D-B17AE6FBD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grpSp>
        <p:nvGrpSpPr>
          <p:cNvPr id="13" name="Group 12">
            <a:extLst>
              <a:ext uri="{FF2B5EF4-FFF2-40B4-BE49-F238E27FC236}">
                <a16:creationId xmlns:a16="http://schemas.microsoft.com/office/drawing/2014/main" id="{50FF16B9-2C12-4045-A773-C9F5FCB8E129}"/>
              </a:ext>
              <a:ext uri="{C183D7F6-B498-43B3-948B-1728B52AA6E4}">
                <adec:decorative xmlns:adec="http://schemas.microsoft.com/office/drawing/2017/decorative" val="1"/>
              </a:ext>
            </a:extLst>
          </p:cNvPr>
          <p:cNvGrpSpPr/>
          <p:nvPr/>
        </p:nvGrpSpPr>
        <p:grpSpPr>
          <a:xfrm>
            <a:off x="1017046" y="936483"/>
            <a:ext cx="9546680" cy="5784993"/>
            <a:chOff x="1017046" y="936483"/>
            <a:chExt cx="9546680" cy="5784993"/>
          </a:xfrm>
        </p:grpSpPr>
        <p:sp>
          <p:nvSpPr>
            <p:cNvPr id="14" name="Rectangle 13">
              <a:extLst>
                <a:ext uri="{FF2B5EF4-FFF2-40B4-BE49-F238E27FC236}">
                  <a16:creationId xmlns:a16="http://schemas.microsoft.com/office/drawing/2014/main" id="{EDA8E7E3-3057-413A-B1B2-714DC539F37E}"/>
                </a:ext>
              </a:extLst>
            </p:cNvPr>
            <p:cNvSpPr/>
            <p:nvPr/>
          </p:nvSpPr>
          <p:spPr>
            <a:xfrm>
              <a:off x="1017047" y="4318982"/>
              <a:ext cx="9546679" cy="240249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 name="Rectangle 15">
              <a:extLst>
                <a:ext uri="{FF2B5EF4-FFF2-40B4-BE49-F238E27FC236}">
                  <a16:creationId xmlns:a16="http://schemas.microsoft.com/office/drawing/2014/main" id="{033F7A62-AE08-4890-BD33-26A46CC4CE26}"/>
                </a:ext>
              </a:extLst>
            </p:cNvPr>
            <p:cNvSpPr/>
            <p:nvPr/>
          </p:nvSpPr>
          <p:spPr>
            <a:xfrm>
              <a:off x="4000500" y="936483"/>
              <a:ext cx="6563226" cy="338249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1" name="Rectangle 20">
              <a:extLst>
                <a:ext uri="{FF2B5EF4-FFF2-40B4-BE49-F238E27FC236}">
                  <a16:creationId xmlns:a16="http://schemas.microsoft.com/office/drawing/2014/main" id="{A1146097-1014-4DC2-A228-06226DB64F56}"/>
                </a:ext>
              </a:extLst>
            </p:cNvPr>
            <p:cNvSpPr/>
            <p:nvPr/>
          </p:nvSpPr>
          <p:spPr>
            <a:xfrm>
              <a:off x="1017046" y="936485"/>
              <a:ext cx="2983454" cy="2359777"/>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2" name="Rectangle 21">
              <a:extLst>
                <a:ext uri="{FF2B5EF4-FFF2-40B4-BE49-F238E27FC236}">
                  <a16:creationId xmlns:a16="http://schemas.microsoft.com/office/drawing/2014/main" id="{AFF9F237-7DA8-4102-A4CB-384D6CE39DBA}"/>
                </a:ext>
              </a:extLst>
            </p:cNvPr>
            <p:cNvSpPr/>
            <p:nvPr/>
          </p:nvSpPr>
          <p:spPr>
            <a:xfrm>
              <a:off x="1017047" y="3296262"/>
              <a:ext cx="197604" cy="1022719"/>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4" name="Down Arrow 10" descr="Arrow pointing to the upload button for the Table of infectious periods input file in the LATTE online user interface.">
            <a:extLst>
              <a:ext uri="{FF2B5EF4-FFF2-40B4-BE49-F238E27FC236}">
                <a16:creationId xmlns:a16="http://schemas.microsoft.com/office/drawing/2014/main" id="{E34C37EA-19B3-4877-89E0-56564F73D720}"/>
              </a:ext>
            </a:extLst>
          </p:cNvPr>
          <p:cNvSpPr/>
          <p:nvPr/>
        </p:nvSpPr>
        <p:spPr>
          <a:xfrm rot="16200000">
            <a:off x="447975" y="3535328"/>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pic>
        <p:nvPicPr>
          <p:cNvPr id="6" name="Picture 5" descr="Screenshot of table of infectious periods populated with hypothetical data.">
            <a:extLst>
              <a:ext uri="{FF2B5EF4-FFF2-40B4-BE49-F238E27FC236}">
                <a16:creationId xmlns:a16="http://schemas.microsoft.com/office/drawing/2014/main" id="{81549A92-2AF9-4D53-BE3E-15C2C211AE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8438" y="1998122"/>
            <a:ext cx="8198302" cy="2861756"/>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114</a:t>
            </a:fld>
            <a:endParaRPr lang="en-US" dirty="0"/>
          </a:p>
        </p:txBody>
      </p:sp>
    </p:spTree>
    <p:extLst>
      <p:ext uri="{BB962C8B-B14F-4D97-AF65-F5344CB8AC3E}">
        <p14:creationId xmlns:p14="http://schemas.microsoft.com/office/powerpoint/2010/main" val="39316972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775718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(17/24)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3" name="Picture 12" descr="Screenshot of the with date data tab of the LATTE online user interface.">
            <a:extLst>
              <a:ext uri="{FF2B5EF4-FFF2-40B4-BE49-F238E27FC236}">
                <a16:creationId xmlns:a16="http://schemas.microsoft.com/office/drawing/2014/main" id="{9CE1CDF9-7434-448A-B7FB-52B60A459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grpSp>
        <p:nvGrpSpPr>
          <p:cNvPr id="14" name="Group 13">
            <a:extLst>
              <a:ext uri="{FF2B5EF4-FFF2-40B4-BE49-F238E27FC236}">
                <a16:creationId xmlns:a16="http://schemas.microsoft.com/office/drawing/2014/main" id="{63DCA2E8-0A78-4B22-A7D6-CF49C9B42F4F}"/>
              </a:ext>
              <a:ext uri="{C183D7F6-B498-43B3-948B-1728B52AA6E4}">
                <adec:decorative xmlns:adec="http://schemas.microsoft.com/office/drawing/2017/decorative" val="1"/>
              </a:ext>
            </a:extLst>
          </p:cNvPr>
          <p:cNvGrpSpPr/>
          <p:nvPr/>
        </p:nvGrpSpPr>
        <p:grpSpPr>
          <a:xfrm>
            <a:off x="1017046" y="936483"/>
            <a:ext cx="9546680" cy="5784993"/>
            <a:chOff x="1017046" y="936483"/>
            <a:chExt cx="9546680" cy="5784993"/>
          </a:xfrm>
        </p:grpSpPr>
        <p:sp>
          <p:nvSpPr>
            <p:cNvPr id="16" name="Rectangle 15">
              <a:extLst>
                <a:ext uri="{FF2B5EF4-FFF2-40B4-BE49-F238E27FC236}">
                  <a16:creationId xmlns:a16="http://schemas.microsoft.com/office/drawing/2014/main" id="{2FFF0895-67C4-4853-93ED-80706964AA1B}"/>
                </a:ext>
              </a:extLst>
            </p:cNvPr>
            <p:cNvSpPr/>
            <p:nvPr/>
          </p:nvSpPr>
          <p:spPr>
            <a:xfrm>
              <a:off x="1017047" y="4318982"/>
              <a:ext cx="9546679" cy="240249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8" name="Rectangle 17">
              <a:extLst>
                <a:ext uri="{FF2B5EF4-FFF2-40B4-BE49-F238E27FC236}">
                  <a16:creationId xmlns:a16="http://schemas.microsoft.com/office/drawing/2014/main" id="{7A25B4E2-AB71-4B7E-AF0C-62B10524A4CB}"/>
                </a:ext>
              </a:extLst>
            </p:cNvPr>
            <p:cNvSpPr/>
            <p:nvPr/>
          </p:nvSpPr>
          <p:spPr>
            <a:xfrm>
              <a:off x="4000500" y="936483"/>
              <a:ext cx="6563226" cy="338249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9" name="Rectangle 18">
              <a:extLst>
                <a:ext uri="{FF2B5EF4-FFF2-40B4-BE49-F238E27FC236}">
                  <a16:creationId xmlns:a16="http://schemas.microsoft.com/office/drawing/2014/main" id="{DB30A553-295A-4F97-B825-56F5718664AF}"/>
                </a:ext>
              </a:extLst>
            </p:cNvPr>
            <p:cNvSpPr/>
            <p:nvPr/>
          </p:nvSpPr>
          <p:spPr>
            <a:xfrm>
              <a:off x="1017046" y="936485"/>
              <a:ext cx="2983454" cy="2359777"/>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0" name="Rectangle 19">
              <a:extLst>
                <a:ext uri="{FF2B5EF4-FFF2-40B4-BE49-F238E27FC236}">
                  <a16:creationId xmlns:a16="http://schemas.microsoft.com/office/drawing/2014/main" id="{0EABB98F-4B14-4C63-B871-A86E8715A807}"/>
                </a:ext>
              </a:extLst>
            </p:cNvPr>
            <p:cNvSpPr/>
            <p:nvPr/>
          </p:nvSpPr>
          <p:spPr>
            <a:xfrm>
              <a:off x="1017047" y="3296262"/>
              <a:ext cx="197604" cy="1022719"/>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1" name="Down Arrow 10" descr="Arrow pointing to the upload button for the Table of infectious periods input file in the LATTE online user interface.">
            <a:extLst>
              <a:ext uri="{FF2B5EF4-FFF2-40B4-BE49-F238E27FC236}">
                <a16:creationId xmlns:a16="http://schemas.microsoft.com/office/drawing/2014/main" id="{7F1BCD80-2BC6-403D-8AE0-8EEE904A6D70}"/>
              </a:ext>
            </a:extLst>
          </p:cNvPr>
          <p:cNvSpPr/>
          <p:nvPr/>
        </p:nvSpPr>
        <p:spPr>
          <a:xfrm rot="16200000">
            <a:off x="447975" y="3535328"/>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4" name="Group 3" descr="Screenshot of table of infectious periods populated with hypothetical data and with column headers highlighted.">
            <a:extLst>
              <a:ext uri="{FF2B5EF4-FFF2-40B4-BE49-F238E27FC236}">
                <a16:creationId xmlns:a16="http://schemas.microsoft.com/office/drawing/2014/main" id="{7D8A8D5F-7B6D-44D7-9012-42F64AC4BE51}"/>
              </a:ext>
            </a:extLst>
          </p:cNvPr>
          <p:cNvGrpSpPr/>
          <p:nvPr/>
        </p:nvGrpSpPr>
        <p:grpSpPr>
          <a:xfrm>
            <a:off x="3628438" y="1998122"/>
            <a:ext cx="8198302" cy="2861756"/>
            <a:chOff x="3628438" y="1998122"/>
            <a:chExt cx="8198302" cy="2861756"/>
          </a:xfrm>
        </p:grpSpPr>
        <p:pic>
          <p:nvPicPr>
            <p:cNvPr id="29" name="Picture 28" descr="A picture containing double, large&#10;&#10;Description automatically generated">
              <a:extLst>
                <a:ext uri="{FF2B5EF4-FFF2-40B4-BE49-F238E27FC236}">
                  <a16:creationId xmlns:a16="http://schemas.microsoft.com/office/drawing/2014/main" id="{F3E590A3-136A-475C-828C-15F6231E9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8438" y="1998122"/>
              <a:ext cx="8198302" cy="2861756"/>
            </a:xfrm>
            <a:prstGeom prst="rect">
              <a:avLst/>
            </a:prstGeom>
            <a:ln w="6350">
              <a:solidFill>
                <a:schemeClr val="tx1"/>
              </a:solidFill>
            </a:ln>
          </p:spPr>
        </p:pic>
        <p:sp>
          <p:nvSpPr>
            <p:cNvPr id="17" name="Rectangle 16">
              <a:extLst>
                <a:ext uri="{FF2B5EF4-FFF2-40B4-BE49-F238E27FC236}">
                  <a16:creationId xmlns:a16="http://schemas.microsoft.com/office/drawing/2014/main" id="{109D71A4-AD4F-442B-9A16-BB6B264DD07F}"/>
                </a:ext>
              </a:extLst>
            </p:cNvPr>
            <p:cNvSpPr/>
            <p:nvPr/>
          </p:nvSpPr>
          <p:spPr>
            <a:xfrm flipH="1">
              <a:off x="4000500" y="2289086"/>
              <a:ext cx="7826240" cy="835114"/>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115</a:t>
            </a:fld>
            <a:endParaRPr lang="en-US" dirty="0"/>
          </a:p>
        </p:txBody>
      </p:sp>
    </p:spTree>
    <p:extLst>
      <p:ext uri="{BB962C8B-B14F-4D97-AF65-F5344CB8AC3E}">
        <p14:creationId xmlns:p14="http://schemas.microsoft.com/office/powerpoint/2010/main" val="21424120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775718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(18/24)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2" name="Picture 11" descr="Screenshot of the with date data tab of the LATTE online user interface.">
            <a:extLst>
              <a:ext uri="{FF2B5EF4-FFF2-40B4-BE49-F238E27FC236}">
                <a16:creationId xmlns:a16="http://schemas.microsoft.com/office/drawing/2014/main" id="{08D17A16-7210-43FE-B1D3-2EF80C3D4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grpSp>
        <p:nvGrpSpPr>
          <p:cNvPr id="13" name="Group 12">
            <a:extLst>
              <a:ext uri="{FF2B5EF4-FFF2-40B4-BE49-F238E27FC236}">
                <a16:creationId xmlns:a16="http://schemas.microsoft.com/office/drawing/2014/main" id="{BF3E484E-B59A-4A95-8CBF-73F6CE257A49}"/>
              </a:ext>
              <a:ext uri="{C183D7F6-B498-43B3-948B-1728B52AA6E4}">
                <adec:decorative xmlns:adec="http://schemas.microsoft.com/office/drawing/2017/decorative" val="1"/>
              </a:ext>
            </a:extLst>
          </p:cNvPr>
          <p:cNvGrpSpPr/>
          <p:nvPr/>
        </p:nvGrpSpPr>
        <p:grpSpPr>
          <a:xfrm>
            <a:off x="1017045" y="936483"/>
            <a:ext cx="9526127" cy="5784992"/>
            <a:chOff x="1017045" y="936483"/>
            <a:chExt cx="9526127" cy="5784992"/>
          </a:xfrm>
        </p:grpSpPr>
        <p:sp>
          <p:nvSpPr>
            <p:cNvPr id="19" name="Rectangle 18">
              <a:extLst>
                <a:ext uri="{FF2B5EF4-FFF2-40B4-BE49-F238E27FC236}">
                  <a16:creationId xmlns:a16="http://schemas.microsoft.com/office/drawing/2014/main" id="{95206B52-1074-4853-85C4-A5442923F87F}"/>
                </a:ext>
              </a:extLst>
            </p:cNvPr>
            <p:cNvSpPr/>
            <p:nvPr/>
          </p:nvSpPr>
          <p:spPr>
            <a:xfrm>
              <a:off x="1017047" y="4258100"/>
              <a:ext cx="9526125" cy="2463375"/>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0" name="Rectangle 19">
              <a:extLst>
                <a:ext uri="{FF2B5EF4-FFF2-40B4-BE49-F238E27FC236}">
                  <a16:creationId xmlns:a16="http://schemas.microsoft.com/office/drawing/2014/main" id="{611B7586-BCD1-49FA-9870-0D6846E11C0C}"/>
                </a:ext>
              </a:extLst>
            </p:cNvPr>
            <p:cNvSpPr/>
            <p:nvPr/>
          </p:nvSpPr>
          <p:spPr>
            <a:xfrm>
              <a:off x="6665494" y="936483"/>
              <a:ext cx="3877678" cy="3321616"/>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1" name="Rectangle 20">
              <a:extLst>
                <a:ext uri="{FF2B5EF4-FFF2-40B4-BE49-F238E27FC236}">
                  <a16:creationId xmlns:a16="http://schemas.microsoft.com/office/drawing/2014/main" id="{47A45E20-D1A1-49DF-B6EF-FE6542FE2F1D}"/>
                </a:ext>
              </a:extLst>
            </p:cNvPr>
            <p:cNvSpPr/>
            <p:nvPr/>
          </p:nvSpPr>
          <p:spPr>
            <a:xfrm>
              <a:off x="1017045" y="936486"/>
              <a:ext cx="5648447" cy="121716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2" name="Rectangle 21">
              <a:extLst>
                <a:ext uri="{FF2B5EF4-FFF2-40B4-BE49-F238E27FC236}">
                  <a16:creationId xmlns:a16="http://schemas.microsoft.com/office/drawing/2014/main" id="{8802F6F5-DC70-4868-BF3F-619AF16D2168}"/>
                </a:ext>
              </a:extLst>
            </p:cNvPr>
            <p:cNvSpPr/>
            <p:nvPr/>
          </p:nvSpPr>
          <p:spPr>
            <a:xfrm>
              <a:off x="1017046" y="2153654"/>
              <a:ext cx="3159169" cy="2104445"/>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3" name="Down Arrow 10" descr="Arrow pointing to the set up link definitions section of the LATTE online user interface.">
            <a:extLst>
              <a:ext uri="{FF2B5EF4-FFF2-40B4-BE49-F238E27FC236}">
                <a16:creationId xmlns:a16="http://schemas.microsoft.com/office/drawing/2014/main" id="{C8FED680-A39A-43EC-BA05-C82F94943D03}"/>
              </a:ext>
            </a:extLst>
          </p:cNvPr>
          <p:cNvSpPr/>
          <p:nvPr/>
        </p:nvSpPr>
        <p:spPr>
          <a:xfrm rot="16200000">
            <a:off x="3607137" y="1987270"/>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116</a:t>
            </a:fld>
            <a:endParaRPr lang="en-US" dirty="0"/>
          </a:p>
        </p:txBody>
      </p:sp>
    </p:spTree>
    <p:extLst>
      <p:ext uri="{BB962C8B-B14F-4D97-AF65-F5344CB8AC3E}">
        <p14:creationId xmlns:p14="http://schemas.microsoft.com/office/powerpoint/2010/main" val="34309364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775718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(19/24)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2" name="Picture 11" descr="Screenshot of the with date data tab of the LATTE online user interface.">
            <a:extLst>
              <a:ext uri="{FF2B5EF4-FFF2-40B4-BE49-F238E27FC236}">
                <a16:creationId xmlns:a16="http://schemas.microsoft.com/office/drawing/2014/main" id="{7884B4D8-2B54-4FB4-A4D2-08BBDB25A9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grpSp>
        <p:nvGrpSpPr>
          <p:cNvPr id="13" name="Group 12">
            <a:extLst>
              <a:ext uri="{FF2B5EF4-FFF2-40B4-BE49-F238E27FC236}">
                <a16:creationId xmlns:a16="http://schemas.microsoft.com/office/drawing/2014/main" id="{B4480D63-5434-4186-800F-FBDA80C627C1}"/>
              </a:ext>
              <a:ext uri="{C183D7F6-B498-43B3-948B-1728B52AA6E4}">
                <adec:decorative xmlns:adec="http://schemas.microsoft.com/office/drawing/2017/decorative" val="1"/>
              </a:ext>
            </a:extLst>
          </p:cNvPr>
          <p:cNvGrpSpPr/>
          <p:nvPr/>
        </p:nvGrpSpPr>
        <p:grpSpPr>
          <a:xfrm>
            <a:off x="1017045" y="936483"/>
            <a:ext cx="9526127" cy="5784992"/>
            <a:chOff x="1017045" y="936483"/>
            <a:chExt cx="9526127" cy="5784992"/>
          </a:xfrm>
        </p:grpSpPr>
        <p:sp>
          <p:nvSpPr>
            <p:cNvPr id="19" name="Rectangle 18">
              <a:extLst>
                <a:ext uri="{FF2B5EF4-FFF2-40B4-BE49-F238E27FC236}">
                  <a16:creationId xmlns:a16="http://schemas.microsoft.com/office/drawing/2014/main" id="{C90AD20B-F6D8-4EC5-A7ED-239402EC57E2}"/>
                </a:ext>
              </a:extLst>
            </p:cNvPr>
            <p:cNvSpPr/>
            <p:nvPr/>
          </p:nvSpPr>
          <p:spPr>
            <a:xfrm>
              <a:off x="1017047" y="4258100"/>
              <a:ext cx="9526125" cy="2463375"/>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0" name="Rectangle 19">
              <a:extLst>
                <a:ext uri="{FF2B5EF4-FFF2-40B4-BE49-F238E27FC236}">
                  <a16:creationId xmlns:a16="http://schemas.microsoft.com/office/drawing/2014/main" id="{F5D29FAB-34A4-439E-B25A-95999A359883}"/>
                </a:ext>
              </a:extLst>
            </p:cNvPr>
            <p:cNvSpPr/>
            <p:nvPr/>
          </p:nvSpPr>
          <p:spPr>
            <a:xfrm>
              <a:off x="6665494" y="936483"/>
              <a:ext cx="3877678" cy="3321616"/>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1" name="Rectangle 20">
              <a:extLst>
                <a:ext uri="{FF2B5EF4-FFF2-40B4-BE49-F238E27FC236}">
                  <a16:creationId xmlns:a16="http://schemas.microsoft.com/office/drawing/2014/main" id="{5A38B030-3BD7-4DC9-B4BD-EA570C2C6599}"/>
                </a:ext>
              </a:extLst>
            </p:cNvPr>
            <p:cNvSpPr/>
            <p:nvPr/>
          </p:nvSpPr>
          <p:spPr>
            <a:xfrm>
              <a:off x="1017045" y="936486"/>
              <a:ext cx="5648447" cy="121716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2" name="Rectangle 21">
              <a:extLst>
                <a:ext uri="{FF2B5EF4-FFF2-40B4-BE49-F238E27FC236}">
                  <a16:creationId xmlns:a16="http://schemas.microsoft.com/office/drawing/2014/main" id="{1A02AFDC-2A06-471F-8956-2CC4C73ACAFC}"/>
                </a:ext>
              </a:extLst>
            </p:cNvPr>
            <p:cNvSpPr/>
            <p:nvPr/>
          </p:nvSpPr>
          <p:spPr>
            <a:xfrm>
              <a:off x="1017046" y="2153654"/>
              <a:ext cx="3159169" cy="2104445"/>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3" name="Down Arrow 10" descr="Arrow pointing to the set up link definitions section of the LATTE online user interface.">
            <a:extLst>
              <a:ext uri="{FF2B5EF4-FFF2-40B4-BE49-F238E27FC236}">
                <a16:creationId xmlns:a16="http://schemas.microsoft.com/office/drawing/2014/main" id="{585344CA-B3ED-4129-BA0C-68AA4C7A3C42}"/>
              </a:ext>
            </a:extLst>
          </p:cNvPr>
          <p:cNvSpPr/>
          <p:nvPr/>
        </p:nvSpPr>
        <p:spPr>
          <a:xfrm rot="16200000">
            <a:off x="3607137" y="2420404"/>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117</a:t>
            </a:fld>
            <a:endParaRPr lang="en-US" dirty="0"/>
          </a:p>
        </p:txBody>
      </p:sp>
    </p:spTree>
    <p:extLst>
      <p:ext uri="{BB962C8B-B14F-4D97-AF65-F5344CB8AC3E}">
        <p14:creationId xmlns:p14="http://schemas.microsoft.com/office/powerpoint/2010/main" val="12343473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775718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(20/24)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2" name="Picture 11" descr="Screenshot of the with date data tab of the LATTE online user interface.">
            <a:extLst>
              <a:ext uri="{FF2B5EF4-FFF2-40B4-BE49-F238E27FC236}">
                <a16:creationId xmlns:a16="http://schemas.microsoft.com/office/drawing/2014/main" id="{89AC19EE-A647-475B-9732-577292CB4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grpSp>
        <p:nvGrpSpPr>
          <p:cNvPr id="13" name="Group 12">
            <a:extLst>
              <a:ext uri="{FF2B5EF4-FFF2-40B4-BE49-F238E27FC236}">
                <a16:creationId xmlns:a16="http://schemas.microsoft.com/office/drawing/2014/main" id="{33A8D954-4ED3-4241-ADB3-BF9255C4AB79}"/>
              </a:ext>
              <a:ext uri="{C183D7F6-B498-43B3-948B-1728B52AA6E4}">
                <adec:decorative xmlns:adec="http://schemas.microsoft.com/office/drawing/2017/decorative" val="1"/>
              </a:ext>
            </a:extLst>
          </p:cNvPr>
          <p:cNvGrpSpPr/>
          <p:nvPr/>
        </p:nvGrpSpPr>
        <p:grpSpPr>
          <a:xfrm>
            <a:off x="1017045" y="936483"/>
            <a:ext cx="9526127" cy="5784992"/>
            <a:chOff x="1017045" y="936483"/>
            <a:chExt cx="9526127" cy="5784992"/>
          </a:xfrm>
        </p:grpSpPr>
        <p:sp>
          <p:nvSpPr>
            <p:cNvPr id="14" name="Rectangle 13">
              <a:extLst>
                <a:ext uri="{FF2B5EF4-FFF2-40B4-BE49-F238E27FC236}">
                  <a16:creationId xmlns:a16="http://schemas.microsoft.com/office/drawing/2014/main" id="{A4638B4C-3C5C-450E-9F90-C4D065FD991A}"/>
                </a:ext>
              </a:extLst>
            </p:cNvPr>
            <p:cNvSpPr/>
            <p:nvPr/>
          </p:nvSpPr>
          <p:spPr>
            <a:xfrm>
              <a:off x="1017047" y="4258100"/>
              <a:ext cx="9526125" cy="2463375"/>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 name="Rectangle 14">
              <a:extLst>
                <a:ext uri="{FF2B5EF4-FFF2-40B4-BE49-F238E27FC236}">
                  <a16:creationId xmlns:a16="http://schemas.microsoft.com/office/drawing/2014/main" id="{5D4B9E83-5074-414F-BD11-543CC7129750}"/>
                </a:ext>
              </a:extLst>
            </p:cNvPr>
            <p:cNvSpPr/>
            <p:nvPr/>
          </p:nvSpPr>
          <p:spPr>
            <a:xfrm>
              <a:off x="6665494" y="936483"/>
              <a:ext cx="3877678" cy="3321616"/>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 name="Rectangle 15">
              <a:extLst>
                <a:ext uri="{FF2B5EF4-FFF2-40B4-BE49-F238E27FC236}">
                  <a16:creationId xmlns:a16="http://schemas.microsoft.com/office/drawing/2014/main" id="{438AF218-4309-4D34-8C0D-613B95DE3D88}"/>
                </a:ext>
              </a:extLst>
            </p:cNvPr>
            <p:cNvSpPr/>
            <p:nvPr/>
          </p:nvSpPr>
          <p:spPr>
            <a:xfrm>
              <a:off x="1017045" y="936486"/>
              <a:ext cx="5648447" cy="121716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 name="Rectangle 16">
              <a:extLst>
                <a:ext uri="{FF2B5EF4-FFF2-40B4-BE49-F238E27FC236}">
                  <a16:creationId xmlns:a16="http://schemas.microsoft.com/office/drawing/2014/main" id="{73311FF6-CABD-46A8-AE76-04A001491844}"/>
                </a:ext>
              </a:extLst>
            </p:cNvPr>
            <p:cNvSpPr/>
            <p:nvPr/>
          </p:nvSpPr>
          <p:spPr>
            <a:xfrm>
              <a:off x="1017046" y="2153654"/>
              <a:ext cx="3159169" cy="2104445"/>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8" name="Down Arrow 10" descr="Arrow pointing to the set up link definitions section of the LATTE online user interface.">
            <a:extLst>
              <a:ext uri="{FF2B5EF4-FFF2-40B4-BE49-F238E27FC236}">
                <a16:creationId xmlns:a16="http://schemas.microsoft.com/office/drawing/2014/main" id="{95EB493D-AB05-4DDF-8E8C-C00A26744050}"/>
              </a:ext>
            </a:extLst>
          </p:cNvPr>
          <p:cNvSpPr/>
          <p:nvPr/>
        </p:nvSpPr>
        <p:spPr>
          <a:xfrm rot="16200000">
            <a:off x="3607137" y="2869584"/>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118</a:t>
            </a:fld>
            <a:endParaRPr lang="en-US" dirty="0"/>
          </a:p>
        </p:txBody>
      </p:sp>
    </p:spTree>
    <p:extLst>
      <p:ext uri="{BB962C8B-B14F-4D97-AF65-F5344CB8AC3E}">
        <p14:creationId xmlns:p14="http://schemas.microsoft.com/office/powerpoint/2010/main" val="9323077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775718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(21/24)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8" name="Picture 17" descr="Screenshot of the with date data tab of the LATTE online user interface.">
            <a:extLst>
              <a:ext uri="{FF2B5EF4-FFF2-40B4-BE49-F238E27FC236}">
                <a16:creationId xmlns:a16="http://schemas.microsoft.com/office/drawing/2014/main" id="{94821E36-CF9D-49EC-866F-3E9A2BB3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grpSp>
        <p:nvGrpSpPr>
          <p:cNvPr id="12" name="Group 11">
            <a:extLst>
              <a:ext uri="{FF2B5EF4-FFF2-40B4-BE49-F238E27FC236}">
                <a16:creationId xmlns:a16="http://schemas.microsoft.com/office/drawing/2014/main" id="{4BB5CCEA-B7E4-40A5-AD14-F509485CB046}"/>
              </a:ext>
              <a:ext uri="{C183D7F6-B498-43B3-948B-1728B52AA6E4}">
                <adec:decorative xmlns:adec="http://schemas.microsoft.com/office/drawing/2017/decorative" val="1"/>
              </a:ext>
            </a:extLst>
          </p:cNvPr>
          <p:cNvGrpSpPr/>
          <p:nvPr/>
        </p:nvGrpSpPr>
        <p:grpSpPr>
          <a:xfrm>
            <a:off x="1017045" y="936483"/>
            <a:ext cx="9587265" cy="5784992"/>
            <a:chOff x="1017045" y="936483"/>
            <a:chExt cx="9587265" cy="5784992"/>
          </a:xfrm>
        </p:grpSpPr>
        <p:sp>
          <p:nvSpPr>
            <p:cNvPr id="13" name="Rectangle 12">
              <a:extLst>
                <a:ext uri="{FF2B5EF4-FFF2-40B4-BE49-F238E27FC236}">
                  <a16:creationId xmlns:a16="http://schemas.microsoft.com/office/drawing/2014/main" id="{02597CE1-AFB1-442F-B699-E03CD7F31753}"/>
                </a:ext>
              </a:extLst>
            </p:cNvPr>
            <p:cNvSpPr/>
            <p:nvPr/>
          </p:nvSpPr>
          <p:spPr>
            <a:xfrm>
              <a:off x="1017047" y="4704347"/>
              <a:ext cx="9587263" cy="201712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4" name="Rectangle 13">
              <a:extLst>
                <a:ext uri="{FF2B5EF4-FFF2-40B4-BE49-F238E27FC236}">
                  <a16:creationId xmlns:a16="http://schemas.microsoft.com/office/drawing/2014/main" id="{43817326-0CCF-45E2-8C1D-5BFBF8708A7A}"/>
                </a:ext>
              </a:extLst>
            </p:cNvPr>
            <p:cNvSpPr/>
            <p:nvPr/>
          </p:nvSpPr>
          <p:spPr>
            <a:xfrm>
              <a:off x="9648966" y="936483"/>
              <a:ext cx="955343" cy="376786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 name="Rectangle 14">
              <a:extLst>
                <a:ext uri="{FF2B5EF4-FFF2-40B4-BE49-F238E27FC236}">
                  <a16:creationId xmlns:a16="http://schemas.microsoft.com/office/drawing/2014/main" id="{6EC95F15-E410-47A4-8B30-8CD06A6A35C6}"/>
                </a:ext>
              </a:extLst>
            </p:cNvPr>
            <p:cNvSpPr/>
            <p:nvPr/>
          </p:nvSpPr>
          <p:spPr>
            <a:xfrm>
              <a:off x="1017045" y="936486"/>
              <a:ext cx="8631920" cy="121716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 name="Rectangle 15">
              <a:extLst>
                <a:ext uri="{FF2B5EF4-FFF2-40B4-BE49-F238E27FC236}">
                  <a16:creationId xmlns:a16="http://schemas.microsoft.com/office/drawing/2014/main" id="{5C34CD72-8112-4E9D-9135-196B6C27C02E}"/>
                </a:ext>
              </a:extLst>
            </p:cNvPr>
            <p:cNvSpPr/>
            <p:nvPr/>
          </p:nvSpPr>
          <p:spPr>
            <a:xfrm>
              <a:off x="1017046" y="2153654"/>
              <a:ext cx="5746967" cy="2550693"/>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7" name="Down Arrow 10" descr="Arrow pointing to the set up Gantt chart outputs section of the LATTE online user interface.">
            <a:extLst>
              <a:ext uri="{FF2B5EF4-FFF2-40B4-BE49-F238E27FC236}">
                <a16:creationId xmlns:a16="http://schemas.microsoft.com/office/drawing/2014/main" id="{936914CF-08DD-4CC1-A3FA-EF86381BA169}"/>
              </a:ext>
            </a:extLst>
          </p:cNvPr>
          <p:cNvSpPr/>
          <p:nvPr/>
        </p:nvSpPr>
        <p:spPr>
          <a:xfrm rot="16200000">
            <a:off x="6746129" y="1987270"/>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119</a:t>
            </a:fld>
            <a:endParaRPr lang="en-US" dirty="0"/>
          </a:p>
        </p:txBody>
      </p:sp>
    </p:spTree>
    <p:extLst>
      <p:ext uri="{BB962C8B-B14F-4D97-AF65-F5344CB8AC3E}">
        <p14:creationId xmlns:p14="http://schemas.microsoft.com/office/powerpoint/2010/main" val="897601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p:cNvSpPr txBox="1">
            <a:spLocks noGrp="1"/>
          </p:cNvSpPr>
          <p:nvPr>
            <p:ph type="title" idx="4294967295"/>
          </p:nvPr>
        </p:nvSpPr>
        <p:spPr>
          <a:xfrm>
            <a:off x="428625" y="228600"/>
            <a:ext cx="619220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TB contact investigation</a:t>
            </a:r>
            <a:r>
              <a:rPr lang="en-US" sz="4000" dirty="0">
                <a:latin typeface="Tahoma" panose="020B0604030504040204" pitchFamily="34" charset="0"/>
              </a:rPr>
              <a:t> </a:t>
            </a:r>
            <a:r>
              <a:rPr lang="en-US" sz="1000" dirty="0">
                <a:latin typeface="Tahoma" panose="020B0604030504040204" pitchFamily="34" charset="0"/>
              </a:rPr>
              <a:t>(10/12)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5" name="Group 4" descr="Icon of a sick person coughing and associated dates of stay at a location and dates of infectious periods.">
            <a:extLst>
              <a:ext uri="{FF2B5EF4-FFF2-40B4-BE49-F238E27FC236}">
                <a16:creationId xmlns:a16="http://schemas.microsoft.com/office/drawing/2014/main" id="{E487B1D5-26D4-42E9-A2BD-C5BDE8AF1CA3}"/>
              </a:ext>
            </a:extLst>
          </p:cNvPr>
          <p:cNvGrpSpPr/>
          <p:nvPr/>
        </p:nvGrpSpPr>
        <p:grpSpPr>
          <a:xfrm>
            <a:off x="607779" y="1074962"/>
            <a:ext cx="3139557" cy="2632663"/>
            <a:chOff x="607779" y="1074962"/>
            <a:chExt cx="3139557" cy="2632663"/>
          </a:xfrm>
        </p:grpSpPr>
        <p:pic>
          <p:nvPicPr>
            <p:cNvPr id="76" name="Picture 75">
              <a:extLst>
                <a:ext uri="{FF2B5EF4-FFF2-40B4-BE49-F238E27FC236}">
                  <a16:creationId xmlns:a16="http://schemas.microsoft.com/office/drawing/2014/main" id="{86B76736-BC45-49F5-BDB8-10711A07BE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779" y="1075447"/>
              <a:ext cx="1018837" cy="574557"/>
            </a:xfrm>
            <a:prstGeom prst="rect">
              <a:avLst/>
            </a:prstGeom>
          </p:spPr>
        </p:pic>
        <p:grpSp>
          <p:nvGrpSpPr>
            <p:cNvPr id="2" name="Group 1">
              <a:extLst>
                <a:ext uri="{FF2B5EF4-FFF2-40B4-BE49-F238E27FC236}">
                  <a16:creationId xmlns:a16="http://schemas.microsoft.com/office/drawing/2014/main" id="{619A73D3-CDB7-4F6D-B6A8-48252C0ADC1B}"/>
                </a:ext>
              </a:extLst>
            </p:cNvPr>
            <p:cNvGrpSpPr/>
            <p:nvPr/>
          </p:nvGrpSpPr>
          <p:grpSpPr>
            <a:xfrm>
              <a:off x="1177706" y="1074962"/>
              <a:ext cx="2569630" cy="2632663"/>
              <a:chOff x="1177706" y="1074962"/>
              <a:chExt cx="2569630" cy="2632663"/>
            </a:xfrm>
          </p:grpSpPr>
          <p:pic>
            <p:nvPicPr>
              <p:cNvPr id="74" name="Picture 73">
                <a:extLst>
                  <a:ext uri="{FF2B5EF4-FFF2-40B4-BE49-F238E27FC236}">
                    <a16:creationId xmlns:a16="http://schemas.microsoft.com/office/drawing/2014/main" id="{931CA9D8-7D0D-4201-B8E5-90CA70DBD7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3522" y="1074962"/>
                <a:ext cx="763524" cy="1371600"/>
              </a:xfrm>
              <a:prstGeom prst="rect">
                <a:avLst/>
              </a:prstGeom>
              <a:effectLst>
                <a:glow rad="127000">
                  <a:srgbClr val="F6A01A"/>
                </a:glow>
              </a:effectLst>
            </p:spPr>
          </p:pic>
          <p:grpSp>
            <p:nvGrpSpPr>
              <p:cNvPr id="119" name="Group 118">
                <a:extLst>
                  <a:ext uri="{FF2B5EF4-FFF2-40B4-BE49-F238E27FC236}">
                    <a16:creationId xmlns:a16="http://schemas.microsoft.com/office/drawing/2014/main" id="{89E12C01-0250-4E7A-A637-A2425AE2F9E9}"/>
                  </a:ext>
                </a:extLst>
              </p:cNvPr>
              <p:cNvGrpSpPr/>
              <p:nvPr/>
            </p:nvGrpSpPr>
            <p:grpSpPr>
              <a:xfrm>
                <a:off x="1177706" y="2492707"/>
                <a:ext cx="2569630" cy="1214918"/>
                <a:chOff x="921034" y="2605001"/>
                <a:chExt cx="2569630" cy="1214918"/>
              </a:xfrm>
            </p:grpSpPr>
            <p:grpSp>
              <p:nvGrpSpPr>
                <p:cNvPr id="120" name="Group 119">
                  <a:extLst>
                    <a:ext uri="{FF2B5EF4-FFF2-40B4-BE49-F238E27FC236}">
                      <a16:creationId xmlns:a16="http://schemas.microsoft.com/office/drawing/2014/main" id="{4347E39C-75F4-408B-8968-4783923EC6B4}"/>
                    </a:ext>
                  </a:extLst>
                </p:cNvPr>
                <p:cNvGrpSpPr/>
                <p:nvPr/>
              </p:nvGrpSpPr>
              <p:grpSpPr>
                <a:xfrm>
                  <a:off x="921034" y="2931724"/>
                  <a:ext cx="1198607" cy="888195"/>
                  <a:chOff x="7498810" y="3760108"/>
                  <a:chExt cx="3419300" cy="2533778"/>
                </a:xfrm>
              </p:grpSpPr>
              <p:grpSp>
                <p:nvGrpSpPr>
                  <p:cNvPr id="131" name="Group 130">
                    <a:extLst>
                      <a:ext uri="{FF2B5EF4-FFF2-40B4-BE49-F238E27FC236}">
                        <a16:creationId xmlns:a16="http://schemas.microsoft.com/office/drawing/2014/main" id="{8D1A1C5B-47B1-4F58-80DA-7595FF63E4C8}"/>
                      </a:ext>
                    </a:extLst>
                  </p:cNvPr>
                  <p:cNvGrpSpPr/>
                  <p:nvPr/>
                </p:nvGrpSpPr>
                <p:grpSpPr>
                  <a:xfrm>
                    <a:off x="8646326" y="3760108"/>
                    <a:ext cx="2271784" cy="2036772"/>
                    <a:chOff x="8258247" y="4401909"/>
                    <a:chExt cx="1699681" cy="1523852"/>
                  </a:xfrm>
                </p:grpSpPr>
                <p:pic>
                  <p:nvPicPr>
                    <p:cNvPr id="139" name="Picture 138">
                      <a:extLst>
                        <a:ext uri="{FF2B5EF4-FFF2-40B4-BE49-F238E27FC236}">
                          <a16:creationId xmlns:a16="http://schemas.microsoft.com/office/drawing/2014/main" id="{81F974D8-4147-4084-B0A3-11D6E90A0D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40" name="Rectangle 139">
                      <a:extLst>
                        <a:ext uri="{FF2B5EF4-FFF2-40B4-BE49-F238E27FC236}">
                          <a16:creationId xmlns:a16="http://schemas.microsoft.com/office/drawing/2014/main" id="{3B0BFE47-B697-4628-8062-4D2C8042E36B}"/>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41" name="Rectangle 140">
                      <a:extLst>
                        <a:ext uri="{FF2B5EF4-FFF2-40B4-BE49-F238E27FC236}">
                          <a16:creationId xmlns:a16="http://schemas.microsoft.com/office/drawing/2014/main" id="{EDCDBD6A-EE18-4E3F-B20E-4DED90D1949A}"/>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32" name="Group 131">
                    <a:extLst>
                      <a:ext uri="{FF2B5EF4-FFF2-40B4-BE49-F238E27FC236}">
                        <a16:creationId xmlns:a16="http://schemas.microsoft.com/office/drawing/2014/main" id="{5BF7E003-D3FF-4232-9D93-CA201C11D67E}"/>
                      </a:ext>
                    </a:extLst>
                  </p:cNvPr>
                  <p:cNvGrpSpPr/>
                  <p:nvPr/>
                </p:nvGrpSpPr>
                <p:grpSpPr>
                  <a:xfrm>
                    <a:off x="7498810" y="4257114"/>
                    <a:ext cx="2271784" cy="2036772"/>
                    <a:chOff x="7383827" y="5017936"/>
                    <a:chExt cx="1699681" cy="1523852"/>
                  </a:xfrm>
                </p:grpSpPr>
                <p:sp>
                  <p:nvSpPr>
                    <p:cNvPr id="133" name="Rectangle 132">
                      <a:extLst>
                        <a:ext uri="{FF2B5EF4-FFF2-40B4-BE49-F238E27FC236}">
                          <a16:creationId xmlns:a16="http://schemas.microsoft.com/office/drawing/2014/main" id="{FF5E35E3-603A-4EB0-9EA1-93BE9A324156}"/>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34" name="Group 133">
                      <a:extLst>
                        <a:ext uri="{FF2B5EF4-FFF2-40B4-BE49-F238E27FC236}">
                          <a16:creationId xmlns:a16="http://schemas.microsoft.com/office/drawing/2014/main" id="{B65FA902-99D5-4A36-861E-9F7376C003C0}"/>
                        </a:ext>
                      </a:extLst>
                    </p:cNvPr>
                    <p:cNvGrpSpPr/>
                    <p:nvPr/>
                  </p:nvGrpSpPr>
                  <p:grpSpPr>
                    <a:xfrm>
                      <a:off x="7383827" y="5017936"/>
                      <a:ext cx="1699681" cy="1523852"/>
                      <a:chOff x="6246902" y="3993276"/>
                      <a:chExt cx="1699681" cy="1523852"/>
                    </a:xfrm>
                  </p:grpSpPr>
                  <p:pic>
                    <p:nvPicPr>
                      <p:cNvPr id="135" name="Picture 134">
                        <a:extLst>
                          <a:ext uri="{FF2B5EF4-FFF2-40B4-BE49-F238E27FC236}">
                            <a16:creationId xmlns:a16="http://schemas.microsoft.com/office/drawing/2014/main" id="{E0655337-4258-4D49-B111-0DE3122C22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36" name="Rectangle 135">
                        <a:extLst>
                          <a:ext uri="{FF2B5EF4-FFF2-40B4-BE49-F238E27FC236}">
                            <a16:creationId xmlns:a16="http://schemas.microsoft.com/office/drawing/2014/main" id="{7788B189-50CB-4412-AF52-32F044C604FA}"/>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37" name="Rectangle 136">
                        <a:extLst>
                          <a:ext uri="{FF2B5EF4-FFF2-40B4-BE49-F238E27FC236}">
                            <a16:creationId xmlns:a16="http://schemas.microsoft.com/office/drawing/2014/main" id="{F80F840C-FB36-442D-9A88-8D891A63AB3B}"/>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38" name="Rectangle 137">
                        <a:extLst>
                          <a:ext uri="{FF2B5EF4-FFF2-40B4-BE49-F238E27FC236}">
                            <a16:creationId xmlns:a16="http://schemas.microsoft.com/office/drawing/2014/main" id="{4D82683D-F53B-4D98-8449-8D67393536B4}"/>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nvGrpSpPr>
                <p:cNvPr id="121" name="Group 120">
                  <a:extLst>
                    <a:ext uri="{FF2B5EF4-FFF2-40B4-BE49-F238E27FC236}">
                      <a16:creationId xmlns:a16="http://schemas.microsoft.com/office/drawing/2014/main" id="{55561814-9EBC-473D-96A6-CE526B2ACFF3}"/>
                    </a:ext>
                  </a:extLst>
                </p:cNvPr>
                <p:cNvGrpSpPr/>
                <p:nvPr/>
              </p:nvGrpSpPr>
              <p:grpSpPr>
                <a:xfrm>
                  <a:off x="2292057" y="2931634"/>
                  <a:ext cx="1198607" cy="888195"/>
                  <a:chOff x="2292057" y="3128148"/>
                  <a:chExt cx="1198607" cy="888195"/>
                </a:xfrm>
              </p:grpSpPr>
              <p:pic>
                <p:nvPicPr>
                  <p:cNvPr id="123" name="Picture 122">
                    <a:extLst>
                      <a:ext uri="{FF2B5EF4-FFF2-40B4-BE49-F238E27FC236}">
                        <a16:creationId xmlns:a16="http://schemas.microsoft.com/office/drawing/2014/main" id="{0CA75B74-449C-4AC6-9159-5D02411458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4309" y="3128148"/>
                    <a:ext cx="796355" cy="713974"/>
                  </a:xfrm>
                  <a:prstGeom prst="rect">
                    <a:avLst/>
                  </a:prstGeom>
                </p:spPr>
              </p:pic>
              <p:sp>
                <p:nvSpPr>
                  <p:cNvPr id="124" name="Rectangle 123">
                    <a:extLst>
                      <a:ext uri="{FF2B5EF4-FFF2-40B4-BE49-F238E27FC236}">
                        <a16:creationId xmlns:a16="http://schemas.microsoft.com/office/drawing/2014/main" id="{2DD5E17E-3BDD-4D1F-BB7F-068D0E20F883}"/>
                      </a:ext>
                    </a:extLst>
                  </p:cNvPr>
                  <p:cNvSpPr/>
                  <p:nvPr/>
                </p:nvSpPr>
                <p:spPr>
                  <a:xfrm>
                    <a:off x="2706117" y="3715769"/>
                    <a:ext cx="664489"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5" name="Rectangle 124">
                    <a:extLst>
                      <a:ext uri="{FF2B5EF4-FFF2-40B4-BE49-F238E27FC236}">
                        <a16:creationId xmlns:a16="http://schemas.microsoft.com/office/drawing/2014/main" id="{EF96E3B5-B865-44EE-A7A1-1DD4696D7373}"/>
                      </a:ext>
                    </a:extLst>
                  </p:cNvPr>
                  <p:cNvSpPr/>
                  <p:nvPr/>
                </p:nvSpPr>
                <p:spPr>
                  <a:xfrm flipH="1">
                    <a:off x="3144622" y="3608111"/>
                    <a:ext cx="332181"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6" name="Rectangle 125">
                    <a:extLst>
                      <a:ext uri="{FF2B5EF4-FFF2-40B4-BE49-F238E27FC236}">
                        <a16:creationId xmlns:a16="http://schemas.microsoft.com/office/drawing/2014/main" id="{4BCB017B-52F1-44D5-A5EB-19A85E572E2F}"/>
                      </a:ext>
                    </a:extLst>
                  </p:cNvPr>
                  <p:cNvSpPr/>
                  <p:nvPr/>
                </p:nvSpPr>
                <p:spPr>
                  <a:xfrm>
                    <a:off x="2292057" y="3302369"/>
                    <a:ext cx="794001" cy="713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pic>
                <p:nvPicPr>
                  <p:cNvPr id="127" name="Picture 126">
                    <a:extLst>
                      <a:ext uri="{FF2B5EF4-FFF2-40B4-BE49-F238E27FC236}">
                        <a16:creationId xmlns:a16="http://schemas.microsoft.com/office/drawing/2014/main" id="{EA72648D-D134-41DB-8853-0C54378E56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92057" y="3302369"/>
                    <a:ext cx="796355" cy="713974"/>
                  </a:xfrm>
                  <a:prstGeom prst="rect">
                    <a:avLst/>
                  </a:prstGeom>
                </p:spPr>
              </p:pic>
              <p:sp>
                <p:nvSpPr>
                  <p:cNvPr id="128" name="Rectangle 127">
                    <a:extLst>
                      <a:ext uri="{FF2B5EF4-FFF2-40B4-BE49-F238E27FC236}">
                        <a16:creationId xmlns:a16="http://schemas.microsoft.com/office/drawing/2014/main" id="{ED989EEE-94D5-4109-BF15-A54397B2A5FB}"/>
                      </a:ext>
                    </a:extLst>
                  </p:cNvPr>
                  <p:cNvSpPr/>
                  <p:nvPr/>
                </p:nvSpPr>
                <p:spPr>
                  <a:xfrm>
                    <a:off x="2521893" y="3555451"/>
                    <a:ext cx="564165"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9" name="Rectangle 128">
                    <a:extLst>
                      <a:ext uri="{FF2B5EF4-FFF2-40B4-BE49-F238E27FC236}">
                        <a16:creationId xmlns:a16="http://schemas.microsoft.com/office/drawing/2014/main" id="{BE0D2566-641A-402B-805E-E462F56883A1}"/>
                      </a:ext>
                    </a:extLst>
                  </p:cNvPr>
                  <p:cNvSpPr/>
                  <p:nvPr/>
                </p:nvSpPr>
                <p:spPr>
                  <a:xfrm>
                    <a:off x="2303864" y="3671940"/>
                    <a:ext cx="770688"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30" name="Rectangle 129">
                    <a:extLst>
                      <a:ext uri="{FF2B5EF4-FFF2-40B4-BE49-F238E27FC236}">
                        <a16:creationId xmlns:a16="http://schemas.microsoft.com/office/drawing/2014/main" id="{6BACF731-613A-4330-A149-5DBE23882DB3}"/>
                      </a:ext>
                    </a:extLst>
                  </p:cNvPr>
                  <p:cNvSpPr/>
                  <p:nvPr/>
                </p:nvSpPr>
                <p:spPr>
                  <a:xfrm>
                    <a:off x="2303902" y="3782332"/>
                    <a:ext cx="217991"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22" name="TextBox 121">
                  <a:extLst>
                    <a:ext uri="{FF2B5EF4-FFF2-40B4-BE49-F238E27FC236}">
                      <a16:creationId xmlns:a16="http://schemas.microsoft.com/office/drawing/2014/main" id="{B6CB6D30-9A25-4067-B45C-117DD90F56FF}"/>
                    </a:ext>
                  </a:extLst>
                </p:cNvPr>
                <p:cNvSpPr txBox="1"/>
                <p:nvPr/>
              </p:nvSpPr>
              <p:spPr>
                <a:xfrm>
                  <a:off x="1723498" y="2605001"/>
                  <a:ext cx="994311" cy="338554"/>
                </a:xfrm>
                <a:prstGeom prst="rect">
                  <a:avLst/>
                </a:prstGeom>
                <a:noFill/>
              </p:spPr>
              <p:txBody>
                <a:bodyPr wrap="none" rtlCol="0">
                  <a:spAutoFit/>
                </a:bodyPr>
                <a:lstStyle/>
                <a:p>
                  <a:pPr algn="ctr"/>
                  <a:r>
                    <a:rPr lang="en-US" sz="1600" dirty="0">
                      <a:latin typeface="Tahoma" panose="020B0604030504040204" pitchFamily="34" charset="0"/>
                    </a:rPr>
                    <a:t>Patient 1</a:t>
                  </a:r>
                </a:p>
              </p:txBody>
            </p:sp>
          </p:grpSp>
        </p:grpSp>
      </p:grpSp>
      <p:sp>
        <p:nvSpPr>
          <p:cNvPr id="142" name="TextBox 141">
            <a:extLst>
              <a:ext uri="{FF2B5EF4-FFF2-40B4-BE49-F238E27FC236}">
                <a16:creationId xmlns:a16="http://schemas.microsoft.com/office/drawing/2014/main" id="{AAE61C5D-8972-41D9-853C-1BF630F6F0FA}"/>
              </a:ext>
            </a:extLst>
          </p:cNvPr>
          <p:cNvSpPr txBox="1"/>
          <p:nvPr/>
        </p:nvSpPr>
        <p:spPr>
          <a:xfrm>
            <a:off x="6873735" y="429228"/>
            <a:ext cx="3902543" cy="400110"/>
          </a:xfrm>
          <a:prstGeom prst="rect">
            <a:avLst/>
          </a:prstGeom>
          <a:noFill/>
        </p:spPr>
        <p:txBody>
          <a:bodyPr wrap="none" rtlCol="0">
            <a:spAutoFit/>
          </a:bodyPr>
          <a:lstStyle/>
          <a:p>
            <a:pPr algn="ctr"/>
            <a:r>
              <a:rPr lang="en-US" sz="2000" dirty="0">
                <a:latin typeface="Tahoma" panose="020B0604030504040204" pitchFamily="34" charset="0"/>
              </a:rPr>
              <a:t>Potential location-based contacts</a:t>
            </a:r>
          </a:p>
        </p:txBody>
      </p:sp>
      <p:grpSp>
        <p:nvGrpSpPr>
          <p:cNvPr id="4" name="Group 3" descr="Icons of contacts and associated dates of stay at a location.">
            <a:extLst>
              <a:ext uri="{FF2B5EF4-FFF2-40B4-BE49-F238E27FC236}">
                <a16:creationId xmlns:a16="http://schemas.microsoft.com/office/drawing/2014/main" id="{A404059F-E13C-4BB0-8614-99C0D7903369}"/>
              </a:ext>
            </a:extLst>
          </p:cNvPr>
          <p:cNvGrpSpPr/>
          <p:nvPr/>
        </p:nvGrpSpPr>
        <p:grpSpPr>
          <a:xfrm>
            <a:off x="6227101" y="1074962"/>
            <a:ext cx="5265597" cy="2636535"/>
            <a:chOff x="6227101" y="1074962"/>
            <a:chExt cx="5265597" cy="2636535"/>
          </a:xfrm>
        </p:grpSpPr>
        <p:pic>
          <p:nvPicPr>
            <p:cNvPr id="71" name="Picture 70">
              <a:extLst>
                <a:ext uri="{FF2B5EF4-FFF2-40B4-BE49-F238E27FC236}">
                  <a16:creationId xmlns:a16="http://schemas.microsoft.com/office/drawing/2014/main" id="{EEE74C2D-7D0B-49EE-AF32-F27F536EAF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96111" y="1074962"/>
              <a:ext cx="574046" cy="1371600"/>
            </a:xfrm>
            <a:prstGeom prst="rect">
              <a:avLst/>
            </a:prstGeom>
            <a:effectLst>
              <a:glow rad="76200">
                <a:schemeClr val="bg1"/>
              </a:glow>
            </a:effectLst>
          </p:spPr>
        </p:pic>
        <p:pic>
          <p:nvPicPr>
            <p:cNvPr id="72" name="Picture 71">
              <a:extLst>
                <a:ext uri="{FF2B5EF4-FFF2-40B4-BE49-F238E27FC236}">
                  <a16:creationId xmlns:a16="http://schemas.microsoft.com/office/drawing/2014/main" id="{9A710126-BA6B-458A-BC13-2BA2B7D0873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7721" y="1074962"/>
              <a:ext cx="634999" cy="1371600"/>
            </a:xfrm>
            <a:prstGeom prst="rect">
              <a:avLst/>
            </a:prstGeom>
            <a:effectLst>
              <a:glow rad="76200">
                <a:schemeClr val="bg1"/>
              </a:glow>
            </a:effectLst>
          </p:spPr>
        </p:pic>
        <p:pic>
          <p:nvPicPr>
            <p:cNvPr id="73" name="Picture 72">
              <a:extLst>
                <a:ext uri="{FF2B5EF4-FFF2-40B4-BE49-F238E27FC236}">
                  <a16:creationId xmlns:a16="http://schemas.microsoft.com/office/drawing/2014/main" id="{F1AB3A1C-7960-498C-A790-B109198D10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9327" y="1074962"/>
              <a:ext cx="634999" cy="1371600"/>
            </a:xfrm>
            <a:prstGeom prst="rect">
              <a:avLst/>
            </a:prstGeom>
            <a:effectLst>
              <a:glow rad="76200">
                <a:schemeClr val="bg1"/>
              </a:glow>
            </a:effectLst>
          </p:spPr>
        </p:pic>
        <p:grpSp>
          <p:nvGrpSpPr>
            <p:cNvPr id="77" name="Group 76">
              <a:extLst>
                <a:ext uri="{FF2B5EF4-FFF2-40B4-BE49-F238E27FC236}">
                  <a16:creationId xmlns:a16="http://schemas.microsoft.com/office/drawing/2014/main" id="{892DDEEA-5D0F-4EFE-87EC-688F9078A9FE}"/>
                </a:ext>
              </a:extLst>
            </p:cNvPr>
            <p:cNvGrpSpPr/>
            <p:nvPr/>
          </p:nvGrpSpPr>
          <p:grpSpPr>
            <a:xfrm>
              <a:off x="6227101" y="2448004"/>
              <a:ext cx="1198607" cy="1253815"/>
              <a:chOff x="6018555" y="2560298"/>
              <a:chExt cx="1198607" cy="1253815"/>
            </a:xfrm>
          </p:grpSpPr>
          <p:grpSp>
            <p:nvGrpSpPr>
              <p:cNvPr id="78" name="Group 77">
                <a:extLst>
                  <a:ext uri="{FF2B5EF4-FFF2-40B4-BE49-F238E27FC236}">
                    <a16:creationId xmlns:a16="http://schemas.microsoft.com/office/drawing/2014/main" id="{E9934A2F-C7EF-4057-A17D-636090020BC5}"/>
                  </a:ext>
                </a:extLst>
              </p:cNvPr>
              <p:cNvGrpSpPr/>
              <p:nvPr/>
            </p:nvGrpSpPr>
            <p:grpSpPr>
              <a:xfrm>
                <a:off x="6018555" y="2925918"/>
                <a:ext cx="1198607" cy="888195"/>
                <a:chOff x="7498810" y="3760108"/>
                <a:chExt cx="3419300" cy="2533778"/>
              </a:xfrm>
            </p:grpSpPr>
            <p:grpSp>
              <p:nvGrpSpPr>
                <p:cNvPr id="80" name="Group 79">
                  <a:extLst>
                    <a:ext uri="{FF2B5EF4-FFF2-40B4-BE49-F238E27FC236}">
                      <a16:creationId xmlns:a16="http://schemas.microsoft.com/office/drawing/2014/main" id="{059766FA-26E8-4D1A-8007-509A20AED73E}"/>
                    </a:ext>
                  </a:extLst>
                </p:cNvPr>
                <p:cNvGrpSpPr/>
                <p:nvPr/>
              </p:nvGrpSpPr>
              <p:grpSpPr>
                <a:xfrm>
                  <a:off x="8646326" y="3760108"/>
                  <a:ext cx="2271784" cy="2036772"/>
                  <a:chOff x="8258247" y="4401909"/>
                  <a:chExt cx="1699681" cy="1523852"/>
                </a:xfrm>
              </p:grpSpPr>
              <p:pic>
                <p:nvPicPr>
                  <p:cNvPr id="88" name="Picture 87">
                    <a:extLst>
                      <a:ext uri="{FF2B5EF4-FFF2-40B4-BE49-F238E27FC236}">
                        <a16:creationId xmlns:a16="http://schemas.microsoft.com/office/drawing/2014/main" id="{4952647F-03D7-43DA-A7A1-906C73C892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89" name="Rectangle 88">
                    <a:extLst>
                      <a:ext uri="{FF2B5EF4-FFF2-40B4-BE49-F238E27FC236}">
                        <a16:creationId xmlns:a16="http://schemas.microsoft.com/office/drawing/2014/main" id="{D47536D1-E9C7-4BE9-B6C4-9D832D90824C}"/>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0" name="Rectangle 89">
                    <a:extLst>
                      <a:ext uri="{FF2B5EF4-FFF2-40B4-BE49-F238E27FC236}">
                        <a16:creationId xmlns:a16="http://schemas.microsoft.com/office/drawing/2014/main" id="{03CB0AF8-6CF8-4636-878D-5D0488691AA1}"/>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81" name="Group 80">
                  <a:extLst>
                    <a:ext uri="{FF2B5EF4-FFF2-40B4-BE49-F238E27FC236}">
                      <a16:creationId xmlns:a16="http://schemas.microsoft.com/office/drawing/2014/main" id="{7673F3E1-53CF-4623-8A19-3BF4724AAC93}"/>
                    </a:ext>
                  </a:extLst>
                </p:cNvPr>
                <p:cNvGrpSpPr/>
                <p:nvPr/>
              </p:nvGrpSpPr>
              <p:grpSpPr>
                <a:xfrm>
                  <a:off x="7498810" y="4257114"/>
                  <a:ext cx="2271784" cy="2036772"/>
                  <a:chOff x="7383827" y="5017936"/>
                  <a:chExt cx="1699681" cy="1523852"/>
                </a:xfrm>
              </p:grpSpPr>
              <p:sp>
                <p:nvSpPr>
                  <p:cNvPr id="82" name="Rectangle 81">
                    <a:extLst>
                      <a:ext uri="{FF2B5EF4-FFF2-40B4-BE49-F238E27FC236}">
                        <a16:creationId xmlns:a16="http://schemas.microsoft.com/office/drawing/2014/main" id="{47196A59-C6E3-44F8-9BAF-A1DED35E49DA}"/>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83" name="Group 82">
                    <a:extLst>
                      <a:ext uri="{FF2B5EF4-FFF2-40B4-BE49-F238E27FC236}">
                        <a16:creationId xmlns:a16="http://schemas.microsoft.com/office/drawing/2014/main" id="{D569133E-A44E-40F5-95D6-B512403819FA}"/>
                      </a:ext>
                    </a:extLst>
                  </p:cNvPr>
                  <p:cNvGrpSpPr/>
                  <p:nvPr/>
                </p:nvGrpSpPr>
                <p:grpSpPr>
                  <a:xfrm>
                    <a:off x="7383827" y="5017936"/>
                    <a:ext cx="1699681" cy="1523852"/>
                    <a:chOff x="6246902" y="3993276"/>
                    <a:chExt cx="1699681" cy="1523852"/>
                  </a:xfrm>
                </p:grpSpPr>
                <p:pic>
                  <p:nvPicPr>
                    <p:cNvPr id="84" name="Picture 83">
                      <a:extLst>
                        <a:ext uri="{FF2B5EF4-FFF2-40B4-BE49-F238E27FC236}">
                          <a16:creationId xmlns:a16="http://schemas.microsoft.com/office/drawing/2014/main" id="{1F46C2F0-4887-4235-8CF9-7F3E0D2D38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85" name="Rectangle 84">
                      <a:extLst>
                        <a:ext uri="{FF2B5EF4-FFF2-40B4-BE49-F238E27FC236}">
                          <a16:creationId xmlns:a16="http://schemas.microsoft.com/office/drawing/2014/main" id="{DE521FE5-3D02-48B7-9854-A9A5B7ECB2C6}"/>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6" name="Rectangle 85">
                      <a:extLst>
                        <a:ext uri="{FF2B5EF4-FFF2-40B4-BE49-F238E27FC236}">
                          <a16:creationId xmlns:a16="http://schemas.microsoft.com/office/drawing/2014/main" id="{FECDF367-89E6-44CD-94A7-BF17D38B6E26}"/>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7" name="Rectangle 86">
                      <a:extLst>
                        <a:ext uri="{FF2B5EF4-FFF2-40B4-BE49-F238E27FC236}">
                          <a16:creationId xmlns:a16="http://schemas.microsoft.com/office/drawing/2014/main" id="{1C4ECB39-D796-45EC-8BB8-4032F45025BE}"/>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sp>
            <p:nvSpPr>
              <p:cNvPr id="79" name="TextBox 78">
                <a:extLst>
                  <a:ext uri="{FF2B5EF4-FFF2-40B4-BE49-F238E27FC236}">
                    <a16:creationId xmlns:a16="http://schemas.microsoft.com/office/drawing/2014/main" id="{B43CA442-5DC5-4D89-AC8A-6AF7633723D4}"/>
                  </a:ext>
                </a:extLst>
              </p:cNvPr>
              <p:cNvSpPr txBox="1"/>
              <p:nvPr/>
            </p:nvSpPr>
            <p:spPr>
              <a:xfrm>
                <a:off x="6091572" y="2560298"/>
                <a:ext cx="979884" cy="338554"/>
              </a:xfrm>
              <a:prstGeom prst="rect">
                <a:avLst/>
              </a:prstGeom>
              <a:noFill/>
            </p:spPr>
            <p:txBody>
              <a:bodyPr wrap="none" rtlCol="0">
                <a:spAutoFit/>
              </a:bodyPr>
              <a:lstStyle/>
              <a:p>
                <a:pPr algn="ctr"/>
                <a:r>
                  <a:rPr lang="en-US" sz="1600" dirty="0">
                    <a:latin typeface="Tahoma" panose="020B0604030504040204" pitchFamily="34" charset="0"/>
                  </a:rPr>
                  <a:t>Person A</a:t>
                </a:r>
              </a:p>
            </p:txBody>
          </p:sp>
        </p:grpSp>
        <p:grpSp>
          <p:nvGrpSpPr>
            <p:cNvPr id="91" name="Group 90">
              <a:extLst>
                <a:ext uri="{FF2B5EF4-FFF2-40B4-BE49-F238E27FC236}">
                  <a16:creationId xmlns:a16="http://schemas.microsoft.com/office/drawing/2014/main" id="{7390DEC9-26CF-4786-AA6B-4A3ADF711EA9}"/>
                </a:ext>
              </a:extLst>
            </p:cNvPr>
            <p:cNvGrpSpPr/>
            <p:nvPr/>
          </p:nvGrpSpPr>
          <p:grpSpPr>
            <a:xfrm>
              <a:off x="8275495" y="2445276"/>
              <a:ext cx="1198607" cy="1266221"/>
              <a:chOff x="8066949" y="2557570"/>
              <a:chExt cx="1198607" cy="1266221"/>
            </a:xfrm>
          </p:grpSpPr>
          <p:grpSp>
            <p:nvGrpSpPr>
              <p:cNvPr id="92" name="Group 91">
                <a:extLst>
                  <a:ext uri="{FF2B5EF4-FFF2-40B4-BE49-F238E27FC236}">
                    <a16:creationId xmlns:a16="http://schemas.microsoft.com/office/drawing/2014/main" id="{A43BD6A9-AE79-48E5-A8E4-D219B2D27D1D}"/>
                  </a:ext>
                </a:extLst>
              </p:cNvPr>
              <p:cNvGrpSpPr/>
              <p:nvPr/>
            </p:nvGrpSpPr>
            <p:grpSpPr>
              <a:xfrm>
                <a:off x="8066949" y="2935596"/>
                <a:ext cx="1198607" cy="888195"/>
                <a:chOff x="7498810" y="3760108"/>
                <a:chExt cx="3419300" cy="2533778"/>
              </a:xfrm>
            </p:grpSpPr>
            <p:grpSp>
              <p:nvGrpSpPr>
                <p:cNvPr id="94" name="Group 93">
                  <a:extLst>
                    <a:ext uri="{FF2B5EF4-FFF2-40B4-BE49-F238E27FC236}">
                      <a16:creationId xmlns:a16="http://schemas.microsoft.com/office/drawing/2014/main" id="{72FE73AE-AB63-48F8-ACF3-D518608B8AFD}"/>
                    </a:ext>
                  </a:extLst>
                </p:cNvPr>
                <p:cNvGrpSpPr/>
                <p:nvPr/>
              </p:nvGrpSpPr>
              <p:grpSpPr>
                <a:xfrm>
                  <a:off x="8646326" y="3760108"/>
                  <a:ext cx="2271784" cy="2036772"/>
                  <a:chOff x="8258247" y="4401909"/>
                  <a:chExt cx="1699681" cy="1523852"/>
                </a:xfrm>
              </p:grpSpPr>
              <p:pic>
                <p:nvPicPr>
                  <p:cNvPr id="102" name="Picture 101">
                    <a:extLst>
                      <a:ext uri="{FF2B5EF4-FFF2-40B4-BE49-F238E27FC236}">
                        <a16:creationId xmlns:a16="http://schemas.microsoft.com/office/drawing/2014/main" id="{37C004A4-D5F3-4D55-BC1D-BF64B024B6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03" name="Rectangle 102">
                    <a:extLst>
                      <a:ext uri="{FF2B5EF4-FFF2-40B4-BE49-F238E27FC236}">
                        <a16:creationId xmlns:a16="http://schemas.microsoft.com/office/drawing/2014/main" id="{19D6BB46-39DF-4335-9BFF-E44070E13FB2}"/>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4" name="Rectangle 103">
                    <a:extLst>
                      <a:ext uri="{FF2B5EF4-FFF2-40B4-BE49-F238E27FC236}">
                        <a16:creationId xmlns:a16="http://schemas.microsoft.com/office/drawing/2014/main" id="{73E88C88-6701-4103-A0C2-794293BFDD39}"/>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95" name="Group 94">
                  <a:extLst>
                    <a:ext uri="{FF2B5EF4-FFF2-40B4-BE49-F238E27FC236}">
                      <a16:creationId xmlns:a16="http://schemas.microsoft.com/office/drawing/2014/main" id="{18253BC9-8BCD-4505-9A87-55F0E0FCD3D6}"/>
                    </a:ext>
                  </a:extLst>
                </p:cNvPr>
                <p:cNvGrpSpPr/>
                <p:nvPr/>
              </p:nvGrpSpPr>
              <p:grpSpPr>
                <a:xfrm>
                  <a:off x="7498810" y="4257114"/>
                  <a:ext cx="2271784" cy="2036772"/>
                  <a:chOff x="7383827" y="5017936"/>
                  <a:chExt cx="1699681" cy="1523852"/>
                </a:xfrm>
              </p:grpSpPr>
              <p:sp>
                <p:nvSpPr>
                  <p:cNvPr id="96" name="Rectangle 95">
                    <a:extLst>
                      <a:ext uri="{FF2B5EF4-FFF2-40B4-BE49-F238E27FC236}">
                        <a16:creationId xmlns:a16="http://schemas.microsoft.com/office/drawing/2014/main" id="{7C6818E0-3729-48DE-92D0-EC331309CD30}"/>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97" name="Group 96">
                    <a:extLst>
                      <a:ext uri="{FF2B5EF4-FFF2-40B4-BE49-F238E27FC236}">
                        <a16:creationId xmlns:a16="http://schemas.microsoft.com/office/drawing/2014/main" id="{4C1C7A2B-F2F7-4D33-A8B0-F22ABA144ADD}"/>
                      </a:ext>
                    </a:extLst>
                  </p:cNvPr>
                  <p:cNvGrpSpPr/>
                  <p:nvPr/>
                </p:nvGrpSpPr>
                <p:grpSpPr>
                  <a:xfrm>
                    <a:off x="7383827" y="5017936"/>
                    <a:ext cx="1699681" cy="1523852"/>
                    <a:chOff x="6246902" y="3993276"/>
                    <a:chExt cx="1699681" cy="1523852"/>
                  </a:xfrm>
                </p:grpSpPr>
                <p:pic>
                  <p:nvPicPr>
                    <p:cNvPr id="98" name="Picture 97">
                      <a:extLst>
                        <a:ext uri="{FF2B5EF4-FFF2-40B4-BE49-F238E27FC236}">
                          <a16:creationId xmlns:a16="http://schemas.microsoft.com/office/drawing/2014/main" id="{78CBD9FA-CDA6-47C6-9277-AA99B9A818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99" name="Rectangle 98">
                      <a:extLst>
                        <a:ext uri="{FF2B5EF4-FFF2-40B4-BE49-F238E27FC236}">
                          <a16:creationId xmlns:a16="http://schemas.microsoft.com/office/drawing/2014/main" id="{EBE5BFAC-CA6B-4211-B92C-45CDF7CE1E9B}"/>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0" name="Rectangle 99">
                      <a:extLst>
                        <a:ext uri="{FF2B5EF4-FFF2-40B4-BE49-F238E27FC236}">
                          <a16:creationId xmlns:a16="http://schemas.microsoft.com/office/drawing/2014/main" id="{71A5DD38-7D90-456D-9A32-63623FFF48C5}"/>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1" name="Rectangle 100">
                      <a:extLst>
                        <a:ext uri="{FF2B5EF4-FFF2-40B4-BE49-F238E27FC236}">
                          <a16:creationId xmlns:a16="http://schemas.microsoft.com/office/drawing/2014/main" id="{CB2A68CD-5046-42F0-BB93-20D462C60BFD}"/>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sp>
            <p:nvSpPr>
              <p:cNvPr id="93" name="TextBox 92">
                <a:extLst>
                  <a:ext uri="{FF2B5EF4-FFF2-40B4-BE49-F238E27FC236}">
                    <a16:creationId xmlns:a16="http://schemas.microsoft.com/office/drawing/2014/main" id="{775BF8A6-06BB-4408-B89A-A789B76E0A03}"/>
                  </a:ext>
                </a:extLst>
              </p:cNvPr>
              <p:cNvSpPr txBox="1"/>
              <p:nvPr/>
            </p:nvSpPr>
            <p:spPr>
              <a:xfrm>
                <a:off x="8136341" y="2557570"/>
                <a:ext cx="976678" cy="338554"/>
              </a:xfrm>
              <a:prstGeom prst="rect">
                <a:avLst/>
              </a:prstGeom>
              <a:noFill/>
            </p:spPr>
            <p:txBody>
              <a:bodyPr wrap="none" rtlCol="0">
                <a:spAutoFit/>
              </a:bodyPr>
              <a:lstStyle/>
              <a:p>
                <a:pPr algn="ctr"/>
                <a:r>
                  <a:rPr lang="en-US" sz="1600" dirty="0">
                    <a:latin typeface="Tahoma" panose="020B0604030504040204" pitchFamily="34" charset="0"/>
                  </a:rPr>
                  <a:t>Person B</a:t>
                </a:r>
              </a:p>
            </p:txBody>
          </p:sp>
        </p:grpSp>
        <p:grpSp>
          <p:nvGrpSpPr>
            <p:cNvPr id="105" name="Group 104">
              <a:extLst>
                <a:ext uri="{FF2B5EF4-FFF2-40B4-BE49-F238E27FC236}">
                  <a16:creationId xmlns:a16="http://schemas.microsoft.com/office/drawing/2014/main" id="{94EA4FBC-7AFC-4857-AD61-427EA4B59550}"/>
                </a:ext>
              </a:extLst>
            </p:cNvPr>
            <p:cNvGrpSpPr/>
            <p:nvPr/>
          </p:nvGrpSpPr>
          <p:grpSpPr>
            <a:xfrm>
              <a:off x="10294091" y="2448240"/>
              <a:ext cx="1198607" cy="1263257"/>
              <a:chOff x="10069503" y="2560534"/>
              <a:chExt cx="1198607" cy="1263257"/>
            </a:xfrm>
          </p:grpSpPr>
          <p:grpSp>
            <p:nvGrpSpPr>
              <p:cNvPr id="106" name="Group 105">
                <a:extLst>
                  <a:ext uri="{FF2B5EF4-FFF2-40B4-BE49-F238E27FC236}">
                    <a16:creationId xmlns:a16="http://schemas.microsoft.com/office/drawing/2014/main" id="{BC6F04B5-D305-4753-8909-069569AD306D}"/>
                  </a:ext>
                </a:extLst>
              </p:cNvPr>
              <p:cNvGrpSpPr/>
              <p:nvPr/>
            </p:nvGrpSpPr>
            <p:grpSpPr>
              <a:xfrm>
                <a:off x="10069503" y="2935596"/>
                <a:ext cx="1198607" cy="888195"/>
                <a:chOff x="7498810" y="3760108"/>
                <a:chExt cx="3419300" cy="2533778"/>
              </a:xfrm>
            </p:grpSpPr>
            <p:grpSp>
              <p:nvGrpSpPr>
                <p:cNvPr id="108" name="Group 107">
                  <a:extLst>
                    <a:ext uri="{FF2B5EF4-FFF2-40B4-BE49-F238E27FC236}">
                      <a16:creationId xmlns:a16="http://schemas.microsoft.com/office/drawing/2014/main" id="{2C044E11-29A0-429A-A1C1-184C3B7F29EE}"/>
                    </a:ext>
                  </a:extLst>
                </p:cNvPr>
                <p:cNvGrpSpPr/>
                <p:nvPr/>
              </p:nvGrpSpPr>
              <p:grpSpPr>
                <a:xfrm>
                  <a:off x="8646326" y="3760108"/>
                  <a:ext cx="2271784" cy="2036772"/>
                  <a:chOff x="8258247" y="4401909"/>
                  <a:chExt cx="1699681" cy="1523852"/>
                </a:xfrm>
              </p:grpSpPr>
              <p:pic>
                <p:nvPicPr>
                  <p:cNvPr id="116" name="Picture 115">
                    <a:extLst>
                      <a:ext uri="{FF2B5EF4-FFF2-40B4-BE49-F238E27FC236}">
                        <a16:creationId xmlns:a16="http://schemas.microsoft.com/office/drawing/2014/main" id="{72B9C5EF-C70B-44AA-9588-9838C60D75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17" name="Rectangle 116">
                    <a:extLst>
                      <a:ext uri="{FF2B5EF4-FFF2-40B4-BE49-F238E27FC236}">
                        <a16:creationId xmlns:a16="http://schemas.microsoft.com/office/drawing/2014/main" id="{5B949FF6-1703-484A-AA91-A631F1211868}"/>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8" name="Rectangle 117">
                    <a:extLst>
                      <a:ext uri="{FF2B5EF4-FFF2-40B4-BE49-F238E27FC236}">
                        <a16:creationId xmlns:a16="http://schemas.microsoft.com/office/drawing/2014/main" id="{F2544F0A-4448-4313-9F46-CB3A80C1D071}"/>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09" name="Group 108">
                  <a:extLst>
                    <a:ext uri="{FF2B5EF4-FFF2-40B4-BE49-F238E27FC236}">
                      <a16:creationId xmlns:a16="http://schemas.microsoft.com/office/drawing/2014/main" id="{845AB7B0-110D-4236-9993-6BBCD9555E1C}"/>
                    </a:ext>
                  </a:extLst>
                </p:cNvPr>
                <p:cNvGrpSpPr/>
                <p:nvPr/>
              </p:nvGrpSpPr>
              <p:grpSpPr>
                <a:xfrm>
                  <a:off x="7498810" y="4257114"/>
                  <a:ext cx="2271784" cy="2036772"/>
                  <a:chOff x="7383827" y="5017936"/>
                  <a:chExt cx="1699681" cy="1523852"/>
                </a:xfrm>
              </p:grpSpPr>
              <p:sp>
                <p:nvSpPr>
                  <p:cNvPr id="110" name="Rectangle 109">
                    <a:extLst>
                      <a:ext uri="{FF2B5EF4-FFF2-40B4-BE49-F238E27FC236}">
                        <a16:creationId xmlns:a16="http://schemas.microsoft.com/office/drawing/2014/main" id="{7D2C2971-B8B5-48C5-8E1B-D8C19F68DD10}"/>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11" name="Group 110">
                    <a:extLst>
                      <a:ext uri="{FF2B5EF4-FFF2-40B4-BE49-F238E27FC236}">
                        <a16:creationId xmlns:a16="http://schemas.microsoft.com/office/drawing/2014/main" id="{34B8039E-B07D-49B0-807B-6B98379170DE}"/>
                      </a:ext>
                    </a:extLst>
                  </p:cNvPr>
                  <p:cNvGrpSpPr/>
                  <p:nvPr/>
                </p:nvGrpSpPr>
                <p:grpSpPr>
                  <a:xfrm>
                    <a:off x="7383827" y="5017936"/>
                    <a:ext cx="1699681" cy="1523852"/>
                    <a:chOff x="6246902" y="3993276"/>
                    <a:chExt cx="1699681" cy="1523852"/>
                  </a:xfrm>
                </p:grpSpPr>
                <p:pic>
                  <p:nvPicPr>
                    <p:cNvPr id="112" name="Picture 111">
                      <a:extLst>
                        <a:ext uri="{FF2B5EF4-FFF2-40B4-BE49-F238E27FC236}">
                          <a16:creationId xmlns:a16="http://schemas.microsoft.com/office/drawing/2014/main" id="{3B4621FE-02A9-4BA5-BF2F-7DD0EBAE31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13" name="Rectangle 112">
                      <a:extLst>
                        <a:ext uri="{FF2B5EF4-FFF2-40B4-BE49-F238E27FC236}">
                          <a16:creationId xmlns:a16="http://schemas.microsoft.com/office/drawing/2014/main" id="{9E73BE5D-B4BB-4DDA-8FC6-9ACE2C1D5F5F}"/>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4" name="Rectangle 113">
                      <a:extLst>
                        <a:ext uri="{FF2B5EF4-FFF2-40B4-BE49-F238E27FC236}">
                          <a16:creationId xmlns:a16="http://schemas.microsoft.com/office/drawing/2014/main" id="{8628FED1-724C-4C0A-A7A4-E3DC71EBB18F}"/>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5" name="Rectangle 114">
                      <a:extLst>
                        <a:ext uri="{FF2B5EF4-FFF2-40B4-BE49-F238E27FC236}">
                          <a16:creationId xmlns:a16="http://schemas.microsoft.com/office/drawing/2014/main" id="{E7A9EE95-1CE8-494A-A553-232DF2B1632E}"/>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sp>
            <p:nvSpPr>
              <p:cNvPr id="107" name="TextBox 106">
                <a:extLst>
                  <a:ext uri="{FF2B5EF4-FFF2-40B4-BE49-F238E27FC236}">
                    <a16:creationId xmlns:a16="http://schemas.microsoft.com/office/drawing/2014/main" id="{A43C5807-88F6-4303-8D84-F1B35F9D01AB}"/>
                  </a:ext>
                </a:extLst>
              </p:cNvPr>
              <p:cNvSpPr txBox="1"/>
              <p:nvPr/>
            </p:nvSpPr>
            <p:spPr>
              <a:xfrm>
                <a:off x="10145908" y="2560534"/>
                <a:ext cx="979884" cy="338554"/>
              </a:xfrm>
              <a:prstGeom prst="rect">
                <a:avLst/>
              </a:prstGeom>
              <a:noFill/>
            </p:spPr>
            <p:txBody>
              <a:bodyPr wrap="none" rtlCol="0">
                <a:spAutoFit/>
              </a:bodyPr>
              <a:lstStyle/>
              <a:p>
                <a:pPr algn="ctr"/>
                <a:r>
                  <a:rPr lang="en-US" sz="1600" dirty="0">
                    <a:latin typeface="Tahoma" panose="020B0604030504040204" pitchFamily="34" charset="0"/>
                  </a:rPr>
                  <a:t>Person C</a:t>
                </a:r>
              </a:p>
            </p:txBody>
          </p:sp>
        </p:grpSp>
      </p:grpSp>
      <p:sp>
        <p:nvSpPr>
          <p:cNvPr id="3" name="Slide Number Placeholder 2"/>
          <p:cNvSpPr>
            <a:spLocks noGrp="1"/>
          </p:cNvSpPr>
          <p:nvPr>
            <p:ph type="sldNum" sz="quarter" idx="12"/>
          </p:nvPr>
        </p:nvSpPr>
        <p:spPr/>
        <p:txBody>
          <a:bodyPr/>
          <a:lstStyle/>
          <a:p>
            <a:fld id="{1B5DE891-BED3-4FCA-96F7-3F8A1588183F}" type="slidenum">
              <a:rPr lang="en-US" smtClean="0"/>
              <a:pPr/>
              <a:t>12</a:t>
            </a:fld>
            <a:endParaRPr lang="en-US" dirty="0"/>
          </a:p>
        </p:txBody>
      </p:sp>
    </p:spTree>
    <p:extLst>
      <p:ext uri="{BB962C8B-B14F-4D97-AF65-F5344CB8AC3E}">
        <p14:creationId xmlns:p14="http://schemas.microsoft.com/office/powerpoint/2010/main" val="15121759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775718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(22/24)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2" name="Picture 11" descr="Screenshot of the with date data tab of the LATTE online user interface.">
            <a:extLst>
              <a:ext uri="{FF2B5EF4-FFF2-40B4-BE49-F238E27FC236}">
                <a16:creationId xmlns:a16="http://schemas.microsoft.com/office/drawing/2014/main" id="{4D7089F7-DE77-419D-B545-A9DD6D6B6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grpSp>
        <p:nvGrpSpPr>
          <p:cNvPr id="14" name="Group 13">
            <a:extLst>
              <a:ext uri="{FF2B5EF4-FFF2-40B4-BE49-F238E27FC236}">
                <a16:creationId xmlns:a16="http://schemas.microsoft.com/office/drawing/2014/main" id="{4A18D925-76D9-430E-A8C0-135B518EE6A4}"/>
              </a:ext>
              <a:ext uri="{C183D7F6-B498-43B3-948B-1728B52AA6E4}">
                <adec:decorative xmlns:adec="http://schemas.microsoft.com/office/drawing/2017/decorative" val="1"/>
              </a:ext>
            </a:extLst>
          </p:cNvPr>
          <p:cNvGrpSpPr/>
          <p:nvPr/>
        </p:nvGrpSpPr>
        <p:grpSpPr>
          <a:xfrm>
            <a:off x="1017045" y="936483"/>
            <a:ext cx="9587265" cy="5784992"/>
            <a:chOff x="1017045" y="936483"/>
            <a:chExt cx="9587265" cy="5784992"/>
          </a:xfrm>
        </p:grpSpPr>
        <p:sp>
          <p:nvSpPr>
            <p:cNvPr id="15" name="Rectangle 14">
              <a:extLst>
                <a:ext uri="{FF2B5EF4-FFF2-40B4-BE49-F238E27FC236}">
                  <a16:creationId xmlns:a16="http://schemas.microsoft.com/office/drawing/2014/main" id="{DBADF721-7FB3-4C2F-82E2-D6AE42D55DBC}"/>
                </a:ext>
              </a:extLst>
            </p:cNvPr>
            <p:cNvSpPr/>
            <p:nvPr/>
          </p:nvSpPr>
          <p:spPr>
            <a:xfrm>
              <a:off x="1017047" y="4704347"/>
              <a:ext cx="9587263" cy="201712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 name="Rectangle 15">
              <a:extLst>
                <a:ext uri="{FF2B5EF4-FFF2-40B4-BE49-F238E27FC236}">
                  <a16:creationId xmlns:a16="http://schemas.microsoft.com/office/drawing/2014/main" id="{DA69F604-D547-47FB-A9B4-4AFEE06CF8FF}"/>
                </a:ext>
              </a:extLst>
            </p:cNvPr>
            <p:cNvSpPr/>
            <p:nvPr/>
          </p:nvSpPr>
          <p:spPr>
            <a:xfrm>
              <a:off x="9648966" y="936483"/>
              <a:ext cx="955343" cy="376786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 name="Rectangle 16">
              <a:extLst>
                <a:ext uri="{FF2B5EF4-FFF2-40B4-BE49-F238E27FC236}">
                  <a16:creationId xmlns:a16="http://schemas.microsoft.com/office/drawing/2014/main" id="{5B644A36-6281-4C85-8F13-C64BDED6C9A7}"/>
                </a:ext>
              </a:extLst>
            </p:cNvPr>
            <p:cNvSpPr/>
            <p:nvPr/>
          </p:nvSpPr>
          <p:spPr>
            <a:xfrm>
              <a:off x="1017045" y="936486"/>
              <a:ext cx="8631920" cy="121716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8" name="Rectangle 17">
              <a:extLst>
                <a:ext uri="{FF2B5EF4-FFF2-40B4-BE49-F238E27FC236}">
                  <a16:creationId xmlns:a16="http://schemas.microsoft.com/office/drawing/2014/main" id="{3CE95607-B7D6-4FE2-B823-CE89ECC795EC}"/>
                </a:ext>
              </a:extLst>
            </p:cNvPr>
            <p:cNvSpPr/>
            <p:nvPr/>
          </p:nvSpPr>
          <p:spPr>
            <a:xfrm>
              <a:off x="1017046" y="2153654"/>
              <a:ext cx="5746967" cy="2550693"/>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5" name="Down Arrow 10" descr="Arrow pointing to the set up Gantt chart outputs section of the LATTE online user interface.">
            <a:extLst>
              <a:ext uri="{FF2B5EF4-FFF2-40B4-BE49-F238E27FC236}">
                <a16:creationId xmlns:a16="http://schemas.microsoft.com/office/drawing/2014/main" id="{435B79D8-884D-4E46-ACD2-05EE786275DB}"/>
              </a:ext>
            </a:extLst>
          </p:cNvPr>
          <p:cNvSpPr/>
          <p:nvPr/>
        </p:nvSpPr>
        <p:spPr>
          <a:xfrm rot="16200000">
            <a:off x="6746129" y="2232933"/>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6" name="Down Arrow 10" descr="Arrow pointing to the set up Gantt chart outputs section of the LATTE online user interface.">
            <a:extLst>
              <a:ext uri="{FF2B5EF4-FFF2-40B4-BE49-F238E27FC236}">
                <a16:creationId xmlns:a16="http://schemas.microsoft.com/office/drawing/2014/main" id="{A64402C2-50DB-40FC-BE54-BB4BC8A299C0}"/>
              </a:ext>
            </a:extLst>
          </p:cNvPr>
          <p:cNvSpPr/>
          <p:nvPr/>
        </p:nvSpPr>
        <p:spPr>
          <a:xfrm rot="16200000">
            <a:off x="6746129" y="3229222"/>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120</a:t>
            </a:fld>
            <a:endParaRPr lang="en-US" dirty="0"/>
          </a:p>
        </p:txBody>
      </p:sp>
    </p:spTree>
    <p:extLst>
      <p:ext uri="{BB962C8B-B14F-4D97-AF65-F5344CB8AC3E}">
        <p14:creationId xmlns:p14="http://schemas.microsoft.com/office/powerpoint/2010/main" val="15476497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775718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(23/24)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5" name="Picture 14" descr="Screenshot of the with date data tab of the LATTE online user interface.">
            <a:extLst>
              <a:ext uri="{FF2B5EF4-FFF2-40B4-BE49-F238E27FC236}">
                <a16:creationId xmlns:a16="http://schemas.microsoft.com/office/drawing/2014/main" id="{47796374-B283-44B8-8BFA-21E36DD5C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grpSp>
        <p:nvGrpSpPr>
          <p:cNvPr id="16" name="Group 15">
            <a:extLst>
              <a:ext uri="{FF2B5EF4-FFF2-40B4-BE49-F238E27FC236}">
                <a16:creationId xmlns:a16="http://schemas.microsoft.com/office/drawing/2014/main" id="{3F0E87BA-E04E-4A6A-8546-3D06DAE526B6}"/>
              </a:ext>
              <a:ext uri="{C183D7F6-B498-43B3-948B-1728B52AA6E4}">
                <adec:decorative xmlns:adec="http://schemas.microsoft.com/office/drawing/2017/decorative" val="1"/>
              </a:ext>
            </a:extLst>
          </p:cNvPr>
          <p:cNvGrpSpPr/>
          <p:nvPr/>
        </p:nvGrpSpPr>
        <p:grpSpPr>
          <a:xfrm>
            <a:off x="1017045" y="936483"/>
            <a:ext cx="9587265" cy="5784992"/>
            <a:chOff x="1017045" y="936483"/>
            <a:chExt cx="9587265" cy="5784992"/>
          </a:xfrm>
        </p:grpSpPr>
        <p:sp>
          <p:nvSpPr>
            <p:cNvPr id="24" name="Rectangle 23">
              <a:extLst>
                <a:ext uri="{FF2B5EF4-FFF2-40B4-BE49-F238E27FC236}">
                  <a16:creationId xmlns:a16="http://schemas.microsoft.com/office/drawing/2014/main" id="{4544CD78-908C-4D4F-AB7A-4303FD24B2E5}"/>
                </a:ext>
              </a:extLst>
            </p:cNvPr>
            <p:cNvSpPr/>
            <p:nvPr/>
          </p:nvSpPr>
          <p:spPr>
            <a:xfrm>
              <a:off x="1017047" y="4704347"/>
              <a:ext cx="9587263" cy="201712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6" name="Rectangle 25">
              <a:extLst>
                <a:ext uri="{FF2B5EF4-FFF2-40B4-BE49-F238E27FC236}">
                  <a16:creationId xmlns:a16="http://schemas.microsoft.com/office/drawing/2014/main" id="{CF62A329-CC3D-446F-AD8E-CF98C2808DB5}"/>
                </a:ext>
              </a:extLst>
            </p:cNvPr>
            <p:cNvSpPr/>
            <p:nvPr/>
          </p:nvSpPr>
          <p:spPr>
            <a:xfrm>
              <a:off x="9648966" y="936483"/>
              <a:ext cx="955343" cy="376786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7" name="Rectangle 26">
              <a:extLst>
                <a:ext uri="{FF2B5EF4-FFF2-40B4-BE49-F238E27FC236}">
                  <a16:creationId xmlns:a16="http://schemas.microsoft.com/office/drawing/2014/main" id="{5A057CFE-5E60-402B-8993-F1A23343A30B}"/>
                </a:ext>
              </a:extLst>
            </p:cNvPr>
            <p:cNvSpPr/>
            <p:nvPr/>
          </p:nvSpPr>
          <p:spPr>
            <a:xfrm>
              <a:off x="1017045" y="936486"/>
              <a:ext cx="8631920" cy="121716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8" name="Rectangle 27">
              <a:extLst>
                <a:ext uri="{FF2B5EF4-FFF2-40B4-BE49-F238E27FC236}">
                  <a16:creationId xmlns:a16="http://schemas.microsoft.com/office/drawing/2014/main" id="{8419BBC1-0EB2-4FDD-B553-CF18A46E87A4}"/>
                </a:ext>
              </a:extLst>
            </p:cNvPr>
            <p:cNvSpPr/>
            <p:nvPr/>
          </p:nvSpPr>
          <p:spPr>
            <a:xfrm>
              <a:off x="1017046" y="2153654"/>
              <a:ext cx="5746967" cy="2550693"/>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4" name="Group 3" descr="Arrow pointing to the set up Gantt chart outputs section of the LATTE online user interface.">
            <a:extLst>
              <a:ext uri="{FF2B5EF4-FFF2-40B4-BE49-F238E27FC236}">
                <a16:creationId xmlns:a16="http://schemas.microsoft.com/office/drawing/2014/main" id="{7EC5C0AC-0D51-401C-9DB7-4DB6D399DE0F}"/>
              </a:ext>
            </a:extLst>
          </p:cNvPr>
          <p:cNvGrpSpPr/>
          <p:nvPr/>
        </p:nvGrpSpPr>
        <p:grpSpPr>
          <a:xfrm>
            <a:off x="6465810" y="2914158"/>
            <a:ext cx="1070434" cy="457200"/>
            <a:chOff x="6465810" y="2914158"/>
            <a:chExt cx="1070434" cy="457200"/>
          </a:xfrm>
        </p:grpSpPr>
        <p:sp>
          <p:nvSpPr>
            <p:cNvPr id="29" name="Down Arrow 10">
              <a:extLst>
                <a:ext uri="{FF2B5EF4-FFF2-40B4-BE49-F238E27FC236}">
                  <a16:creationId xmlns:a16="http://schemas.microsoft.com/office/drawing/2014/main" id="{3EA73C84-8E83-42B6-B732-FBA65DC15637}"/>
                </a:ext>
              </a:extLst>
            </p:cNvPr>
            <p:cNvSpPr/>
            <p:nvPr/>
          </p:nvSpPr>
          <p:spPr>
            <a:xfrm rot="16200000">
              <a:off x="6746129" y="2715157"/>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1" name="Left Bracket 30">
              <a:extLst>
                <a:ext uri="{FF2B5EF4-FFF2-40B4-BE49-F238E27FC236}">
                  <a16:creationId xmlns:a16="http://schemas.microsoft.com/office/drawing/2014/main" id="{BB75AE4C-A976-4543-95CB-AB466E396819}"/>
                </a:ext>
              </a:extLst>
            </p:cNvPr>
            <p:cNvSpPr/>
            <p:nvPr/>
          </p:nvSpPr>
          <p:spPr>
            <a:xfrm>
              <a:off x="7475745" y="2914158"/>
              <a:ext cx="60499" cy="457200"/>
            </a:xfrm>
            <a:prstGeom prst="leftBracket">
              <a:avLst/>
            </a:prstGeom>
            <a:ln w="25400">
              <a:solidFill>
                <a:srgbClr val="F6A0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5" name="Group 4" descr="Arrow pointing to the set up Gantt chart outputs section of the LATTE online user interface.">
            <a:extLst>
              <a:ext uri="{FF2B5EF4-FFF2-40B4-BE49-F238E27FC236}">
                <a16:creationId xmlns:a16="http://schemas.microsoft.com/office/drawing/2014/main" id="{88D0FEBB-41C0-4DC2-9F1E-D9371877D740}"/>
              </a:ext>
            </a:extLst>
          </p:cNvPr>
          <p:cNvGrpSpPr/>
          <p:nvPr/>
        </p:nvGrpSpPr>
        <p:grpSpPr>
          <a:xfrm>
            <a:off x="6465810" y="3915869"/>
            <a:ext cx="1070434" cy="457200"/>
            <a:chOff x="6465810" y="3915869"/>
            <a:chExt cx="1070434" cy="457200"/>
          </a:xfrm>
        </p:grpSpPr>
        <p:sp>
          <p:nvSpPr>
            <p:cNvPr id="30" name="Down Arrow 10">
              <a:extLst>
                <a:ext uri="{FF2B5EF4-FFF2-40B4-BE49-F238E27FC236}">
                  <a16:creationId xmlns:a16="http://schemas.microsoft.com/office/drawing/2014/main" id="{2F92D723-083A-4507-A55A-185D5C67E10D}"/>
                </a:ext>
              </a:extLst>
            </p:cNvPr>
            <p:cNvSpPr/>
            <p:nvPr/>
          </p:nvSpPr>
          <p:spPr>
            <a:xfrm rot="16200000">
              <a:off x="6746129" y="3706895"/>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2" name="Left Bracket 31">
              <a:extLst>
                <a:ext uri="{FF2B5EF4-FFF2-40B4-BE49-F238E27FC236}">
                  <a16:creationId xmlns:a16="http://schemas.microsoft.com/office/drawing/2014/main" id="{8588F34F-E313-435F-AA45-5A7C86F2FDF5}"/>
                </a:ext>
              </a:extLst>
            </p:cNvPr>
            <p:cNvSpPr/>
            <p:nvPr/>
          </p:nvSpPr>
          <p:spPr>
            <a:xfrm>
              <a:off x="7475745" y="3915869"/>
              <a:ext cx="60499" cy="457200"/>
            </a:xfrm>
            <a:prstGeom prst="leftBracket">
              <a:avLst/>
            </a:prstGeom>
            <a:ln w="25400">
              <a:solidFill>
                <a:srgbClr val="F6A0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121</a:t>
            </a:fld>
            <a:endParaRPr lang="en-US" dirty="0"/>
          </a:p>
        </p:txBody>
      </p:sp>
    </p:spTree>
    <p:extLst>
      <p:ext uri="{BB962C8B-B14F-4D97-AF65-F5344CB8AC3E}">
        <p14:creationId xmlns:p14="http://schemas.microsoft.com/office/powerpoint/2010/main" val="31817956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775718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a:t>
            </a:r>
            <a:r>
              <a:rPr lang="en-US" sz="4000" dirty="0">
                <a:latin typeface="Tahoma" panose="020B0604030504040204" pitchFamily="34" charset="0"/>
              </a:rPr>
              <a:t> </a:t>
            </a:r>
            <a:r>
              <a:rPr lang="en-US" sz="1000" dirty="0">
                <a:latin typeface="Tahoma" panose="020B0604030504040204" pitchFamily="34" charset="0"/>
              </a:rPr>
              <a:t>(24/24)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3" name="Picture 12" descr="Screenshot of the with date data tab of the LATTE online user interface.">
            <a:extLst>
              <a:ext uri="{FF2B5EF4-FFF2-40B4-BE49-F238E27FC236}">
                <a16:creationId xmlns:a16="http://schemas.microsoft.com/office/drawing/2014/main" id="{5BA88B6C-86B8-48D1-B7CA-F18E5C0C3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568" y="978408"/>
            <a:ext cx="9334167" cy="5596128"/>
          </a:xfrm>
          <a:prstGeom prst="rect">
            <a:avLst/>
          </a:prstGeom>
          <a:ln w="6350">
            <a:solidFill>
              <a:schemeClr val="tx1"/>
            </a:solidFill>
          </a:ln>
        </p:spPr>
      </p:pic>
      <p:sp>
        <p:nvSpPr>
          <p:cNvPr id="15" name="Down Arrow 10" descr="Arrow pointing to the set up outputs section of the LATTE online user interface.">
            <a:extLst>
              <a:ext uri="{FF2B5EF4-FFF2-40B4-BE49-F238E27FC236}">
                <a16:creationId xmlns:a16="http://schemas.microsoft.com/office/drawing/2014/main" id="{1F46416E-D5E4-491C-8F91-9677EF06BA40}"/>
              </a:ext>
            </a:extLst>
          </p:cNvPr>
          <p:cNvSpPr/>
          <p:nvPr/>
        </p:nvSpPr>
        <p:spPr>
          <a:xfrm rot="16200000">
            <a:off x="414144" y="4829010"/>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4" name="Down Arrow 10" descr="Arrow pointing to the run button in the LATTE online user interface.">
            <a:extLst>
              <a:ext uri="{FF2B5EF4-FFF2-40B4-BE49-F238E27FC236}">
                <a16:creationId xmlns:a16="http://schemas.microsoft.com/office/drawing/2014/main" id="{F130DC3E-2276-40A0-AA0D-0CDE5D134D12}"/>
              </a:ext>
            </a:extLst>
          </p:cNvPr>
          <p:cNvSpPr/>
          <p:nvPr/>
        </p:nvSpPr>
        <p:spPr>
          <a:xfrm rot="16200000">
            <a:off x="4660025" y="5693356"/>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122</a:t>
            </a:fld>
            <a:endParaRPr lang="en-US" dirty="0"/>
          </a:p>
        </p:txBody>
      </p:sp>
    </p:spTree>
    <p:extLst>
      <p:ext uri="{BB962C8B-B14F-4D97-AF65-F5344CB8AC3E}">
        <p14:creationId xmlns:p14="http://schemas.microsoft.com/office/powerpoint/2010/main" val="23174708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23BFFF-448E-4C6E-9324-ED8270F538D3}"/>
              </a:ext>
            </a:extLst>
          </p:cNvPr>
          <p:cNvSpPr txBox="1">
            <a:spLocks noGrp="1"/>
          </p:cNvSpPr>
          <p:nvPr>
            <p:ph type="title" idx="4294967295"/>
          </p:nvPr>
        </p:nvSpPr>
        <p:spPr>
          <a:xfrm>
            <a:off x="428625" y="228600"/>
            <a:ext cx="10861115"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 </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(1/25) </a:t>
            </a:r>
          </a:p>
        </p:txBody>
      </p:sp>
      <p:pic>
        <p:nvPicPr>
          <p:cNvPr id="9" name="Picture 8" descr="Screenshot of the contents of the folder containing output files from a LATTE analysis.">
            <a:extLst>
              <a:ext uri="{FF2B5EF4-FFF2-40B4-BE49-F238E27FC236}">
                <a16:creationId xmlns:a16="http://schemas.microsoft.com/office/drawing/2014/main" id="{2DD279B3-1FD0-4050-AEB2-1B494F6C8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2208932"/>
            <a:ext cx="6958584" cy="2457713"/>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123</a:t>
            </a:fld>
            <a:endParaRPr lang="en-US" dirty="0"/>
          </a:p>
        </p:txBody>
      </p:sp>
    </p:spTree>
    <p:extLst>
      <p:ext uri="{BB962C8B-B14F-4D97-AF65-F5344CB8AC3E}">
        <p14:creationId xmlns:p14="http://schemas.microsoft.com/office/powerpoint/2010/main" val="26681748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23BFFF-448E-4C6E-9324-ED8270F538D3}"/>
              </a:ext>
            </a:extLst>
          </p:cNvPr>
          <p:cNvSpPr txBox="1">
            <a:spLocks noGrp="1"/>
          </p:cNvSpPr>
          <p:nvPr>
            <p:ph type="title" idx="4294967295"/>
          </p:nvPr>
        </p:nvSpPr>
        <p:spPr>
          <a:xfrm>
            <a:off x="428625" y="228600"/>
            <a:ext cx="10861115"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(2/25)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grpSp>
        <p:nvGrpSpPr>
          <p:cNvPr id="2" name="Group 1" descr="Screenshot of the contents of the folder containing output files from a LATTE analysis with select files highlighted.">
            <a:extLst>
              <a:ext uri="{FF2B5EF4-FFF2-40B4-BE49-F238E27FC236}">
                <a16:creationId xmlns:a16="http://schemas.microsoft.com/office/drawing/2014/main" id="{EB24D51F-A014-493B-B66F-426D84C05ACE}"/>
              </a:ext>
            </a:extLst>
          </p:cNvPr>
          <p:cNvGrpSpPr/>
          <p:nvPr/>
        </p:nvGrpSpPr>
        <p:grpSpPr>
          <a:xfrm>
            <a:off x="422715" y="2208932"/>
            <a:ext cx="6964494" cy="2457713"/>
            <a:chOff x="422715" y="2208932"/>
            <a:chExt cx="6964494" cy="2457713"/>
          </a:xfrm>
        </p:grpSpPr>
        <p:pic>
          <p:nvPicPr>
            <p:cNvPr id="10" name="Picture 9" descr="Graphical user interface, text, application&#10;&#10;Description automatically generated">
              <a:extLst>
                <a:ext uri="{FF2B5EF4-FFF2-40B4-BE49-F238E27FC236}">
                  <a16:creationId xmlns:a16="http://schemas.microsoft.com/office/drawing/2014/main" id="{AAF6DD5C-5006-4566-A4F5-4DB30B760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2208932"/>
              <a:ext cx="6958584" cy="2457713"/>
            </a:xfrm>
            <a:prstGeom prst="rect">
              <a:avLst/>
            </a:prstGeom>
            <a:ln w="6350">
              <a:solidFill>
                <a:schemeClr val="tx1"/>
              </a:solidFill>
            </a:ln>
          </p:spPr>
        </p:pic>
        <p:sp>
          <p:nvSpPr>
            <p:cNvPr id="8" name="Rectangle 7">
              <a:extLst>
                <a:ext uri="{FF2B5EF4-FFF2-40B4-BE49-F238E27FC236}">
                  <a16:creationId xmlns:a16="http://schemas.microsoft.com/office/drawing/2014/main" id="{97D60412-3A7C-4D1A-97EA-B90C12F6F519}"/>
                </a:ext>
              </a:extLst>
            </p:cNvPr>
            <p:cNvSpPr/>
            <p:nvPr/>
          </p:nvSpPr>
          <p:spPr>
            <a:xfrm flipH="1">
              <a:off x="422715" y="2606713"/>
              <a:ext cx="6958584" cy="132588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124</a:t>
            </a:fld>
            <a:endParaRPr lang="en-US" dirty="0"/>
          </a:p>
        </p:txBody>
      </p:sp>
    </p:spTree>
    <p:extLst>
      <p:ext uri="{BB962C8B-B14F-4D97-AF65-F5344CB8AC3E}">
        <p14:creationId xmlns:p14="http://schemas.microsoft.com/office/powerpoint/2010/main" val="17110414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23BFFF-448E-4C6E-9324-ED8270F538D3}"/>
              </a:ext>
            </a:extLst>
          </p:cNvPr>
          <p:cNvSpPr txBox="1">
            <a:spLocks noGrp="1"/>
          </p:cNvSpPr>
          <p:nvPr>
            <p:ph type="title" idx="4294967295"/>
          </p:nvPr>
        </p:nvSpPr>
        <p:spPr>
          <a:xfrm>
            <a:off x="428625" y="228600"/>
            <a:ext cx="10861115"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(3/25)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grpSp>
        <p:nvGrpSpPr>
          <p:cNvPr id="2" name="Group 1" descr="Screenshot of the contents of the folder containing output files from a LATTE analysis with select files highlighted.">
            <a:extLst>
              <a:ext uri="{FF2B5EF4-FFF2-40B4-BE49-F238E27FC236}">
                <a16:creationId xmlns:a16="http://schemas.microsoft.com/office/drawing/2014/main" id="{DB070F6E-EDC2-4AF5-B2D2-2C1068F27B4F}"/>
              </a:ext>
            </a:extLst>
          </p:cNvPr>
          <p:cNvGrpSpPr/>
          <p:nvPr/>
        </p:nvGrpSpPr>
        <p:grpSpPr>
          <a:xfrm>
            <a:off x="422715" y="2208932"/>
            <a:ext cx="6964494" cy="2457713"/>
            <a:chOff x="422715" y="2208932"/>
            <a:chExt cx="6964494" cy="2457713"/>
          </a:xfrm>
        </p:grpSpPr>
        <p:pic>
          <p:nvPicPr>
            <p:cNvPr id="11" name="Picture 10" descr="Graphical user interface, text, application&#10;&#10;Description automatically generated">
              <a:extLst>
                <a:ext uri="{FF2B5EF4-FFF2-40B4-BE49-F238E27FC236}">
                  <a16:creationId xmlns:a16="http://schemas.microsoft.com/office/drawing/2014/main" id="{06F040D1-C0E7-46EA-88EC-F1DF2E686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2208932"/>
              <a:ext cx="6958584" cy="2457713"/>
            </a:xfrm>
            <a:prstGeom prst="rect">
              <a:avLst/>
            </a:prstGeom>
            <a:ln w="6350">
              <a:solidFill>
                <a:schemeClr val="tx1"/>
              </a:solidFill>
            </a:ln>
          </p:spPr>
        </p:pic>
        <p:sp>
          <p:nvSpPr>
            <p:cNvPr id="5" name="Rectangle 4">
              <a:extLst>
                <a:ext uri="{FF2B5EF4-FFF2-40B4-BE49-F238E27FC236}">
                  <a16:creationId xmlns:a16="http://schemas.microsoft.com/office/drawing/2014/main" id="{F6E70609-5180-43DB-9893-91F9E586F569}"/>
                </a:ext>
              </a:extLst>
            </p:cNvPr>
            <p:cNvSpPr/>
            <p:nvPr/>
          </p:nvSpPr>
          <p:spPr>
            <a:xfrm flipH="1">
              <a:off x="422715" y="2623798"/>
              <a:ext cx="6958584" cy="365125"/>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cxnSp>
        <p:nvCxnSpPr>
          <p:cNvPr id="8" name="Straight Arrow Connector 7">
            <a:extLst>
              <a:ext uri="{FF2B5EF4-FFF2-40B4-BE49-F238E27FC236}">
                <a16:creationId xmlns:a16="http://schemas.microsoft.com/office/drawing/2014/main" id="{0147788D-4167-4BF0-8F10-69966F00B16C}"/>
              </a:ext>
              <a:ext uri="{C183D7F6-B498-43B3-948B-1728B52AA6E4}">
                <adec:decorative xmlns:adec="http://schemas.microsoft.com/office/drawing/2017/decorative" val="1"/>
              </a:ext>
            </a:extLst>
          </p:cNvPr>
          <p:cNvCxnSpPr>
            <a:cxnSpLocks/>
          </p:cNvCxnSpPr>
          <p:nvPr/>
        </p:nvCxnSpPr>
        <p:spPr>
          <a:xfrm flipH="1">
            <a:off x="7573289" y="2795372"/>
            <a:ext cx="73152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153BAA2-E477-480A-80B5-5049C1EB2A5F}"/>
              </a:ext>
            </a:extLst>
          </p:cNvPr>
          <p:cNvSpPr txBox="1"/>
          <p:nvPr/>
        </p:nvSpPr>
        <p:spPr>
          <a:xfrm>
            <a:off x="8418121" y="2170422"/>
            <a:ext cx="3316680" cy="2677656"/>
          </a:xfrm>
          <a:prstGeom prst="rect">
            <a:avLst/>
          </a:prstGeom>
          <a:noFill/>
          <a:ln w="38100" cmpd="sng">
            <a:noFill/>
          </a:ln>
        </p:spPr>
        <p:txBody>
          <a:bodyPr wrap="square" rtlCol="0">
            <a:spAutoFit/>
          </a:bodyPr>
          <a:lstStyle/>
          <a:p>
            <a:r>
              <a:rPr lang="en-US" sz="2400" dirty="0">
                <a:latin typeface="Tahoma" panose="020B0604030504040204" pitchFamily="34" charset="0"/>
              </a:rPr>
              <a:t>Summary statistics for input files and analysis parameters</a:t>
            </a:r>
          </a:p>
          <a:p>
            <a:endParaRPr lang="en-US" sz="2400" dirty="0">
              <a:latin typeface="Tahoma" panose="020B0604030504040204" pitchFamily="34" charset="0"/>
            </a:endParaRPr>
          </a:p>
          <a:p>
            <a:r>
              <a:rPr lang="en-US" sz="2400" dirty="0">
                <a:latin typeface="Tahoma" panose="020B0604030504040204" pitchFamily="34" charset="0"/>
              </a:rPr>
              <a:t>Computational issues encountered during analysis </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125</a:t>
            </a:fld>
            <a:endParaRPr lang="en-US" dirty="0"/>
          </a:p>
        </p:txBody>
      </p:sp>
    </p:spTree>
    <p:extLst>
      <p:ext uri="{BB962C8B-B14F-4D97-AF65-F5344CB8AC3E}">
        <p14:creationId xmlns:p14="http://schemas.microsoft.com/office/powerpoint/2010/main" val="22914798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23BFFF-448E-4C6E-9324-ED8270F538D3}"/>
              </a:ext>
            </a:extLst>
          </p:cNvPr>
          <p:cNvSpPr txBox="1">
            <a:spLocks noGrp="1"/>
          </p:cNvSpPr>
          <p:nvPr>
            <p:ph type="title" idx="4294967295"/>
          </p:nvPr>
        </p:nvSpPr>
        <p:spPr>
          <a:xfrm>
            <a:off x="428625" y="228600"/>
            <a:ext cx="10861115"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(4/25)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grpSp>
        <p:nvGrpSpPr>
          <p:cNvPr id="2" name="Group 1" descr="Screenshot of the contents of the folder containing output files from a LATTE analysis with select files highlighted.">
            <a:extLst>
              <a:ext uri="{FF2B5EF4-FFF2-40B4-BE49-F238E27FC236}">
                <a16:creationId xmlns:a16="http://schemas.microsoft.com/office/drawing/2014/main" id="{5F63E0B7-D3EA-4580-875A-EB65EC0D3617}"/>
              </a:ext>
            </a:extLst>
          </p:cNvPr>
          <p:cNvGrpSpPr/>
          <p:nvPr/>
        </p:nvGrpSpPr>
        <p:grpSpPr>
          <a:xfrm>
            <a:off x="422715" y="2208932"/>
            <a:ext cx="6964494" cy="2457713"/>
            <a:chOff x="422715" y="2208932"/>
            <a:chExt cx="6964494" cy="2457713"/>
          </a:xfrm>
        </p:grpSpPr>
        <p:pic>
          <p:nvPicPr>
            <p:cNvPr id="13" name="Picture 12" descr="Graphical user interface, text, application&#10;&#10;Description automatically generated">
              <a:extLst>
                <a:ext uri="{FF2B5EF4-FFF2-40B4-BE49-F238E27FC236}">
                  <a16:creationId xmlns:a16="http://schemas.microsoft.com/office/drawing/2014/main" id="{B7B1BC87-14D4-4DF5-95C6-120B3B84B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2208932"/>
              <a:ext cx="6958584" cy="2457713"/>
            </a:xfrm>
            <a:prstGeom prst="rect">
              <a:avLst/>
            </a:prstGeom>
            <a:ln w="6350">
              <a:solidFill>
                <a:schemeClr val="tx1"/>
              </a:solidFill>
            </a:ln>
          </p:spPr>
        </p:pic>
        <p:sp>
          <p:nvSpPr>
            <p:cNvPr id="12" name="Rectangle 11">
              <a:extLst>
                <a:ext uri="{FF2B5EF4-FFF2-40B4-BE49-F238E27FC236}">
                  <a16:creationId xmlns:a16="http://schemas.microsoft.com/office/drawing/2014/main" id="{34AA1B36-43A7-4EF5-B01F-A21791731CA9}"/>
                </a:ext>
              </a:extLst>
            </p:cNvPr>
            <p:cNvSpPr/>
            <p:nvPr/>
          </p:nvSpPr>
          <p:spPr>
            <a:xfrm flipH="1">
              <a:off x="422715" y="2943838"/>
              <a:ext cx="6958584" cy="365125"/>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cxnSp>
        <p:nvCxnSpPr>
          <p:cNvPr id="10" name="Straight Arrow Connector 9">
            <a:extLst>
              <a:ext uri="{FF2B5EF4-FFF2-40B4-BE49-F238E27FC236}">
                <a16:creationId xmlns:a16="http://schemas.microsoft.com/office/drawing/2014/main" id="{C1FDE7C7-670C-4FAA-84FD-1118601D0E6C}"/>
              </a:ext>
              <a:ext uri="{C183D7F6-B498-43B3-948B-1728B52AA6E4}">
                <adec:decorative xmlns:adec="http://schemas.microsoft.com/office/drawing/2017/decorative" val="1"/>
              </a:ext>
            </a:extLst>
          </p:cNvPr>
          <p:cNvCxnSpPr>
            <a:cxnSpLocks/>
          </p:cNvCxnSpPr>
          <p:nvPr/>
        </p:nvCxnSpPr>
        <p:spPr>
          <a:xfrm flipH="1">
            <a:off x="7573289" y="3101645"/>
            <a:ext cx="73152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3EED41F-62D7-4D69-9A6A-CB3B8D874C12}"/>
              </a:ext>
            </a:extLst>
          </p:cNvPr>
          <p:cNvSpPr txBox="1"/>
          <p:nvPr/>
        </p:nvSpPr>
        <p:spPr>
          <a:xfrm>
            <a:off x="8418121" y="2508997"/>
            <a:ext cx="3316680" cy="1200329"/>
          </a:xfrm>
          <a:prstGeom prst="rect">
            <a:avLst/>
          </a:prstGeom>
          <a:noFill/>
          <a:ln w="38100" cmpd="sng">
            <a:noFill/>
          </a:ln>
        </p:spPr>
        <p:txBody>
          <a:bodyPr wrap="square" rtlCol="0">
            <a:spAutoFit/>
          </a:bodyPr>
          <a:lstStyle/>
          <a:p>
            <a:r>
              <a:rPr lang="en-US" sz="2400" dirty="0">
                <a:latin typeface="Tahoma" panose="020B0604030504040204" pitchFamily="34" charset="0"/>
              </a:rPr>
              <a:t>Information about all epi links identified by the analysis</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126</a:t>
            </a:fld>
            <a:endParaRPr lang="en-US" dirty="0"/>
          </a:p>
        </p:txBody>
      </p:sp>
    </p:spTree>
    <p:extLst>
      <p:ext uri="{BB962C8B-B14F-4D97-AF65-F5344CB8AC3E}">
        <p14:creationId xmlns:p14="http://schemas.microsoft.com/office/powerpoint/2010/main" val="2712134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23BFFF-448E-4C6E-9324-ED8270F538D3}"/>
              </a:ext>
            </a:extLst>
          </p:cNvPr>
          <p:cNvSpPr txBox="1">
            <a:spLocks noGrp="1"/>
          </p:cNvSpPr>
          <p:nvPr>
            <p:ph type="title" idx="4294967295"/>
          </p:nvPr>
        </p:nvSpPr>
        <p:spPr>
          <a:xfrm>
            <a:off x="428625" y="228600"/>
            <a:ext cx="10861115"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(5/25)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grpSp>
        <p:nvGrpSpPr>
          <p:cNvPr id="2" name="Group 1" descr="Screenshot of the contents of the folder containing output files from a LATTE analysis with select files highlighted.">
            <a:extLst>
              <a:ext uri="{FF2B5EF4-FFF2-40B4-BE49-F238E27FC236}">
                <a16:creationId xmlns:a16="http://schemas.microsoft.com/office/drawing/2014/main" id="{892707C0-C280-413C-BAB0-4EAC3103690F}"/>
              </a:ext>
            </a:extLst>
          </p:cNvPr>
          <p:cNvGrpSpPr/>
          <p:nvPr/>
        </p:nvGrpSpPr>
        <p:grpSpPr>
          <a:xfrm>
            <a:off x="422715" y="2208932"/>
            <a:ext cx="6964494" cy="2457713"/>
            <a:chOff x="422715" y="2208932"/>
            <a:chExt cx="6964494" cy="2457713"/>
          </a:xfrm>
        </p:grpSpPr>
        <p:pic>
          <p:nvPicPr>
            <p:cNvPr id="13" name="Picture 12" descr="Graphical user interface, text, application&#10;&#10;Description automatically generated">
              <a:extLst>
                <a:ext uri="{FF2B5EF4-FFF2-40B4-BE49-F238E27FC236}">
                  <a16:creationId xmlns:a16="http://schemas.microsoft.com/office/drawing/2014/main" id="{C44A277A-9368-4998-A77C-4D6341CEB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2208932"/>
              <a:ext cx="6958584" cy="2457713"/>
            </a:xfrm>
            <a:prstGeom prst="rect">
              <a:avLst/>
            </a:prstGeom>
            <a:ln w="6350">
              <a:solidFill>
                <a:schemeClr val="tx1"/>
              </a:solidFill>
            </a:ln>
          </p:spPr>
        </p:pic>
        <p:sp>
          <p:nvSpPr>
            <p:cNvPr id="12" name="Rectangle 11">
              <a:extLst>
                <a:ext uri="{FF2B5EF4-FFF2-40B4-BE49-F238E27FC236}">
                  <a16:creationId xmlns:a16="http://schemas.microsoft.com/office/drawing/2014/main" id="{AC1676BF-EB91-497B-9254-42ABFF262460}"/>
                </a:ext>
              </a:extLst>
            </p:cNvPr>
            <p:cNvSpPr/>
            <p:nvPr/>
          </p:nvSpPr>
          <p:spPr>
            <a:xfrm flipH="1">
              <a:off x="422715" y="3248638"/>
              <a:ext cx="6958584" cy="365125"/>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cxnSp>
        <p:nvCxnSpPr>
          <p:cNvPr id="8" name="Straight Arrow Connector 7">
            <a:extLst>
              <a:ext uri="{FF2B5EF4-FFF2-40B4-BE49-F238E27FC236}">
                <a16:creationId xmlns:a16="http://schemas.microsoft.com/office/drawing/2014/main" id="{12966836-3979-418D-A93B-38A9AB529FC8}"/>
              </a:ext>
              <a:ext uri="{C183D7F6-B498-43B3-948B-1728B52AA6E4}">
                <adec:decorative xmlns:adec="http://schemas.microsoft.com/office/drawing/2017/decorative" val="1"/>
              </a:ext>
            </a:extLst>
          </p:cNvPr>
          <p:cNvCxnSpPr>
            <a:cxnSpLocks/>
          </p:cNvCxnSpPr>
          <p:nvPr/>
        </p:nvCxnSpPr>
        <p:spPr>
          <a:xfrm flipH="1">
            <a:off x="7573289" y="3426532"/>
            <a:ext cx="73152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C15175F-5BD1-4F7B-A600-12AEE83EA704}"/>
              </a:ext>
            </a:extLst>
          </p:cNvPr>
          <p:cNvSpPr txBox="1"/>
          <p:nvPr/>
        </p:nvSpPr>
        <p:spPr>
          <a:xfrm>
            <a:off x="8418121" y="2467983"/>
            <a:ext cx="3316680" cy="1938992"/>
          </a:xfrm>
          <a:prstGeom prst="rect">
            <a:avLst/>
          </a:prstGeom>
          <a:noFill/>
          <a:ln w="38100" cmpd="sng">
            <a:noFill/>
          </a:ln>
        </p:spPr>
        <p:txBody>
          <a:bodyPr wrap="square" rtlCol="0">
            <a:spAutoFit/>
          </a:bodyPr>
          <a:lstStyle/>
          <a:p>
            <a:r>
              <a:rPr lang="en-US" sz="2400" dirty="0">
                <a:latin typeface="Tahoma" panose="020B0604030504040204" pitchFamily="34" charset="0"/>
              </a:rPr>
              <a:t>For each person, the total number of days of overlap summed across all other persons in the analysis</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127</a:t>
            </a:fld>
            <a:endParaRPr lang="en-US" dirty="0"/>
          </a:p>
        </p:txBody>
      </p:sp>
    </p:spTree>
    <p:extLst>
      <p:ext uri="{BB962C8B-B14F-4D97-AF65-F5344CB8AC3E}">
        <p14:creationId xmlns:p14="http://schemas.microsoft.com/office/powerpoint/2010/main" val="15739220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23BFFF-448E-4C6E-9324-ED8270F538D3}"/>
              </a:ext>
            </a:extLst>
          </p:cNvPr>
          <p:cNvSpPr txBox="1">
            <a:spLocks noGrp="1"/>
          </p:cNvSpPr>
          <p:nvPr>
            <p:ph type="title" idx="4294967295"/>
          </p:nvPr>
        </p:nvSpPr>
        <p:spPr>
          <a:xfrm>
            <a:off x="428625" y="228600"/>
            <a:ext cx="10861115"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(6/25)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grpSp>
        <p:nvGrpSpPr>
          <p:cNvPr id="2" name="Group 1" descr="Screenshot of the contents of the folder containing output files from a LATTE analysis with select files highlighted.">
            <a:extLst>
              <a:ext uri="{FF2B5EF4-FFF2-40B4-BE49-F238E27FC236}">
                <a16:creationId xmlns:a16="http://schemas.microsoft.com/office/drawing/2014/main" id="{B36301F5-F5F4-451C-A71D-9C81CB0D1ECC}"/>
              </a:ext>
            </a:extLst>
          </p:cNvPr>
          <p:cNvGrpSpPr/>
          <p:nvPr/>
        </p:nvGrpSpPr>
        <p:grpSpPr>
          <a:xfrm>
            <a:off x="422715" y="2208932"/>
            <a:ext cx="6964494" cy="2457713"/>
            <a:chOff x="422715" y="2208932"/>
            <a:chExt cx="6964494" cy="2457713"/>
          </a:xfrm>
        </p:grpSpPr>
        <p:pic>
          <p:nvPicPr>
            <p:cNvPr id="13" name="Picture 12" descr="Graphical user interface, text, application&#10;&#10;Description automatically generated">
              <a:extLst>
                <a:ext uri="{FF2B5EF4-FFF2-40B4-BE49-F238E27FC236}">
                  <a16:creationId xmlns:a16="http://schemas.microsoft.com/office/drawing/2014/main" id="{7B65C6E6-C2BB-415E-B2D3-57F3AD72C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2208932"/>
              <a:ext cx="6958584" cy="2457713"/>
            </a:xfrm>
            <a:prstGeom prst="rect">
              <a:avLst/>
            </a:prstGeom>
            <a:ln w="6350">
              <a:solidFill>
                <a:schemeClr val="tx1"/>
              </a:solidFill>
            </a:ln>
          </p:spPr>
        </p:pic>
        <p:sp>
          <p:nvSpPr>
            <p:cNvPr id="12" name="Rectangle 11">
              <a:extLst>
                <a:ext uri="{FF2B5EF4-FFF2-40B4-BE49-F238E27FC236}">
                  <a16:creationId xmlns:a16="http://schemas.microsoft.com/office/drawing/2014/main" id="{83F56343-16E0-440D-B117-66CE69ADE498}"/>
                </a:ext>
              </a:extLst>
            </p:cNvPr>
            <p:cNvSpPr/>
            <p:nvPr/>
          </p:nvSpPr>
          <p:spPr>
            <a:xfrm flipH="1">
              <a:off x="422715" y="3552059"/>
              <a:ext cx="6958584" cy="365125"/>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cxnSp>
        <p:nvCxnSpPr>
          <p:cNvPr id="10" name="Straight Arrow Connector 9">
            <a:extLst>
              <a:ext uri="{FF2B5EF4-FFF2-40B4-BE49-F238E27FC236}">
                <a16:creationId xmlns:a16="http://schemas.microsoft.com/office/drawing/2014/main" id="{0EFB4A45-0637-42D1-A87C-E53E24BA3B49}"/>
              </a:ext>
              <a:ext uri="{C183D7F6-B498-43B3-948B-1728B52AA6E4}">
                <adec:decorative xmlns:adec="http://schemas.microsoft.com/office/drawing/2017/decorative" val="1"/>
              </a:ext>
            </a:extLst>
          </p:cNvPr>
          <p:cNvCxnSpPr>
            <a:cxnSpLocks/>
          </p:cNvCxnSpPr>
          <p:nvPr/>
        </p:nvCxnSpPr>
        <p:spPr>
          <a:xfrm flipH="1">
            <a:off x="7573289" y="3725141"/>
            <a:ext cx="73152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2D7B3A1-2C80-488B-B8FF-B43246C89267}"/>
              </a:ext>
            </a:extLst>
          </p:cNvPr>
          <p:cNvSpPr txBox="1"/>
          <p:nvPr/>
        </p:nvSpPr>
        <p:spPr>
          <a:xfrm>
            <a:off x="8418121" y="3121468"/>
            <a:ext cx="3316680" cy="1200329"/>
          </a:xfrm>
          <a:prstGeom prst="rect">
            <a:avLst/>
          </a:prstGeom>
          <a:noFill/>
          <a:ln w="38100" cmpd="sng">
            <a:noFill/>
          </a:ln>
        </p:spPr>
        <p:txBody>
          <a:bodyPr wrap="square" rtlCol="0">
            <a:spAutoFit/>
          </a:bodyPr>
          <a:lstStyle/>
          <a:p>
            <a:r>
              <a:rPr lang="en-US" sz="2400" dirty="0">
                <a:latin typeface="Tahoma" panose="020B0604030504040204" pitchFamily="34" charset="0"/>
              </a:rPr>
              <a:t>Every overlap identified by the analysis</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128</a:t>
            </a:fld>
            <a:endParaRPr lang="en-US" dirty="0"/>
          </a:p>
        </p:txBody>
      </p:sp>
    </p:spTree>
    <p:extLst>
      <p:ext uri="{BB962C8B-B14F-4D97-AF65-F5344CB8AC3E}">
        <p14:creationId xmlns:p14="http://schemas.microsoft.com/office/powerpoint/2010/main" val="8964649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23BFFF-448E-4C6E-9324-ED8270F538D3}"/>
              </a:ext>
            </a:extLst>
          </p:cNvPr>
          <p:cNvSpPr txBox="1">
            <a:spLocks noGrp="1"/>
          </p:cNvSpPr>
          <p:nvPr>
            <p:ph type="title" idx="4294967295"/>
          </p:nvPr>
        </p:nvSpPr>
        <p:spPr>
          <a:xfrm>
            <a:off x="428625" y="228600"/>
            <a:ext cx="10861115"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(7/25)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grpSp>
        <p:nvGrpSpPr>
          <p:cNvPr id="2" name="Group 1" descr="Screenshot of the contents of the folder containing output files from a LATTE analysis with select files highlighted.">
            <a:extLst>
              <a:ext uri="{FF2B5EF4-FFF2-40B4-BE49-F238E27FC236}">
                <a16:creationId xmlns:a16="http://schemas.microsoft.com/office/drawing/2014/main" id="{5B4D41CE-29DE-4324-B796-4E38F01F5A89}"/>
              </a:ext>
            </a:extLst>
          </p:cNvPr>
          <p:cNvGrpSpPr/>
          <p:nvPr/>
        </p:nvGrpSpPr>
        <p:grpSpPr>
          <a:xfrm>
            <a:off x="422715" y="2208932"/>
            <a:ext cx="6964494" cy="2457713"/>
            <a:chOff x="422715" y="2208932"/>
            <a:chExt cx="6964494" cy="2457713"/>
          </a:xfrm>
        </p:grpSpPr>
        <p:pic>
          <p:nvPicPr>
            <p:cNvPr id="11" name="Picture 10" descr="Graphical user interface, text, application&#10;&#10;Description automatically generated">
              <a:extLst>
                <a:ext uri="{FF2B5EF4-FFF2-40B4-BE49-F238E27FC236}">
                  <a16:creationId xmlns:a16="http://schemas.microsoft.com/office/drawing/2014/main" id="{82EC4504-1AB5-46C8-ABAD-F56FEFCA9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2208932"/>
              <a:ext cx="6958584" cy="2457713"/>
            </a:xfrm>
            <a:prstGeom prst="rect">
              <a:avLst/>
            </a:prstGeom>
            <a:ln w="6350">
              <a:solidFill>
                <a:schemeClr val="tx1"/>
              </a:solidFill>
            </a:ln>
          </p:spPr>
        </p:pic>
        <p:sp>
          <p:nvSpPr>
            <p:cNvPr id="12" name="Rectangle 11">
              <a:extLst>
                <a:ext uri="{FF2B5EF4-FFF2-40B4-BE49-F238E27FC236}">
                  <a16:creationId xmlns:a16="http://schemas.microsoft.com/office/drawing/2014/main" id="{2DB72CAD-41AF-4FD4-9560-EBA8ADC098BD}"/>
                </a:ext>
              </a:extLst>
            </p:cNvPr>
            <p:cNvSpPr/>
            <p:nvPr/>
          </p:nvSpPr>
          <p:spPr>
            <a:xfrm flipH="1">
              <a:off x="422715" y="3870719"/>
              <a:ext cx="6958584" cy="365125"/>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cxnSp>
        <p:nvCxnSpPr>
          <p:cNvPr id="8" name="Straight Arrow Connector 7">
            <a:extLst>
              <a:ext uri="{FF2B5EF4-FFF2-40B4-BE49-F238E27FC236}">
                <a16:creationId xmlns:a16="http://schemas.microsoft.com/office/drawing/2014/main" id="{FED6FAB9-B74B-481B-BE15-7DD5E4D2B25C}"/>
              </a:ext>
              <a:ext uri="{C183D7F6-B498-43B3-948B-1728B52AA6E4}">
                <adec:decorative xmlns:adec="http://schemas.microsoft.com/office/drawing/2017/decorative" val="1"/>
              </a:ext>
            </a:extLst>
          </p:cNvPr>
          <p:cNvCxnSpPr>
            <a:cxnSpLocks/>
          </p:cNvCxnSpPr>
          <p:nvPr/>
        </p:nvCxnSpPr>
        <p:spPr>
          <a:xfrm flipH="1">
            <a:off x="7573289" y="4025154"/>
            <a:ext cx="73152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8942A00-0F1B-44DE-A271-F2F8B4469B5D}"/>
              </a:ext>
            </a:extLst>
          </p:cNvPr>
          <p:cNvSpPr txBox="1"/>
          <p:nvPr/>
        </p:nvSpPr>
        <p:spPr>
          <a:xfrm>
            <a:off x="8418120" y="3247944"/>
            <a:ext cx="3345255" cy="1569660"/>
          </a:xfrm>
          <a:prstGeom prst="rect">
            <a:avLst/>
          </a:prstGeom>
          <a:noFill/>
          <a:ln w="38100" cmpd="sng">
            <a:noFill/>
          </a:ln>
        </p:spPr>
        <p:txBody>
          <a:bodyPr wrap="square" rtlCol="0">
            <a:spAutoFit/>
          </a:bodyPr>
          <a:lstStyle/>
          <a:p>
            <a:r>
              <a:rPr lang="en-US" sz="2400" dirty="0">
                <a:latin typeface="Tahoma" panose="020B0604030504040204" pitchFamily="34" charset="0"/>
              </a:rPr>
              <a:t>Input data upon which analysis was based (Table of dates in locations input file)</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129</a:t>
            </a:fld>
            <a:endParaRPr lang="en-US" dirty="0"/>
          </a:p>
        </p:txBody>
      </p:sp>
    </p:spTree>
    <p:extLst>
      <p:ext uri="{BB962C8B-B14F-4D97-AF65-F5344CB8AC3E}">
        <p14:creationId xmlns:p14="http://schemas.microsoft.com/office/powerpoint/2010/main" val="4124732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p:cNvSpPr txBox="1">
            <a:spLocks noGrp="1"/>
          </p:cNvSpPr>
          <p:nvPr>
            <p:ph type="title" idx="4294967295"/>
          </p:nvPr>
        </p:nvSpPr>
        <p:spPr>
          <a:xfrm>
            <a:off x="428625" y="228600"/>
            <a:ext cx="619220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TB contact investigation</a:t>
            </a:r>
            <a:r>
              <a:rPr lang="en-US" sz="4000" dirty="0">
                <a:latin typeface="Tahoma" panose="020B0604030504040204" pitchFamily="34" charset="0"/>
              </a:rPr>
              <a:t> </a:t>
            </a:r>
            <a:r>
              <a:rPr lang="en-US" sz="1000" dirty="0">
                <a:latin typeface="Tahoma" panose="020B0604030504040204" pitchFamily="34" charset="0"/>
              </a:rPr>
              <a:t>(11/12)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11" name="Group 10" descr="Icon of a sick person coughing and associated dates of stay at a location and dates of infectious periods.">
            <a:extLst>
              <a:ext uri="{FF2B5EF4-FFF2-40B4-BE49-F238E27FC236}">
                <a16:creationId xmlns:a16="http://schemas.microsoft.com/office/drawing/2014/main" id="{30C7136C-3119-4207-B58E-C6DC586BBB1A}"/>
              </a:ext>
            </a:extLst>
          </p:cNvPr>
          <p:cNvGrpSpPr/>
          <p:nvPr/>
        </p:nvGrpSpPr>
        <p:grpSpPr>
          <a:xfrm>
            <a:off x="607779" y="1074962"/>
            <a:ext cx="3139557" cy="2632663"/>
            <a:chOff x="607779" y="1074962"/>
            <a:chExt cx="3139557" cy="2632663"/>
          </a:xfrm>
        </p:grpSpPr>
        <p:pic>
          <p:nvPicPr>
            <p:cNvPr id="152" name="Picture 151">
              <a:extLst>
                <a:ext uri="{FF2B5EF4-FFF2-40B4-BE49-F238E27FC236}">
                  <a16:creationId xmlns:a16="http://schemas.microsoft.com/office/drawing/2014/main" id="{8DC05DFA-1003-499C-A33E-C53653F355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779" y="1075447"/>
              <a:ext cx="1018837" cy="574557"/>
            </a:xfrm>
            <a:prstGeom prst="rect">
              <a:avLst/>
            </a:prstGeom>
          </p:spPr>
        </p:pic>
        <p:grpSp>
          <p:nvGrpSpPr>
            <p:cNvPr id="10" name="Group 9">
              <a:extLst>
                <a:ext uri="{FF2B5EF4-FFF2-40B4-BE49-F238E27FC236}">
                  <a16:creationId xmlns:a16="http://schemas.microsoft.com/office/drawing/2014/main" id="{80A09E5B-FBF4-4777-B557-DBBF67BC3DA8}"/>
                </a:ext>
              </a:extLst>
            </p:cNvPr>
            <p:cNvGrpSpPr/>
            <p:nvPr/>
          </p:nvGrpSpPr>
          <p:grpSpPr>
            <a:xfrm>
              <a:off x="1177706" y="1074962"/>
              <a:ext cx="2569630" cy="2632663"/>
              <a:chOff x="1177706" y="1074962"/>
              <a:chExt cx="2569630" cy="2632663"/>
            </a:xfrm>
          </p:grpSpPr>
          <p:pic>
            <p:nvPicPr>
              <p:cNvPr id="64" name="Picture 63">
                <a:extLst>
                  <a:ext uri="{FF2B5EF4-FFF2-40B4-BE49-F238E27FC236}">
                    <a16:creationId xmlns:a16="http://schemas.microsoft.com/office/drawing/2014/main" id="{98ADB374-6F1B-428D-972E-623BB96DF1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3522" y="1074962"/>
                <a:ext cx="763524" cy="1371600"/>
              </a:xfrm>
              <a:prstGeom prst="rect">
                <a:avLst/>
              </a:prstGeom>
              <a:effectLst>
                <a:glow rad="127000">
                  <a:srgbClr val="F6A01A"/>
                </a:glow>
              </a:effectLst>
            </p:spPr>
          </p:pic>
          <p:grpSp>
            <p:nvGrpSpPr>
              <p:cNvPr id="9" name="Group 8">
                <a:extLst>
                  <a:ext uri="{FF2B5EF4-FFF2-40B4-BE49-F238E27FC236}">
                    <a16:creationId xmlns:a16="http://schemas.microsoft.com/office/drawing/2014/main" id="{E6E9F915-8786-4B14-9E16-6C31ECE08B41}"/>
                  </a:ext>
                </a:extLst>
              </p:cNvPr>
              <p:cNvGrpSpPr/>
              <p:nvPr/>
            </p:nvGrpSpPr>
            <p:grpSpPr>
              <a:xfrm>
                <a:off x="1177706" y="2492707"/>
                <a:ext cx="2569630" cy="1214918"/>
                <a:chOff x="921034" y="2605001"/>
                <a:chExt cx="2569630" cy="1214918"/>
              </a:xfrm>
            </p:grpSpPr>
            <p:grpSp>
              <p:nvGrpSpPr>
                <p:cNvPr id="153" name="Group 152">
                  <a:extLst>
                    <a:ext uri="{FF2B5EF4-FFF2-40B4-BE49-F238E27FC236}">
                      <a16:creationId xmlns:a16="http://schemas.microsoft.com/office/drawing/2014/main" id="{78118DBB-AB07-464B-BAFD-CD7A78805C24}"/>
                    </a:ext>
                  </a:extLst>
                </p:cNvPr>
                <p:cNvGrpSpPr/>
                <p:nvPr/>
              </p:nvGrpSpPr>
              <p:grpSpPr>
                <a:xfrm>
                  <a:off x="921034" y="2931724"/>
                  <a:ext cx="1198607" cy="888195"/>
                  <a:chOff x="7498810" y="3760108"/>
                  <a:chExt cx="3419300" cy="2533778"/>
                </a:xfrm>
              </p:grpSpPr>
              <p:grpSp>
                <p:nvGrpSpPr>
                  <p:cNvPr id="154" name="Group 153">
                    <a:extLst>
                      <a:ext uri="{FF2B5EF4-FFF2-40B4-BE49-F238E27FC236}">
                        <a16:creationId xmlns:a16="http://schemas.microsoft.com/office/drawing/2014/main" id="{8C9AFDBB-C2EF-41D2-A545-1315A3C6C4DD}"/>
                      </a:ext>
                    </a:extLst>
                  </p:cNvPr>
                  <p:cNvGrpSpPr/>
                  <p:nvPr/>
                </p:nvGrpSpPr>
                <p:grpSpPr>
                  <a:xfrm>
                    <a:off x="8646326" y="3760108"/>
                    <a:ext cx="2271784" cy="2036772"/>
                    <a:chOff x="8258247" y="4401909"/>
                    <a:chExt cx="1699681" cy="1523852"/>
                  </a:xfrm>
                </p:grpSpPr>
                <p:pic>
                  <p:nvPicPr>
                    <p:cNvPr id="162" name="Picture 161">
                      <a:extLst>
                        <a:ext uri="{FF2B5EF4-FFF2-40B4-BE49-F238E27FC236}">
                          <a16:creationId xmlns:a16="http://schemas.microsoft.com/office/drawing/2014/main" id="{7A6C54D2-220D-46DB-8196-DA94D81D83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63" name="Rectangle 162">
                      <a:extLst>
                        <a:ext uri="{FF2B5EF4-FFF2-40B4-BE49-F238E27FC236}">
                          <a16:creationId xmlns:a16="http://schemas.microsoft.com/office/drawing/2014/main" id="{B05F7613-02C2-4D89-887B-39A120934568}"/>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4" name="Rectangle 163">
                      <a:extLst>
                        <a:ext uri="{FF2B5EF4-FFF2-40B4-BE49-F238E27FC236}">
                          <a16:creationId xmlns:a16="http://schemas.microsoft.com/office/drawing/2014/main" id="{B5A1848F-1CBC-4077-B43D-55837D8F87D6}"/>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55" name="Group 154">
                    <a:extLst>
                      <a:ext uri="{FF2B5EF4-FFF2-40B4-BE49-F238E27FC236}">
                        <a16:creationId xmlns:a16="http://schemas.microsoft.com/office/drawing/2014/main" id="{54DF7CC3-5C47-4D34-B802-A6724E3A2B97}"/>
                      </a:ext>
                    </a:extLst>
                  </p:cNvPr>
                  <p:cNvGrpSpPr/>
                  <p:nvPr/>
                </p:nvGrpSpPr>
                <p:grpSpPr>
                  <a:xfrm>
                    <a:off x="7498810" y="4257114"/>
                    <a:ext cx="2271784" cy="2036772"/>
                    <a:chOff x="7383827" y="5017936"/>
                    <a:chExt cx="1699681" cy="1523852"/>
                  </a:xfrm>
                </p:grpSpPr>
                <p:sp>
                  <p:nvSpPr>
                    <p:cNvPr id="156" name="Rectangle 155">
                      <a:extLst>
                        <a:ext uri="{FF2B5EF4-FFF2-40B4-BE49-F238E27FC236}">
                          <a16:creationId xmlns:a16="http://schemas.microsoft.com/office/drawing/2014/main" id="{89B8A671-589C-4D8A-849D-F1135DD3058B}"/>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57" name="Group 156">
                      <a:extLst>
                        <a:ext uri="{FF2B5EF4-FFF2-40B4-BE49-F238E27FC236}">
                          <a16:creationId xmlns:a16="http://schemas.microsoft.com/office/drawing/2014/main" id="{D005F4FE-3F22-45F3-B609-7ED76AFE1CDC}"/>
                        </a:ext>
                      </a:extLst>
                    </p:cNvPr>
                    <p:cNvGrpSpPr/>
                    <p:nvPr/>
                  </p:nvGrpSpPr>
                  <p:grpSpPr>
                    <a:xfrm>
                      <a:off x="7383827" y="5017936"/>
                      <a:ext cx="1699681" cy="1523852"/>
                      <a:chOff x="6246902" y="3993276"/>
                      <a:chExt cx="1699681" cy="1523852"/>
                    </a:xfrm>
                  </p:grpSpPr>
                  <p:pic>
                    <p:nvPicPr>
                      <p:cNvPr id="158" name="Picture 157">
                        <a:extLst>
                          <a:ext uri="{FF2B5EF4-FFF2-40B4-BE49-F238E27FC236}">
                            <a16:creationId xmlns:a16="http://schemas.microsoft.com/office/drawing/2014/main" id="{F698FF00-0457-47FB-9B9F-4F9E5401C9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59" name="Rectangle 158">
                        <a:extLst>
                          <a:ext uri="{FF2B5EF4-FFF2-40B4-BE49-F238E27FC236}">
                            <a16:creationId xmlns:a16="http://schemas.microsoft.com/office/drawing/2014/main" id="{4F245143-0C71-44E7-A3EE-52C973898EBC}"/>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0" name="Rectangle 159">
                        <a:extLst>
                          <a:ext uri="{FF2B5EF4-FFF2-40B4-BE49-F238E27FC236}">
                            <a16:creationId xmlns:a16="http://schemas.microsoft.com/office/drawing/2014/main" id="{135F9C26-18A1-4C25-8977-315326F32E3A}"/>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1" name="Rectangle 160">
                        <a:extLst>
                          <a:ext uri="{FF2B5EF4-FFF2-40B4-BE49-F238E27FC236}">
                            <a16:creationId xmlns:a16="http://schemas.microsoft.com/office/drawing/2014/main" id="{C462EA91-CCF3-4CDE-96B7-CEE94444B8EA}"/>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nvGrpSpPr>
                <p:cNvPr id="2" name="Group 1">
                  <a:extLst>
                    <a:ext uri="{FF2B5EF4-FFF2-40B4-BE49-F238E27FC236}">
                      <a16:creationId xmlns:a16="http://schemas.microsoft.com/office/drawing/2014/main" id="{E9F24BB2-BACF-4511-B723-62A1929437AF}"/>
                    </a:ext>
                  </a:extLst>
                </p:cNvPr>
                <p:cNvGrpSpPr/>
                <p:nvPr/>
              </p:nvGrpSpPr>
              <p:grpSpPr>
                <a:xfrm>
                  <a:off x="2292057" y="2931634"/>
                  <a:ext cx="1198607" cy="888195"/>
                  <a:chOff x="2292057" y="3128148"/>
                  <a:chExt cx="1198607" cy="888195"/>
                </a:xfrm>
              </p:grpSpPr>
              <p:pic>
                <p:nvPicPr>
                  <p:cNvPr id="178" name="Picture 177">
                    <a:extLst>
                      <a:ext uri="{FF2B5EF4-FFF2-40B4-BE49-F238E27FC236}">
                        <a16:creationId xmlns:a16="http://schemas.microsoft.com/office/drawing/2014/main" id="{BB17DED5-1799-4F3C-9BE8-0E28D7D30B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4309" y="3128148"/>
                    <a:ext cx="796355" cy="713974"/>
                  </a:xfrm>
                  <a:prstGeom prst="rect">
                    <a:avLst/>
                  </a:prstGeom>
                </p:spPr>
              </p:pic>
              <p:sp>
                <p:nvSpPr>
                  <p:cNvPr id="179" name="Rectangle 178">
                    <a:extLst>
                      <a:ext uri="{FF2B5EF4-FFF2-40B4-BE49-F238E27FC236}">
                        <a16:creationId xmlns:a16="http://schemas.microsoft.com/office/drawing/2014/main" id="{F4E07B55-AFE1-4623-9853-273766A39B8A}"/>
                      </a:ext>
                    </a:extLst>
                  </p:cNvPr>
                  <p:cNvSpPr/>
                  <p:nvPr/>
                </p:nvSpPr>
                <p:spPr>
                  <a:xfrm>
                    <a:off x="2706117" y="3715769"/>
                    <a:ext cx="664489"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80" name="Rectangle 179">
                    <a:extLst>
                      <a:ext uri="{FF2B5EF4-FFF2-40B4-BE49-F238E27FC236}">
                        <a16:creationId xmlns:a16="http://schemas.microsoft.com/office/drawing/2014/main" id="{BDBBAC85-6E34-49CE-A8A4-78FCA109A986}"/>
                      </a:ext>
                    </a:extLst>
                  </p:cNvPr>
                  <p:cNvSpPr/>
                  <p:nvPr/>
                </p:nvSpPr>
                <p:spPr>
                  <a:xfrm flipH="1">
                    <a:off x="3144622" y="3608111"/>
                    <a:ext cx="332181"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2" name="Rectangle 171">
                    <a:extLst>
                      <a:ext uri="{FF2B5EF4-FFF2-40B4-BE49-F238E27FC236}">
                        <a16:creationId xmlns:a16="http://schemas.microsoft.com/office/drawing/2014/main" id="{117F6627-500A-4CAD-9976-373ECAC74336}"/>
                      </a:ext>
                    </a:extLst>
                  </p:cNvPr>
                  <p:cNvSpPr/>
                  <p:nvPr/>
                </p:nvSpPr>
                <p:spPr>
                  <a:xfrm>
                    <a:off x="2292057" y="3302369"/>
                    <a:ext cx="794001" cy="713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pic>
                <p:nvPicPr>
                  <p:cNvPr id="174" name="Picture 173">
                    <a:extLst>
                      <a:ext uri="{FF2B5EF4-FFF2-40B4-BE49-F238E27FC236}">
                        <a16:creationId xmlns:a16="http://schemas.microsoft.com/office/drawing/2014/main" id="{2208CE06-A170-4F63-9966-68757391EA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92057" y="3302369"/>
                    <a:ext cx="796355" cy="713974"/>
                  </a:xfrm>
                  <a:prstGeom prst="rect">
                    <a:avLst/>
                  </a:prstGeom>
                </p:spPr>
              </p:pic>
              <p:sp>
                <p:nvSpPr>
                  <p:cNvPr id="175" name="Rectangle 174">
                    <a:extLst>
                      <a:ext uri="{FF2B5EF4-FFF2-40B4-BE49-F238E27FC236}">
                        <a16:creationId xmlns:a16="http://schemas.microsoft.com/office/drawing/2014/main" id="{C2ED02A2-DDEB-4B64-8BC6-EFF20821713F}"/>
                      </a:ext>
                    </a:extLst>
                  </p:cNvPr>
                  <p:cNvSpPr/>
                  <p:nvPr/>
                </p:nvSpPr>
                <p:spPr>
                  <a:xfrm>
                    <a:off x="2521893" y="3555451"/>
                    <a:ext cx="564165"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6" name="Rectangle 175">
                    <a:extLst>
                      <a:ext uri="{FF2B5EF4-FFF2-40B4-BE49-F238E27FC236}">
                        <a16:creationId xmlns:a16="http://schemas.microsoft.com/office/drawing/2014/main" id="{1C731F92-8258-4E51-8903-A9C626B5FF8A}"/>
                      </a:ext>
                    </a:extLst>
                  </p:cNvPr>
                  <p:cNvSpPr/>
                  <p:nvPr/>
                </p:nvSpPr>
                <p:spPr>
                  <a:xfrm>
                    <a:off x="2303864" y="3671940"/>
                    <a:ext cx="770688"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7" name="Rectangle 176">
                    <a:extLst>
                      <a:ext uri="{FF2B5EF4-FFF2-40B4-BE49-F238E27FC236}">
                        <a16:creationId xmlns:a16="http://schemas.microsoft.com/office/drawing/2014/main" id="{18584124-9B49-4839-A82A-CEDA3DCA8002}"/>
                      </a:ext>
                    </a:extLst>
                  </p:cNvPr>
                  <p:cNvSpPr/>
                  <p:nvPr/>
                </p:nvSpPr>
                <p:spPr>
                  <a:xfrm>
                    <a:off x="2303902" y="3782332"/>
                    <a:ext cx="217991"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81" name="TextBox 180">
                  <a:extLst>
                    <a:ext uri="{FF2B5EF4-FFF2-40B4-BE49-F238E27FC236}">
                      <a16:creationId xmlns:a16="http://schemas.microsoft.com/office/drawing/2014/main" id="{A7F8EC0D-3A66-4B08-A5F7-6B0D4EDA57F8}"/>
                    </a:ext>
                  </a:extLst>
                </p:cNvPr>
                <p:cNvSpPr txBox="1"/>
                <p:nvPr/>
              </p:nvSpPr>
              <p:spPr>
                <a:xfrm>
                  <a:off x="1723498" y="2605001"/>
                  <a:ext cx="994311" cy="338554"/>
                </a:xfrm>
                <a:prstGeom prst="rect">
                  <a:avLst/>
                </a:prstGeom>
                <a:noFill/>
              </p:spPr>
              <p:txBody>
                <a:bodyPr wrap="none" rtlCol="0">
                  <a:spAutoFit/>
                </a:bodyPr>
                <a:lstStyle/>
                <a:p>
                  <a:pPr algn="ctr"/>
                  <a:r>
                    <a:rPr lang="en-US" sz="1600" dirty="0">
                      <a:latin typeface="Tahoma" panose="020B0604030504040204" pitchFamily="34" charset="0"/>
                    </a:rPr>
                    <a:t>Patient 1</a:t>
                  </a:r>
                </a:p>
              </p:txBody>
            </p:sp>
          </p:grpSp>
        </p:grpSp>
      </p:grpSp>
      <p:sp>
        <p:nvSpPr>
          <p:cNvPr id="82" name="TextBox 81">
            <a:extLst>
              <a:ext uri="{FF2B5EF4-FFF2-40B4-BE49-F238E27FC236}">
                <a16:creationId xmlns:a16="http://schemas.microsoft.com/office/drawing/2014/main" id="{5FD9FB72-9D26-41BB-A26F-B377EAC26CAA}"/>
              </a:ext>
            </a:extLst>
          </p:cNvPr>
          <p:cNvSpPr txBox="1"/>
          <p:nvPr/>
        </p:nvSpPr>
        <p:spPr>
          <a:xfrm>
            <a:off x="6873735" y="429228"/>
            <a:ext cx="3902543" cy="400110"/>
          </a:xfrm>
          <a:prstGeom prst="rect">
            <a:avLst/>
          </a:prstGeom>
          <a:noFill/>
        </p:spPr>
        <p:txBody>
          <a:bodyPr wrap="none" rtlCol="0">
            <a:spAutoFit/>
          </a:bodyPr>
          <a:lstStyle/>
          <a:p>
            <a:pPr algn="ctr"/>
            <a:r>
              <a:rPr lang="en-US" sz="2000" dirty="0">
                <a:latin typeface="Tahoma" panose="020B0604030504040204" pitchFamily="34" charset="0"/>
              </a:rPr>
              <a:t>Potential location-based contacts</a:t>
            </a:r>
          </a:p>
        </p:txBody>
      </p:sp>
      <p:grpSp>
        <p:nvGrpSpPr>
          <p:cNvPr id="12" name="Group 11" descr="Icons of contacts and associated dates of stay at a location.">
            <a:extLst>
              <a:ext uri="{FF2B5EF4-FFF2-40B4-BE49-F238E27FC236}">
                <a16:creationId xmlns:a16="http://schemas.microsoft.com/office/drawing/2014/main" id="{B254D4CF-9715-4E48-98DA-70C6DEC9FEC3}"/>
              </a:ext>
            </a:extLst>
          </p:cNvPr>
          <p:cNvGrpSpPr/>
          <p:nvPr/>
        </p:nvGrpSpPr>
        <p:grpSpPr>
          <a:xfrm>
            <a:off x="6227101" y="1074962"/>
            <a:ext cx="5265597" cy="2636535"/>
            <a:chOff x="6227101" y="1074962"/>
            <a:chExt cx="5265597" cy="2636535"/>
          </a:xfrm>
        </p:grpSpPr>
        <p:pic>
          <p:nvPicPr>
            <p:cNvPr id="59" name="Picture 58">
              <a:extLst>
                <a:ext uri="{FF2B5EF4-FFF2-40B4-BE49-F238E27FC236}">
                  <a16:creationId xmlns:a16="http://schemas.microsoft.com/office/drawing/2014/main" id="{7296F4A8-179B-455C-9F1F-C38BB1E322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96111" y="1074962"/>
              <a:ext cx="574046" cy="1371600"/>
            </a:xfrm>
            <a:prstGeom prst="rect">
              <a:avLst/>
            </a:prstGeom>
            <a:effectLst>
              <a:glow rad="76200">
                <a:schemeClr val="bg1"/>
              </a:glow>
            </a:effectLst>
          </p:spPr>
        </p:pic>
        <p:pic>
          <p:nvPicPr>
            <p:cNvPr id="61" name="Picture 60">
              <a:extLst>
                <a:ext uri="{FF2B5EF4-FFF2-40B4-BE49-F238E27FC236}">
                  <a16:creationId xmlns:a16="http://schemas.microsoft.com/office/drawing/2014/main" id="{6DA4FD42-EBBF-402C-BA7E-766B39BEE0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7721" y="1074962"/>
              <a:ext cx="634999" cy="1371600"/>
            </a:xfrm>
            <a:prstGeom prst="rect">
              <a:avLst/>
            </a:prstGeom>
            <a:effectLst>
              <a:glow rad="76200">
                <a:schemeClr val="bg1"/>
              </a:glow>
            </a:effectLst>
          </p:spPr>
        </p:pic>
        <p:pic>
          <p:nvPicPr>
            <p:cNvPr id="63" name="Picture 62">
              <a:extLst>
                <a:ext uri="{FF2B5EF4-FFF2-40B4-BE49-F238E27FC236}">
                  <a16:creationId xmlns:a16="http://schemas.microsoft.com/office/drawing/2014/main" id="{42B5EDEA-59AB-4BCC-B383-4290283482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9327" y="1074962"/>
              <a:ext cx="634999" cy="1371600"/>
            </a:xfrm>
            <a:prstGeom prst="rect">
              <a:avLst/>
            </a:prstGeom>
            <a:effectLst>
              <a:glow rad="76200">
                <a:schemeClr val="bg1"/>
              </a:glow>
            </a:effectLst>
          </p:spPr>
        </p:pic>
        <p:grpSp>
          <p:nvGrpSpPr>
            <p:cNvPr id="8" name="Group 7">
              <a:extLst>
                <a:ext uri="{FF2B5EF4-FFF2-40B4-BE49-F238E27FC236}">
                  <a16:creationId xmlns:a16="http://schemas.microsoft.com/office/drawing/2014/main" id="{7C192C6B-42BF-4CD3-BB2B-CF38F7CAF45D}"/>
                </a:ext>
              </a:extLst>
            </p:cNvPr>
            <p:cNvGrpSpPr/>
            <p:nvPr/>
          </p:nvGrpSpPr>
          <p:grpSpPr>
            <a:xfrm>
              <a:off x="6227101" y="2448004"/>
              <a:ext cx="1198607" cy="1253815"/>
              <a:chOff x="6018555" y="2560298"/>
              <a:chExt cx="1198607" cy="1253815"/>
            </a:xfrm>
          </p:grpSpPr>
          <p:grpSp>
            <p:nvGrpSpPr>
              <p:cNvPr id="65" name="Group 64">
                <a:extLst>
                  <a:ext uri="{FF2B5EF4-FFF2-40B4-BE49-F238E27FC236}">
                    <a16:creationId xmlns:a16="http://schemas.microsoft.com/office/drawing/2014/main" id="{B2D0F362-1FE9-4CC4-B3DC-1521C595A409}"/>
                  </a:ext>
                </a:extLst>
              </p:cNvPr>
              <p:cNvGrpSpPr/>
              <p:nvPr/>
            </p:nvGrpSpPr>
            <p:grpSpPr>
              <a:xfrm>
                <a:off x="6018555" y="2925918"/>
                <a:ext cx="1198607" cy="888195"/>
                <a:chOff x="7498810" y="3760108"/>
                <a:chExt cx="3419300" cy="2533778"/>
              </a:xfrm>
            </p:grpSpPr>
            <p:grpSp>
              <p:nvGrpSpPr>
                <p:cNvPr id="66" name="Group 65">
                  <a:extLst>
                    <a:ext uri="{FF2B5EF4-FFF2-40B4-BE49-F238E27FC236}">
                      <a16:creationId xmlns:a16="http://schemas.microsoft.com/office/drawing/2014/main" id="{9F89A3AA-6DC8-46F3-8FC9-C195763AB238}"/>
                    </a:ext>
                  </a:extLst>
                </p:cNvPr>
                <p:cNvGrpSpPr/>
                <p:nvPr/>
              </p:nvGrpSpPr>
              <p:grpSpPr>
                <a:xfrm>
                  <a:off x="8646326" y="3760108"/>
                  <a:ext cx="2271784" cy="2036772"/>
                  <a:chOff x="8258247" y="4401909"/>
                  <a:chExt cx="1699681" cy="1523852"/>
                </a:xfrm>
              </p:grpSpPr>
              <p:pic>
                <p:nvPicPr>
                  <p:cNvPr id="74" name="Picture 73">
                    <a:extLst>
                      <a:ext uri="{FF2B5EF4-FFF2-40B4-BE49-F238E27FC236}">
                        <a16:creationId xmlns:a16="http://schemas.microsoft.com/office/drawing/2014/main" id="{E270E4F6-D06E-469B-A9F4-2CF4422242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75" name="Rectangle 74">
                    <a:extLst>
                      <a:ext uri="{FF2B5EF4-FFF2-40B4-BE49-F238E27FC236}">
                        <a16:creationId xmlns:a16="http://schemas.microsoft.com/office/drawing/2014/main" id="{7DAD5E35-F9B3-41AF-A09F-572D66AF14D7}"/>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5" name="Rectangle 124">
                    <a:extLst>
                      <a:ext uri="{FF2B5EF4-FFF2-40B4-BE49-F238E27FC236}">
                        <a16:creationId xmlns:a16="http://schemas.microsoft.com/office/drawing/2014/main" id="{FCBA5C3A-E4FE-402B-9AB8-7C2EE2C3A1E7}"/>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67" name="Group 66">
                  <a:extLst>
                    <a:ext uri="{FF2B5EF4-FFF2-40B4-BE49-F238E27FC236}">
                      <a16:creationId xmlns:a16="http://schemas.microsoft.com/office/drawing/2014/main" id="{713E9ED4-FB62-4645-AA20-BB0CE7A5B226}"/>
                    </a:ext>
                  </a:extLst>
                </p:cNvPr>
                <p:cNvGrpSpPr/>
                <p:nvPr/>
              </p:nvGrpSpPr>
              <p:grpSpPr>
                <a:xfrm>
                  <a:off x="7498810" y="4257114"/>
                  <a:ext cx="2271784" cy="2036772"/>
                  <a:chOff x="7383827" y="5017936"/>
                  <a:chExt cx="1699681" cy="1523852"/>
                </a:xfrm>
              </p:grpSpPr>
              <p:sp>
                <p:nvSpPr>
                  <p:cNvPr id="68" name="Rectangle 67">
                    <a:extLst>
                      <a:ext uri="{FF2B5EF4-FFF2-40B4-BE49-F238E27FC236}">
                        <a16:creationId xmlns:a16="http://schemas.microsoft.com/office/drawing/2014/main" id="{8F84161A-10CE-49C8-8C6D-8A2AE88D1EA6}"/>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69" name="Group 68">
                    <a:extLst>
                      <a:ext uri="{FF2B5EF4-FFF2-40B4-BE49-F238E27FC236}">
                        <a16:creationId xmlns:a16="http://schemas.microsoft.com/office/drawing/2014/main" id="{C3B63A8E-6742-4761-8B91-6E805C264241}"/>
                      </a:ext>
                    </a:extLst>
                  </p:cNvPr>
                  <p:cNvGrpSpPr/>
                  <p:nvPr/>
                </p:nvGrpSpPr>
                <p:grpSpPr>
                  <a:xfrm>
                    <a:off x="7383827" y="5017936"/>
                    <a:ext cx="1699681" cy="1523852"/>
                    <a:chOff x="6246902" y="3993276"/>
                    <a:chExt cx="1699681" cy="1523852"/>
                  </a:xfrm>
                </p:grpSpPr>
                <p:pic>
                  <p:nvPicPr>
                    <p:cNvPr id="70" name="Picture 69">
                      <a:extLst>
                        <a:ext uri="{FF2B5EF4-FFF2-40B4-BE49-F238E27FC236}">
                          <a16:creationId xmlns:a16="http://schemas.microsoft.com/office/drawing/2014/main" id="{00D1E509-76A1-4A14-AB7D-1CBAC02749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71" name="Rectangle 70">
                      <a:extLst>
                        <a:ext uri="{FF2B5EF4-FFF2-40B4-BE49-F238E27FC236}">
                          <a16:creationId xmlns:a16="http://schemas.microsoft.com/office/drawing/2014/main" id="{FD0EB959-BE8C-4E6A-894E-C0E740BB51E6}"/>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72" name="Rectangle 71">
                      <a:extLst>
                        <a:ext uri="{FF2B5EF4-FFF2-40B4-BE49-F238E27FC236}">
                          <a16:creationId xmlns:a16="http://schemas.microsoft.com/office/drawing/2014/main" id="{10ACC131-3B11-4B96-BE6E-4BF22BF4E4FD}"/>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73" name="Rectangle 72">
                      <a:extLst>
                        <a:ext uri="{FF2B5EF4-FFF2-40B4-BE49-F238E27FC236}">
                          <a16:creationId xmlns:a16="http://schemas.microsoft.com/office/drawing/2014/main" id="{67E96FBE-4951-4DA2-8C1D-76C057E1BE9F}"/>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sp>
            <p:nvSpPr>
              <p:cNvPr id="166" name="TextBox 165">
                <a:extLst>
                  <a:ext uri="{FF2B5EF4-FFF2-40B4-BE49-F238E27FC236}">
                    <a16:creationId xmlns:a16="http://schemas.microsoft.com/office/drawing/2014/main" id="{175E33EC-E8EC-46F2-9ADF-4339B36BF8FB}"/>
                  </a:ext>
                </a:extLst>
              </p:cNvPr>
              <p:cNvSpPr txBox="1"/>
              <p:nvPr/>
            </p:nvSpPr>
            <p:spPr>
              <a:xfrm>
                <a:off x="6091572" y="2560298"/>
                <a:ext cx="979884" cy="338554"/>
              </a:xfrm>
              <a:prstGeom prst="rect">
                <a:avLst/>
              </a:prstGeom>
              <a:noFill/>
            </p:spPr>
            <p:txBody>
              <a:bodyPr wrap="none" rtlCol="0">
                <a:spAutoFit/>
              </a:bodyPr>
              <a:lstStyle/>
              <a:p>
                <a:pPr algn="ctr"/>
                <a:r>
                  <a:rPr lang="en-US" sz="1600" dirty="0">
                    <a:latin typeface="Tahoma" panose="020B0604030504040204" pitchFamily="34" charset="0"/>
                  </a:rPr>
                  <a:t>Person A</a:t>
                </a:r>
              </a:p>
            </p:txBody>
          </p:sp>
        </p:grpSp>
        <p:grpSp>
          <p:nvGrpSpPr>
            <p:cNvPr id="7" name="Group 6">
              <a:extLst>
                <a:ext uri="{FF2B5EF4-FFF2-40B4-BE49-F238E27FC236}">
                  <a16:creationId xmlns:a16="http://schemas.microsoft.com/office/drawing/2014/main" id="{5CD74661-DB78-4AAD-B478-F781ADA9C4B7}"/>
                </a:ext>
              </a:extLst>
            </p:cNvPr>
            <p:cNvGrpSpPr/>
            <p:nvPr/>
          </p:nvGrpSpPr>
          <p:grpSpPr>
            <a:xfrm>
              <a:off x="8275495" y="2445276"/>
              <a:ext cx="1198607" cy="1266221"/>
              <a:chOff x="8066949" y="2557570"/>
              <a:chExt cx="1198607" cy="1266221"/>
            </a:xfrm>
          </p:grpSpPr>
          <p:grpSp>
            <p:nvGrpSpPr>
              <p:cNvPr id="126" name="Group 125">
                <a:extLst>
                  <a:ext uri="{FF2B5EF4-FFF2-40B4-BE49-F238E27FC236}">
                    <a16:creationId xmlns:a16="http://schemas.microsoft.com/office/drawing/2014/main" id="{2BC84FD3-45FB-4EBD-B81A-4912E54BE63E}"/>
                  </a:ext>
                </a:extLst>
              </p:cNvPr>
              <p:cNvGrpSpPr/>
              <p:nvPr/>
            </p:nvGrpSpPr>
            <p:grpSpPr>
              <a:xfrm>
                <a:off x="8066949" y="2935596"/>
                <a:ext cx="1198607" cy="888195"/>
                <a:chOff x="7498810" y="3760108"/>
                <a:chExt cx="3419300" cy="2533778"/>
              </a:xfrm>
            </p:grpSpPr>
            <p:grpSp>
              <p:nvGrpSpPr>
                <p:cNvPr id="127" name="Group 126">
                  <a:extLst>
                    <a:ext uri="{FF2B5EF4-FFF2-40B4-BE49-F238E27FC236}">
                      <a16:creationId xmlns:a16="http://schemas.microsoft.com/office/drawing/2014/main" id="{0AA5DA8B-87B9-4590-88CC-F6A3934E0056}"/>
                    </a:ext>
                  </a:extLst>
                </p:cNvPr>
                <p:cNvGrpSpPr/>
                <p:nvPr/>
              </p:nvGrpSpPr>
              <p:grpSpPr>
                <a:xfrm>
                  <a:off x="8646326" y="3760108"/>
                  <a:ext cx="2271784" cy="2036772"/>
                  <a:chOff x="8258247" y="4401909"/>
                  <a:chExt cx="1699681" cy="1523852"/>
                </a:xfrm>
              </p:grpSpPr>
              <p:pic>
                <p:nvPicPr>
                  <p:cNvPr id="135" name="Picture 134">
                    <a:extLst>
                      <a:ext uri="{FF2B5EF4-FFF2-40B4-BE49-F238E27FC236}">
                        <a16:creationId xmlns:a16="http://schemas.microsoft.com/office/drawing/2014/main" id="{34124695-082A-4CFA-9A98-CC61AD4810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36" name="Rectangle 135">
                    <a:extLst>
                      <a:ext uri="{FF2B5EF4-FFF2-40B4-BE49-F238E27FC236}">
                        <a16:creationId xmlns:a16="http://schemas.microsoft.com/office/drawing/2014/main" id="{9AE0AE0B-C779-452D-9EE2-4C46F3BACE90}"/>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37" name="Rectangle 136">
                    <a:extLst>
                      <a:ext uri="{FF2B5EF4-FFF2-40B4-BE49-F238E27FC236}">
                        <a16:creationId xmlns:a16="http://schemas.microsoft.com/office/drawing/2014/main" id="{9199162F-139D-4F89-847A-1C70276205B1}"/>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28" name="Group 127">
                  <a:extLst>
                    <a:ext uri="{FF2B5EF4-FFF2-40B4-BE49-F238E27FC236}">
                      <a16:creationId xmlns:a16="http://schemas.microsoft.com/office/drawing/2014/main" id="{52272C62-518E-442A-BC3A-75143EFF734D}"/>
                    </a:ext>
                  </a:extLst>
                </p:cNvPr>
                <p:cNvGrpSpPr/>
                <p:nvPr/>
              </p:nvGrpSpPr>
              <p:grpSpPr>
                <a:xfrm>
                  <a:off x="7498810" y="4257114"/>
                  <a:ext cx="2271784" cy="2036772"/>
                  <a:chOff x="7383827" y="5017936"/>
                  <a:chExt cx="1699681" cy="1523852"/>
                </a:xfrm>
              </p:grpSpPr>
              <p:sp>
                <p:nvSpPr>
                  <p:cNvPr id="129" name="Rectangle 128">
                    <a:extLst>
                      <a:ext uri="{FF2B5EF4-FFF2-40B4-BE49-F238E27FC236}">
                        <a16:creationId xmlns:a16="http://schemas.microsoft.com/office/drawing/2014/main" id="{39373087-6D08-4E96-A761-B9F43BA786D7}"/>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30" name="Group 129">
                    <a:extLst>
                      <a:ext uri="{FF2B5EF4-FFF2-40B4-BE49-F238E27FC236}">
                        <a16:creationId xmlns:a16="http://schemas.microsoft.com/office/drawing/2014/main" id="{097DD8AB-C335-4ADA-A5AA-1AB08F69F341}"/>
                      </a:ext>
                    </a:extLst>
                  </p:cNvPr>
                  <p:cNvGrpSpPr/>
                  <p:nvPr/>
                </p:nvGrpSpPr>
                <p:grpSpPr>
                  <a:xfrm>
                    <a:off x="7383827" y="5017936"/>
                    <a:ext cx="1699681" cy="1523852"/>
                    <a:chOff x="6246902" y="3993276"/>
                    <a:chExt cx="1699681" cy="1523852"/>
                  </a:xfrm>
                </p:grpSpPr>
                <p:pic>
                  <p:nvPicPr>
                    <p:cNvPr id="131" name="Picture 130">
                      <a:extLst>
                        <a:ext uri="{FF2B5EF4-FFF2-40B4-BE49-F238E27FC236}">
                          <a16:creationId xmlns:a16="http://schemas.microsoft.com/office/drawing/2014/main" id="{BE354B80-CFA8-48D1-AF4F-B04158B73E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32" name="Rectangle 131">
                      <a:extLst>
                        <a:ext uri="{FF2B5EF4-FFF2-40B4-BE49-F238E27FC236}">
                          <a16:creationId xmlns:a16="http://schemas.microsoft.com/office/drawing/2014/main" id="{EB3E9191-85FE-47CF-B64D-75337DB3D06C}"/>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33" name="Rectangle 132">
                      <a:extLst>
                        <a:ext uri="{FF2B5EF4-FFF2-40B4-BE49-F238E27FC236}">
                          <a16:creationId xmlns:a16="http://schemas.microsoft.com/office/drawing/2014/main" id="{C67F6B07-38FE-4B20-91FD-9E84FF826BBD}"/>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34" name="Rectangle 133">
                      <a:extLst>
                        <a:ext uri="{FF2B5EF4-FFF2-40B4-BE49-F238E27FC236}">
                          <a16:creationId xmlns:a16="http://schemas.microsoft.com/office/drawing/2014/main" id="{66274C6A-1C71-432E-8139-3055B982D715}"/>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sp>
            <p:nvSpPr>
              <p:cNvPr id="167" name="TextBox 166">
                <a:extLst>
                  <a:ext uri="{FF2B5EF4-FFF2-40B4-BE49-F238E27FC236}">
                    <a16:creationId xmlns:a16="http://schemas.microsoft.com/office/drawing/2014/main" id="{036B993F-CCA2-4747-B7E5-574A2E751BBD}"/>
                  </a:ext>
                </a:extLst>
              </p:cNvPr>
              <p:cNvSpPr txBox="1"/>
              <p:nvPr/>
            </p:nvSpPr>
            <p:spPr>
              <a:xfrm>
                <a:off x="8136341" y="2557570"/>
                <a:ext cx="976678" cy="338554"/>
              </a:xfrm>
              <a:prstGeom prst="rect">
                <a:avLst/>
              </a:prstGeom>
              <a:noFill/>
            </p:spPr>
            <p:txBody>
              <a:bodyPr wrap="none" rtlCol="0">
                <a:spAutoFit/>
              </a:bodyPr>
              <a:lstStyle/>
              <a:p>
                <a:pPr algn="ctr"/>
                <a:r>
                  <a:rPr lang="en-US" sz="1600" dirty="0">
                    <a:latin typeface="Tahoma" panose="020B0604030504040204" pitchFamily="34" charset="0"/>
                  </a:rPr>
                  <a:t>Person B</a:t>
                </a:r>
              </a:p>
            </p:txBody>
          </p:sp>
        </p:grpSp>
        <p:grpSp>
          <p:nvGrpSpPr>
            <p:cNvPr id="6" name="Group 5">
              <a:extLst>
                <a:ext uri="{FF2B5EF4-FFF2-40B4-BE49-F238E27FC236}">
                  <a16:creationId xmlns:a16="http://schemas.microsoft.com/office/drawing/2014/main" id="{E3052B58-E827-428F-8F35-AC6B6E1F4DBF}"/>
                </a:ext>
              </a:extLst>
            </p:cNvPr>
            <p:cNvGrpSpPr/>
            <p:nvPr/>
          </p:nvGrpSpPr>
          <p:grpSpPr>
            <a:xfrm>
              <a:off x="10294091" y="2448240"/>
              <a:ext cx="1198607" cy="1263257"/>
              <a:chOff x="10069503" y="2560534"/>
              <a:chExt cx="1198607" cy="1263257"/>
            </a:xfrm>
          </p:grpSpPr>
          <p:grpSp>
            <p:nvGrpSpPr>
              <p:cNvPr id="138" name="Group 137">
                <a:extLst>
                  <a:ext uri="{FF2B5EF4-FFF2-40B4-BE49-F238E27FC236}">
                    <a16:creationId xmlns:a16="http://schemas.microsoft.com/office/drawing/2014/main" id="{44D85BFC-C4DA-41F1-AE94-3DA527F71BD9}"/>
                  </a:ext>
                </a:extLst>
              </p:cNvPr>
              <p:cNvGrpSpPr/>
              <p:nvPr/>
            </p:nvGrpSpPr>
            <p:grpSpPr>
              <a:xfrm>
                <a:off x="10069503" y="2935596"/>
                <a:ext cx="1198607" cy="888195"/>
                <a:chOff x="7498810" y="3760108"/>
                <a:chExt cx="3419300" cy="2533778"/>
              </a:xfrm>
            </p:grpSpPr>
            <p:grpSp>
              <p:nvGrpSpPr>
                <p:cNvPr id="139" name="Group 138">
                  <a:extLst>
                    <a:ext uri="{FF2B5EF4-FFF2-40B4-BE49-F238E27FC236}">
                      <a16:creationId xmlns:a16="http://schemas.microsoft.com/office/drawing/2014/main" id="{CD5A5171-1305-497C-A6CA-014714902877}"/>
                    </a:ext>
                  </a:extLst>
                </p:cNvPr>
                <p:cNvGrpSpPr/>
                <p:nvPr/>
              </p:nvGrpSpPr>
              <p:grpSpPr>
                <a:xfrm>
                  <a:off x="8646326" y="3760108"/>
                  <a:ext cx="2271784" cy="2036772"/>
                  <a:chOff x="8258247" y="4401909"/>
                  <a:chExt cx="1699681" cy="1523852"/>
                </a:xfrm>
              </p:grpSpPr>
              <p:pic>
                <p:nvPicPr>
                  <p:cNvPr id="147" name="Picture 146">
                    <a:extLst>
                      <a:ext uri="{FF2B5EF4-FFF2-40B4-BE49-F238E27FC236}">
                        <a16:creationId xmlns:a16="http://schemas.microsoft.com/office/drawing/2014/main" id="{ABB83C02-4EFA-4DA0-A151-C6BA4BD16F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48" name="Rectangle 147">
                    <a:extLst>
                      <a:ext uri="{FF2B5EF4-FFF2-40B4-BE49-F238E27FC236}">
                        <a16:creationId xmlns:a16="http://schemas.microsoft.com/office/drawing/2014/main" id="{EC9ED3C5-A42D-416D-810D-B3C55A484C54}"/>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49" name="Rectangle 148">
                    <a:extLst>
                      <a:ext uri="{FF2B5EF4-FFF2-40B4-BE49-F238E27FC236}">
                        <a16:creationId xmlns:a16="http://schemas.microsoft.com/office/drawing/2014/main" id="{31039A2E-62AD-44B3-B8ED-BEA2D819E5E0}"/>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40" name="Group 139">
                  <a:extLst>
                    <a:ext uri="{FF2B5EF4-FFF2-40B4-BE49-F238E27FC236}">
                      <a16:creationId xmlns:a16="http://schemas.microsoft.com/office/drawing/2014/main" id="{537EC98E-1AA9-4284-A78F-D9579F3AA657}"/>
                    </a:ext>
                  </a:extLst>
                </p:cNvPr>
                <p:cNvGrpSpPr/>
                <p:nvPr/>
              </p:nvGrpSpPr>
              <p:grpSpPr>
                <a:xfrm>
                  <a:off x="7498810" y="4257114"/>
                  <a:ext cx="2271784" cy="2036772"/>
                  <a:chOff x="7383827" y="5017936"/>
                  <a:chExt cx="1699681" cy="1523852"/>
                </a:xfrm>
              </p:grpSpPr>
              <p:sp>
                <p:nvSpPr>
                  <p:cNvPr id="141" name="Rectangle 140">
                    <a:extLst>
                      <a:ext uri="{FF2B5EF4-FFF2-40B4-BE49-F238E27FC236}">
                        <a16:creationId xmlns:a16="http://schemas.microsoft.com/office/drawing/2014/main" id="{6930A535-AA0B-4700-97F4-576C109FC6C7}"/>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42" name="Group 141">
                    <a:extLst>
                      <a:ext uri="{FF2B5EF4-FFF2-40B4-BE49-F238E27FC236}">
                        <a16:creationId xmlns:a16="http://schemas.microsoft.com/office/drawing/2014/main" id="{38D3275A-14D4-49BB-9D7E-46891CB10AF1}"/>
                      </a:ext>
                    </a:extLst>
                  </p:cNvPr>
                  <p:cNvGrpSpPr/>
                  <p:nvPr/>
                </p:nvGrpSpPr>
                <p:grpSpPr>
                  <a:xfrm>
                    <a:off x="7383827" y="5017936"/>
                    <a:ext cx="1699681" cy="1523852"/>
                    <a:chOff x="6246902" y="3993276"/>
                    <a:chExt cx="1699681" cy="1523852"/>
                  </a:xfrm>
                </p:grpSpPr>
                <p:pic>
                  <p:nvPicPr>
                    <p:cNvPr id="143" name="Picture 142">
                      <a:extLst>
                        <a:ext uri="{FF2B5EF4-FFF2-40B4-BE49-F238E27FC236}">
                          <a16:creationId xmlns:a16="http://schemas.microsoft.com/office/drawing/2014/main" id="{A1BA3356-666E-4470-8D6A-EBB57AA207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44" name="Rectangle 143">
                      <a:extLst>
                        <a:ext uri="{FF2B5EF4-FFF2-40B4-BE49-F238E27FC236}">
                          <a16:creationId xmlns:a16="http://schemas.microsoft.com/office/drawing/2014/main" id="{418DCD28-2434-44FC-B95D-C9F7C487E126}"/>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45" name="Rectangle 144">
                      <a:extLst>
                        <a:ext uri="{FF2B5EF4-FFF2-40B4-BE49-F238E27FC236}">
                          <a16:creationId xmlns:a16="http://schemas.microsoft.com/office/drawing/2014/main" id="{0CE0B2D8-D3BA-497D-B39B-B6FB583F373F}"/>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46" name="Rectangle 145">
                      <a:extLst>
                        <a:ext uri="{FF2B5EF4-FFF2-40B4-BE49-F238E27FC236}">
                          <a16:creationId xmlns:a16="http://schemas.microsoft.com/office/drawing/2014/main" id="{4A7AD4A5-700A-45E7-BD68-636072FDB882}"/>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sp>
            <p:nvSpPr>
              <p:cNvPr id="168" name="TextBox 167">
                <a:extLst>
                  <a:ext uri="{FF2B5EF4-FFF2-40B4-BE49-F238E27FC236}">
                    <a16:creationId xmlns:a16="http://schemas.microsoft.com/office/drawing/2014/main" id="{01036495-668F-41CF-94F4-A6C880AAA2A2}"/>
                  </a:ext>
                </a:extLst>
              </p:cNvPr>
              <p:cNvSpPr txBox="1"/>
              <p:nvPr/>
            </p:nvSpPr>
            <p:spPr>
              <a:xfrm>
                <a:off x="10145908" y="2560534"/>
                <a:ext cx="979884" cy="338554"/>
              </a:xfrm>
              <a:prstGeom prst="rect">
                <a:avLst/>
              </a:prstGeom>
              <a:noFill/>
            </p:spPr>
            <p:txBody>
              <a:bodyPr wrap="none" rtlCol="0">
                <a:spAutoFit/>
              </a:bodyPr>
              <a:lstStyle/>
              <a:p>
                <a:pPr algn="ctr"/>
                <a:r>
                  <a:rPr lang="en-US" sz="1600" dirty="0">
                    <a:latin typeface="Tahoma" panose="020B0604030504040204" pitchFamily="34" charset="0"/>
                  </a:rPr>
                  <a:t>Person C</a:t>
                </a:r>
              </a:p>
            </p:txBody>
          </p:sp>
        </p:grpSp>
      </p:grpSp>
      <p:pic>
        <p:nvPicPr>
          <p:cNvPr id="15" name="Picture 14" descr="Diagram that utilizes shaded horizontal bars to illustrate overlapping dates of stays of persons at a location and during an infectious period.">
            <a:extLst>
              <a:ext uri="{FF2B5EF4-FFF2-40B4-BE49-F238E27FC236}">
                <a16:creationId xmlns:a16="http://schemas.microsoft.com/office/drawing/2014/main" id="{17D8FA37-E4BF-48CC-8BCD-B0C519EB551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5857" y="3839918"/>
            <a:ext cx="11468862" cy="2921508"/>
          </a:xfrm>
          <a:prstGeom prst="rect">
            <a:avLst/>
          </a:prstGeom>
        </p:spPr>
      </p:pic>
      <p:sp>
        <p:nvSpPr>
          <p:cNvPr id="3" name="Slide Number Placeholder 2"/>
          <p:cNvSpPr>
            <a:spLocks noGrp="1"/>
          </p:cNvSpPr>
          <p:nvPr>
            <p:ph type="sldNum" sz="quarter" idx="12"/>
          </p:nvPr>
        </p:nvSpPr>
        <p:spPr/>
        <p:txBody>
          <a:bodyPr/>
          <a:lstStyle/>
          <a:p>
            <a:fld id="{1B5DE891-BED3-4FCA-96F7-3F8A1588183F}" type="slidenum">
              <a:rPr lang="en-US" smtClean="0"/>
              <a:pPr/>
              <a:t>13</a:t>
            </a:fld>
            <a:endParaRPr lang="en-US" dirty="0"/>
          </a:p>
        </p:txBody>
      </p:sp>
    </p:spTree>
    <p:extLst>
      <p:ext uri="{BB962C8B-B14F-4D97-AF65-F5344CB8AC3E}">
        <p14:creationId xmlns:p14="http://schemas.microsoft.com/office/powerpoint/2010/main" val="10884482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23BFFF-448E-4C6E-9324-ED8270F538D3}"/>
              </a:ext>
            </a:extLst>
          </p:cNvPr>
          <p:cNvSpPr txBox="1">
            <a:spLocks noGrp="1"/>
          </p:cNvSpPr>
          <p:nvPr>
            <p:ph type="title" idx="4294967295"/>
          </p:nvPr>
        </p:nvSpPr>
        <p:spPr>
          <a:xfrm>
            <a:off x="428625" y="228600"/>
            <a:ext cx="10861115"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(8/25)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grpSp>
        <p:nvGrpSpPr>
          <p:cNvPr id="2" name="Group 1" descr="Screenshot of the contents of the folder containing output files from a LATTE analysis with select files highlighted.">
            <a:extLst>
              <a:ext uri="{FF2B5EF4-FFF2-40B4-BE49-F238E27FC236}">
                <a16:creationId xmlns:a16="http://schemas.microsoft.com/office/drawing/2014/main" id="{83F730AA-2A22-404E-A495-D88FF859F1B1}"/>
              </a:ext>
            </a:extLst>
          </p:cNvPr>
          <p:cNvGrpSpPr/>
          <p:nvPr/>
        </p:nvGrpSpPr>
        <p:grpSpPr>
          <a:xfrm>
            <a:off x="422715" y="2208932"/>
            <a:ext cx="6964494" cy="2457713"/>
            <a:chOff x="422715" y="2208932"/>
            <a:chExt cx="6964494" cy="2457713"/>
          </a:xfrm>
        </p:grpSpPr>
        <p:pic>
          <p:nvPicPr>
            <p:cNvPr id="11" name="Picture 10" descr="Graphical user interface, text, application&#10;&#10;Description automatically generated">
              <a:extLst>
                <a:ext uri="{FF2B5EF4-FFF2-40B4-BE49-F238E27FC236}">
                  <a16:creationId xmlns:a16="http://schemas.microsoft.com/office/drawing/2014/main" id="{593588A5-95A7-4938-97C6-98BF9B564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2208932"/>
              <a:ext cx="6958584" cy="2457713"/>
            </a:xfrm>
            <a:prstGeom prst="rect">
              <a:avLst/>
            </a:prstGeom>
            <a:ln w="6350">
              <a:solidFill>
                <a:schemeClr val="tx1"/>
              </a:solidFill>
            </a:ln>
          </p:spPr>
        </p:pic>
        <p:sp>
          <p:nvSpPr>
            <p:cNvPr id="12" name="Rectangle 11">
              <a:extLst>
                <a:ext uri="{FF2B5EF4-FFF2-40B4-BE49-F238E27FC236}">
                  <a16:creationId xmlns:a16="http://schemas.microsoft.com/office/drawing/2014/main" id="{110F528F-9D1E-4EC4-8DE2-47C6E984F8F2}"/>
                </a:ext>
              </a:extLst>
            </p:cNvPr>
            <p:cNvSpPr/>
            <p:nvPr/>
          </p:nvSpPr>
          <p:spPr>
            <a:xfrm flipH="1">
              <a:off x="422715" y="4189378"/>
              <a:ext cx="6958584" cy="365125"/>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cxnSp>
        <p:nvCxnSpPr>
          <p:cNvPr id="8" name="Straight Arrow Connector 7">
            <a:extLst>
              <a:ext uri="{FF2B5EF4-FFF2-40B4-BE49-F238E27FC236}">
                <a16:creationId xmlns:a16="http://schemas.microsoft.com/office/drawing/2014/main" id="{FED6FAB9-B74B-481B-BE15-7DD5E4D2B25C}"/>
              </a:ext>
              <a:ext uri="{C183D7F6-B498-43B3-948B-1728B52AA6E4}">
                <adec:decorative xmlns:adec="http://schemas.microsoft.com/office/drawing/2017/decorative" val="1"/>
              </a:ext>
            </a:extLst>
          </p:cNvPr>
          <p:cNvCxnSpPr>
            <a:cxnSpLocks/>
          </p:cNvCxnSpPr>
          <p:nvPr/>
        </p:nvCxnSpPr>
        <p:spPr>
          <a:xfrm flipH="1">
            <a:off x="7573289" y="4343813"/>
            <a:ext cx="73152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8942A00-0F1B-44DE-A271-F2F8B4469B5D}"/>
              </a:ext>
            </a:extLst>
          </p:cNvPr>
          <p:cNvSpPr txBox="1"/>
          <p:nvPr/>
        </p:nvSpPr>
        <p:spPr>
          <a:xfrm>
            <a:off x="8418120" y="3566603"/>
            <a:ext cx="3345255" cy="1569660"/>
          </a:xfrm>
          <a:prstGeom prst="rect">
            <a:avLst/>
          </a:prstGeom>
          <a:noFill/>
          <a:ln w="38100" cmpd="sng">
            <a:noFill/>
          </a:ln>
        </p:spPr>
        <p:txBody>
          <a:bodyPr wrap="square" rtlCol="0">
            <a:spAutoFit/>
          </a:bodyPr>
          <a:lstStyle/>
          <a:p>
            <a:r>
              <a:rPr lang="en-US" sz="2400" dirty="0">
                <a:latin typeface="Tahoma" panose="020B0604030504040204" pitchFamily="34" charset="0"/>
              </a:rPr>
              <a:t>Input data upon which analysis was based (Table of dates in locations input file)</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130</a:t>
            </a:fld>
            <a:endParaRPr lang="en-US" dirty="0"/>
          </a:p>
        </p:txBody>
      </p:sp>
    </p:spTree>
    <p:extLst>
      <p:ext uri="{BB962C8B-B14F-4D97-AF65-F5344CB8AC3E}">
        <p14:creationId xmlns:p14="http://schemas.microsoft.com/office/powerpoint/2010/main" val="22740157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0861115"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(9/25) </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4" name="Group 3" descr="Screenshot of the contents of the folder containing output files from a LATTE analysis with select files highlighted.">
            <a:extLst>
              <a:ext uri="{FF2B5EF4-FFF2-40B4-BE49-F238E27FC236}">
                <a16:creationId xmlns:a16="http://schemas.microsoft.com/office/drawing/2014/main" id="{D111DD52-0B40-46ED-A557-2808B9ED3D70}"/>
              </a:ext>
            </a:extLst>
          </p:cNvPr>
          <p:cNvGrpSpPr/>
          <p:nvPr/>
        </p:nvGrpSpPr>
        <p:grpSpPr>
          <a:xfrm>
            <a:off x="422715" y="2208932"/>
            <a:ext cx="6964494" cy="2457713"/>
            <a:chOff x="422715" y="2208932"/>
            <a:chExt cx="6964494" cy="2457713"/>
          </a:xfrm>
        </p:grpSpPr>
        <p:pic>
          <p:nvPicPr>
            <p:cNvPr id="10" name="Picture 9" descr="Graphical user interface, text, application&#10;&#10;Description automatically generated">
              <a:extLst>
                <a:ext uri="{FF2B5EF4-FFF2-40B4-BE49-F238E27FC236}">
                  <a16:creationId xmlns:a16="http://schemas.microsoft.com/office/drawing/2014/main" id="{654E16CE-1FFB-42BE-8767-1B432AF63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2208932"/>
              <a:ext cx="6958584" cy="2457713"/>
            </a:xfrm>
            <a:prstGeom prst="rect">
              <a:avLst/>
            </a:prstGeom>
            <a:ln w="6350">
              <a:solidFill>
                <a:schemeClr val="tx1"/>
              </a:solidFill>
            </a:ln>
          </p:spPr>
        </p:pic>
        <p:sp>
          <p:nvSpPr>
            <p:cNvPr id="11" name="Rectangle 10">
              <a:extLst>
                <a:ext uri="{FF2B5EF4-FFF2-40B4-BE49-F238E27FC236}">
                  <a16:creationId xmlns:a16="http://schemas.microsoft.com/office/drawing/2014/main" id="{4B1C9CEA-F448-46FE-8BE7-12DD99012DC6}"/>
                </a:ext>
              </a:extLst>
            </p:cNvPr>
            <p:cNvSpPr/>
            <p:nvPr/>
          </p:nvSpPr>
          <p:spPr>
            <a:xfrm flipH="1">
              <a:off x="422715" y="2606713"/>
              <a:ext cx="6958584" cy="132588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131</a:t>
            </a:fld>
            <a:endParaRPr lang="en-US" dirty="0"/>
          </a:p>
        </p:txBody>
      </p:sp>
    </p:spTree>
    <p:extLst>
      <p:ext uri="{BB962C8B-B14F-4D97-AF65-F5344CB8AC3E}">
        <p14:creationId xmlns:p14="http://schemas.microsoft.com/office/powerpoint/2010/main" val="16172683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730032-2971-4FE5-8A38-C83C0BB9EBF0}"/>
              </a:ext>
            </a:extLst>
          </p:cNvPr>
          <p:cNvSpPr txBox="1">
            <a:spLocks noGrp="1"/>
          </p:cNvSpPr>
          <p:nvPr>
            <p:ph type="title" idx="4294967295"/>
          </p:nvPr>
        </p:nvSpPr>
        <p:spPr>
          <a:xfrm>
            <a:off x="428625" y="228600"/>
            <a:ext cx="1093164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(10/25)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sp>
        <p:nvSpPr>
          <p:cNvPr id="9" name="TextBox 8">
            <a:extLst>
              <a:ext uri="{FF2B5EF4-FFF2-40B4-BE49-F238E27FC236}">
                <a16:creationId xmlns:a16="http://schemas.microsoft.com/office/drawing/2014/main" id="{CFBC58AC-5FF0-4136-BDD1-A9F60A4C8BF7}"/>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Log</a:t>
            </a:r>
          </a:p>
        </p:txBody>
      </p:sp>
      <p:pic>
        <p:nvPicPr>
          <p:cNvPr id="4" name="Picture 3" descr="Screenshot of the log output file.">
            <a:extLst>
              <a:ext uri="{FF2B5EF4-FFF2-40B4-BE49-F238E27FC236}">
                <a16:creationId xmlns:a16="http://schemas.microsoft.com/office/drawing/2014/main" id="{F9AF2320-8E22-439D-962F-D7B6D37F2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524" y="1553717"/>
            <a:ext cx="10543032" cy="1788833"/>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132</a:t>
            </a:fld>
            <a:endParaRPr lang="en-US" dirty="0"/>
          </a:p>
        </p:txBody>
      </p:sp>
    </p:spTree>
    <p:extLst>
      <p:ext uri="{BB962C8B-B14F-4D97-AF65-F5344CB8AC3E}">
        <p14:creationId xmlns:p14="http://schemas.microsoft.com/office/powerpoint/2010/main" val="4485950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093164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(11/25)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sp>
        <p:nvSpPr>
          <p:cNvPr id="6" name="TextBox 5"/>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Epi links</a:t>
            </a:r>
            <a:endParaRPr lang="en-US" sz="2000" dirty="0">
              <a:latin typeface="Tahoma" panose="020B0604030504040204" pitchFamily="34" charset="0"/>
            </a:endParaRPr>
          </a:p>
        </p:txBody>
      </p:sp>
      <p:pic>
        <p:nvPicPr>
          <p:cNvPr id="9" name="Picture 8" descr="Screenshot of the epi links output file.">
            <a:extLst>
              <a:ext uri="{FF2B5EF4-FFF2-40B4-BE49-F238E27FC236}">
                <a16:creationId xmlns:a16="http://schemas.microsoft.com/office/drawing/2014/main" id="{78C02A8E-7399-4709-8E14-98ED14028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28" y="1554480"/>
            <a:ext cx="11181944" cy="5029200"/>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133</a:t>
            </a:fld>
            <a:endParaRPr lang="en-US" dirty="0"/>
          </a:p>
        </p:txBody>
      </p:sp>
    </p:spTree>
    <p:extLst>
      <p:ext uri="{BB962C8B-B14F-4D97-AF65-F5344CB8AC3E}">
        <p14:creationId xmlns:p14="http://schemas.microsoft.com/office/powerpoint/2010/main" val="32501669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093164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(12/25)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sp>
        <p:nvSpPr>
          <p:cNvPr id="6" name="TextBox 5"/>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Epi links</a:t>
            </a:r>
            <a:endParaRPr lang="en-US" sz="2000" dirty="0">
              <a:latin typeface="Tahoma" panose="020B0604030504040204" pitchFamily="34" charset="0"/>
            </a:endParaRPr>
          </a:p>
        </p:txBody>
      </p:sp>
      <p:grpSp>
        <p:nvGrpSpPr>
          <p:cNvPr id="4" name="Group 3" descr="Screenshot of the epi links output file with select content highlighted.">
            <a:extLst>
              <a:ext uri="{FF2B5EF4-FFF2-40B4-BE49-F238E27FC236}">
                <a16:creationId xmlns:a16="http://schemas.microsoft.com/office/drawing/2014/main" id="{FF32F609-24C4-43AD-9CEA-40840730D8E7}"/>
              </a:ext>
            </a:extLst>
          </p:cNvPr>
          <p:cNvGrpSpPr/>
          <p:nvPr/>
        </p:nvGrpSpPr>
        <p:grpSpPr>
          <a:xfrm>
            <a:off x="505028" y="1554480"/>
            <a:ext cx="11181944" cy="5029200"/>
            <a:chOff x="505028" y="1554480"/>
            <a:chExt cx="11181944" cy="5029200"/>
          </a:xfrm>
        </p:grpSpPr>
        <p:pic>
          <p:nvPicPr>
            <p:cNvPr id="10" name="Picture 9" descr="A screenshot of a cell phone&#10;&#10;Description automatically generated">
              <a:extLst>
                <a:ext uri="{FF2B5EF4-FFF2-40B4-BE49-F238E27FC236}">
                  <a16:creationId xmlns:a16="http://schemas.microsoft.com/office/drawing/2014/main" id="{0F4B790E-F2B9-424C-9CCA-DD032A503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28" y="1554480"/>
              <a:ext cx="11181944" cy="5029200"/>
            </a:xfrm>
            <a:prstGeom prst="rect">
              <a:avLst/>
            </a:prstGeom>
            <a:ln w="6350">
              <a:solidFill>
                <a:schemeClr val="tx1"/>
              </a:solidFill>
            </a:ln>
          </p:spPr>
        </p:pic>
        <p:sp>
          <p:nvSpPr>
            <p:cNvPr id="8" name="Rectangle 7">
              <a:extLst>
                <a:ext uri="{FF2B5EF4-FFF2-40B4-BE49-F238E27FC236}">
                  <a16:creationId xmlns:a16="http://schemas.microsoft.com/office/drawing/2014/main" id="{A5BFDAFA-1BAB-4A04-80BF-63558CE58304}"/>
                </a:ext>
              </a:extLst>
            </p:cNvPr>
            <p:cNvSpPr/>
            <p:nvPr/>
          </p:nvSpPr>
          <p:spPr>
            <a:xfrm flipH="1">
              <a:off x="4427619" y="1554480"/>
              <a:ext cx="1668379" cy="502920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134</a:t>
            </a:fld>
            <a:endParaRPr lang="en-US" dirty="0"/>
          </a:p>
        </p:txBody>
      </p:sp>
    </p:spTree>
    <p:extLst>
      <p:ext uri="{BB962C8B-B14F-4D97-AF65-F5344CB8AC3E}">
        <p14:creationId xmlns:p14="http://schemas.microsoft.com/office/powerpoint/2010/main" val="36768587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429758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strength </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(1/4)</a:t>
            </a:r>
          </a:p>
        </p:txBody>
      </p:sp>
      <p:grpSp>
        <p:nvGrpSpPr>
          <p:cNvPr id="5" name="Group 4" descr="Diagram illustrating how LATTE scores epi link strength that utilizes shaded horizontal bars to illustrate overlaps between persons.">
            <a:extLst>
              <a:ext uri="{FF2B5EF4-FFF2-40B4-BE49-F238E27FC236}">
                <a16:creationId xmlns:a16="http://schemas.microsoft.com/office/drawing/2014/main" id="{8E5E841D-D523-4B7C-8DBF-61C9EA099579}"/>
              </a:ext>
            </a:extLst>
          </p:cNvPr>
          <p:cNvGrpSpPr/>
          <p:nvPr/>
        </p:nvGrpSpPr>
        <p:grpSpPr>
          <a:xfrm>
            <a:off x="117856" y="1899801"/>
            <a:ext cx="6130986" cy="4640768"/>
            <a:chOff x="117856" y="1899801"/>
            <a:chExt cx="6130986" cy="4640768"/>
          </a:xfrm>
        </p:grpSpPr>
        <p:grpSp>
          <p:nvGrpSpPr>
            <p:cNvPr id="4" name="Group 3">
              <a:extLst>
                <a:ext uri="{FF2B5EF4-FFF2-40B4-BE49-F238E27FC236}">
                  <a16:creationId xmlns:a16="http://schemas.microsoft.com/office/drawing/2014/main" id="{44B8F3F0-EEB4-41ED-A32E-89438F3470F2}"/>
                </a:ext>
              </a:extLst>
            </p:cNvPr>
            <p:cNvGrpSpPr/>
            <p:nvPr/>
          </p:nvGrpSpPr>
          <p:grpSpPr>
            <a:xfrm>
              <a:off x="3119121" y="6232792"/>
              <a:ext cx="3129721" cy="307777"/>
              <a:chOff x="3119121" y="6232792"/>
              <a:chExt cx="3129721" cy="307777"/>
            </a:xfrm>
          </p:grpSpPr>
          <p:sp>
            <p:nvSpPr>
              <p:cNvPr id="56" name="TextBox 55">
                <a:extLst>
                  <a:ext uri="{FF2B5EF4-FFF2-40B4-BE49-F238E27FC236}">
                    <a16:creationId xmlns:a16="http://schemas.microsoft.com/office/drawing/2014/main" id="{70B53741-60EB-4A2A-AF16-330B5DD8644E}"/>
                  </a:ext>
                </a:extLst>
              </p:cNvPr>
              <p:cNvSpPr txBox="1"/>
              <p:nvPr/>
            </p:nvSpPr>
            <p:spPr>
              <a:xfrm>
                <a:off x="3119121" y="6280904"/>
                <a:ext cx="18288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F8EC0A0F-6C3F-4383-9C67-B7946AE0FC6D}"/>
                  </a:ext>
                </a:extLst>
              </p:cNvPr>
              <p:cNvSpPr txBox="1"/>
              <p:nvPr/>
            </p:nvSpPr>
            <p:spPr>
              <a:xfrm>
                <a:off x="4736083" y="6293734"/>
                <a:ext cx="18288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a16="http://schemas.microsoft.com/office/drawing/2014/main" id="{81FB35DD-C997-4A0A-8991-C06F09DCFEA2}"/>
                  </a:ext>
                </a:extLst>
              </p:cNvPr>
              <p:cNvSpPr txBox="1"/>
              <p:nvPr/>
            </p:nvSpPr>
            <p:spPr>
              <a:xfrm>
                <a:off x="3323510" y="6232792"/>
                <a:ext cx="112883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Certain dates</a:t>
                </a:r>
              </a:p>
            </p:txBody>
          </p:sp>
          <p:sp>
            <p:nvSpPr>
              <p:cNvPr id="59" name="TextBox 58">
                <a:extLst>
                  <a:ext uri="{FF2B5EF4-FFF2-40B4-BE49-F238E27FC236}">
                    <a16:creationId xmlns:a16="http://schemas.microsoft.com/office/drawing/2014/main" id="{CD4B2404-CD19-41E1-A87C-976917476430}"/>
                  </a:ext>
                </a:extLst>
              </p:cNvPr>
              <p:cNvSpPr txBox="1"/>
              <p:nvPr/>
            </p:nvSpPr>
            <p:spPr>
              <a:xfrm>
                <a:off x="4940471" y="6232792"/>
                <a:ext cx="130837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Uncertain dates</a:t>
                </a:r>
              </a:p>
            </p:txBody>
          </p:sp>
        </p:grpSp>
        <p:cxnSp>
          <p:nvCxnSpPr>
            <p:cNvPr id="60" name="Straight Arrow Connector 59">
              <a:extLst>
                <a:ext uri="{FF2B5EF4-FFF2-40B4-BE49-F238E27FC236}">
                  <a16:creationId xmlns:a16="http://schemas.microsoft.com/office/drawing/2014/main" id="{1CD4A221-6DC5-43B8-8741-B80DDAD4EA08}"/>
                </a:ext>
              </a:extLst>
            </p:cNvPr>
            <p:cNvCxnSpPr/>
            <p:nvPr/>
          </p:nvCxnSpPr>
          <p:spPr>
            <a:xfrm>
              <a:off x="2233475" y="5395357"/>
              <a:ext cx="3704605"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D0A3A03-58F9-4991-9B3F-038E56B32110}"/>
                </a:ext>
              </a:extLst>
            </p:cNvPr>
            <p:cNvSpPr txBox="1"/>
            <p:nvPr/>
          </p:nvSpPr>
          <p:spPr>
            <a:xfrm>
              <a:off x="1537612" y="2067432"/>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FEFC7B78-45BB-4084-AD38-689430B91D3B}"/>
                </a:ext>
              </a:extLst>
            </p:cNvPr>
            <p:cNvSpPr txBox="1"/>
            <p:nvPr/>
          </p:nvSpPr>
          <p:spPr>
            <a:xfrm>
              <a:off x="3261990" y="2422431"/>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grpSp>
          <p:nvGrpSpPr>
            <p:cNvPr id="63" name="Group 62">
              <a:extLst>
                <a:ext uri="{FF2B5EF4-FFF2-40B4-BE49-F238E27FC236}">
                  <a16:creationId xmlns:a16="http://schemas.microsoft.com/office/drawing/2014/main" id="{C9C81A58-8CF5-40A1-9125-F1CEE1DAB648}"/>
                </a:ext>
              </a:extLst>
            </p:cNvPr>
            <p:cNvGrpSpPr/>
            <p:nvPr/>
          </p:nvGrpSpPr>
          <p:grpSpPr>
            <a:xfrm>
              <a:off x="3264019" y="5489265"/>
              <a:ext cx="926694" cy="186834"/>
              <a:chOff x="3526695" y="5195809"/>
              <a:chExt cx="926694" cy="186834"/>
            </a:xfrm>
          </p:grpSpPr>
          <p:cxnSp>
            <p:nvCxnSpPr>
              <p:cNvPr id="64" name="Straight Arrow Connector 63">
                <a:extLst>
                  <a:ext uri="{FF2B5EF4-FFF2-40B4-BE49-F238E27FC236}">
                    <a16:creationId xmlns:a16="http://schemas.microsoft.com/office/drawing/2014/main" id="{0A4682AB-F62F-42D4-86AB-7778B979F0CC}"/>
                  </a:ext>
                </a:extLst>
              </p:cNvPr>
              <p:cNvCxnSpPr/>
              <p:nvPr/>
            </p:nvCxnSpPr>
            <p:spPr>
              <a:xfrm flipH="1" flipV="1">
                <a:off x="3530443" y="5289445"/>
                <a:ext cx="914400"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803741A-8B9F-4F39-8970-7A16AED5C094}"/>
                  </a:ext>
                </a:extLst>
              </p:cNvPr>
              <p:cNvCxnSpPr/>
              <p:nvPr/>
            </p:nvCxnSpPr>
            <p:spPr>
              <a:xfrm>
                <a:off x="3526695" y="5199763"/>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0ED372-EAA1-422E-BD7D-725D5C2CB71B}"/>
                  </a:ext>
                </a:extLst>
              </p:cNvPr>
              <p:cNvCxnSpPr/>
              <p:nvPr/>
            </p:nvCxnSpPr>
            <p:spPr>
              <a:xfrm>
                <a:off x="4453389" y="5195809"/>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7" name="Straight Connector 66">
              <a:extLst>
                <a:ext uri="{FF2B5EF4-FFF2-40B4-BE49-F238E27FC236}">
                  <a16:creationId xmlns:a16="http://schemas.microsoft.com/office/drawing/2014/main" id="{A8D0AB4C-B0E0-4F59-A4CF-96E94F236280}"/>
                </a:ext>
              </a:extLst>
            </p:cNvPr>
            <p:cNvCxnSpPr/>
            <p:nvPr/>
          </p:nvCxnSpPr>
          <p:spPr>
            <a:xfrm>
              <a:off x="4189372" y="1899801"/>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0D5D2B4-C044-4F80-AFFB-C7B23A0D27DE}"/>
                </a:ext>
              </a:extLst>
            </p:cNvPr>
            <p:cNvCxnSpPr/>
            <p:nvPr/>
          </p:nvCxnSpPr>
          <p:spPr>
            <a:xfrm>
              <a:off x="3262177" y="1904589"/>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D9F60DD-25F8-4D03-85AE-FDA2B8C5F4C9}"/>
                </a:ext>
              </a:extLst>
            </p:cNvPr>
            <p:cNvSpPr txBox="1"/>
            <p:nvPr/>
          </p:nvSpPr>
          <p:spPr>
            <a:xfrm>
              <a:off x="1537612" y="3285743"/>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9F799376-25E7-4F00-B96B-CFFC419AA33B}"/>
                </a:ext>
              </a:extLst>
            </p:cNvPr>
            <p:cNvSpPr txBox="1"/>
            <p:nvPr/>
          </p:nvSpPr>
          <p:spPr>
            <a:xfrm>
              <a:off x="3261990" y="3640742"/>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A4B5A2FE-CFD3-451A-8228-AB4A57850E01}"/>
                </a:ext>
              </a:extLst>
            </p:cNvPr>
            <p:cNvSpPr txBox="1"/>
            <p:nvPr/>
          </p:nvSpPr>
          <p:spPr>
            <a:xfrm>
              <a:off x="1537612" y="4501062"/>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72" name="TextBox 71">
              <a:extLst>
                <a:ext uri="{FF2B5EF4-FFF2-40B4-BE49-F238E27FC236}">
                  <a16:creationId xmlns:a16="http://schemas.microsoft.com/office/drawing/2014/main" id="{9E5DD2ED-87DE-4B05-9BDB-A38A385C65C5}"/>
                </a:ext>
              </a:extLst>
            </p:cNvPr>
            <p:cNvSpPr txBox="1"/>
            <p:nvPr/>
          </p:nvSpPr>
          <p:spPr>
            <a:xfrm>
              <a:off x="3261990" y="4856061"/>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845BDDF7-A2E3-4CBF-A7C6-6BC1C248F8DF}"/>
                </a:ext>
              </a:extLst>
            </p:cNvPr>
            <p:cNvSpPr txBox="1"/>
            <p:nvPr/>
          </p:nvSpPr>
          <p:spPr>
            <a:xfrm>
              <a:off x="2108599" y="4473756"/>
              <a:ext cx="70564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A</a:t>
              </a:r>
            </a:p>
          </p:txBody>
        </p:sp>
        <p:sp>
          <p:nvSpPr>
            <p:cNvPr id="74" name="TextBox 73">
              <a:extLst>
                <a:ext uri="{FF2B5EF4-FFF2-40B4-BE49-F238E27FC236}">
                  <a16:creationId xmlns:a16="http://schemas.microsoft.com/office/drawing/2014/main" id="{6B9C6F37-F7EC-4CDE-B6A4-DCB51E7314F6}"/>
                </a:ext>
              </a:extLst>
            </p:cNvPr>
            <p:cNvSpPr txBox="1"/>
            <p:nvPr/>
          </p:nvSpPr>
          <p:spPr>
            <a:xfrm>
              <a:off x="4426744" y="3606328"/>
              <a:ext cx="697627"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B</a:t>
              </a:r>
            </a:p>
          </p:txBody>
        </p:sp>
        <p:sp>
          <p:nvSpPr>
            <p:cNvPr id="75" name="TextBox 74">
              <a:extLst>
                <a:ext uri="{FF2B5EF4-FFF2-40B4-BE49-F238E27FC236}">
                  <a16:creationId xmlns:a16="http://schemas.microsoft.com/office/drawing/2014/main" id="{E5FA948C-A314-4931-BEBF-0B755823EB06}"/>
                </a:ext>
              </a:extLst>
            </p:cNvPr>
            <p:cNvSpPr txBox="1"/>
            <p:nvPr/>
          </p:nvSpPr>
          <p:spPr>
            <a:xfrm>
              <a:off x="2108599" y="3256695"/>
              <a:ext cx="70564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A</a:t>
              </a:r>
            </a:p>
          </p:txBody>
        </p:sp>
        <p:sp>
          <p:nvSpPr>
            <p:cNvPr id="76" name="TextBox 75">
              <a:extLst>
                <a:ext uri="{FF2B5EF4-FFF2-40B4-BE49-F238E27FC236}">
                  <a16:creationId xmlns:a16="http://schemas.microsoft.com/office/drawing/2014/main" id="{00E51F5C-7AA6-43F1-8DC8-0CC887BA12E9}"/>
                </a:ext>
              </a:extLst>
            </p:cNvPr>
            <p:cNvSpPr txBox="1"/>
            <p:nvPr/>
          </p:nvSpPr>
          <p:spPr>
            <a:xfrm>
              <a:off x="2109791" y="2036978"/>
              <a:ext cx="70564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A</a:t>
              </a:r>
            </a:p>
          </p:txBody>
        </p:sp>
        <p:sp>
          <p:nvSpPr>
            <p:cNvPr id="77" name="TextBox 76">
              <a:extLst>
                <a:ext uri="{FF2B5EF4-FFF2-40B4-BE49-F238E27FC236}">
                  <a16:creationId xmlns:a16="http://schemas.microsoft.com/office/drawing/2014/main" id="{27AD9F16-19DC-4A31-9E09-E19DCA1E0C19}"/>
                </a:ext>
              </a:extLst>
            </p:cNvPr>
            <p:cNvSpPr txBox="1"/>
            <p:nvPr/>
          </p:nvSpPr>
          <p:spPr>
            <a:xfrm>
              <a:off x="4426558" y="4819016"/>
              <a:ext cx="697627"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B</a:t>
              </a:r>
            </a:p>
          </p:txBody>
        </p:sp>
        <p:sp>
          <p:nvSpPr>
            <p:cNvPr id="78" name="TextBox 77">
              <a:extLst>
                <a:ext uri="{FF2B5EF4-FFF2-40B4-BE49-F238E27FC236}">
                  <a16:creationId xmlns:a16="http://schemas.microsoft.com/office/drawing/2014/main" id="{FE4C67CA-8AD0-4706-AD64-04DCD8542813}"/>
                </a:ext>
              </a:extLst>
            </p:cNvPr>
            <p:cNvSpPr txBox="1"/>
            <p:nvPr/>
          </p:nvSpPr>
          <p:spPr>
            <a:xfrm>
              <a:off x="4426744" y="2388890"/>
              <a:ext cx="697627"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B</a:t>
              </a:r>
            </a:p>
          </p:txBody>
        </p:sp>
        <p:sp>
          <p:nvSpPr>
            <p:cNvPr id="79" name="TextBox 78">
              <a:extLst>
                <a:ext uri="{FF2B5EF4-FFF2-40B4-BE49-F238E27FC236}">
                  <a16:creationId xmlns:a16="http://schemas.microsoft.com/office/drawing/2014/main" id="{2010ADFF-85F5-4A58-9E62-1897DF4B5BD6}"/>
                </a:ext>
              </a:extLst>
            </p:cNvPr>
            <p:cNvSpPr txBox="1"/>
            <p:nvPr/>
          </p:nvSpPr>
          <p:spPr>
            <a:xfrm>
              <a:off x="117856" y="5231907"/>
              <a:ext cx="2100473"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Time: day(s) at Location </a:t>
              </a:r>
              <a:r>
                <a:rPr lang="en-US" sz="1400" i="1" dirty="0">
                  <a:latin typeface="Times New Roman" panose="02020603050405020304" pitchFamily="18" charset="0"/>
                  <a:cs typeface="Times New Roman" panose="02020603050405020304" pitchFamily="18" charset="0"/>
                </a:rPr>
                <a:t>A</a:t>
              </a:r>
              <a:endParaRPr lang="en-US" sz="1400" dirty="0">
                <a:latin typeface="Times New Roman" panose="02020603050405020304" pitchFamily="18" charset="0"/>
                <a:cs typeface="Times New Roman" panose="02020603050405020304" pitchFamily="18" charset="0"/>
              </a:endParaRPr>
            </a:p>
          </p:txBody>
        </p:sp>
        <p:sp>
          <p:nvSpPr>
            <p:cNvPr id="80" name="TextBox 79">
              <a:extLst>
                <a:ext uri="{FF2B5EF4-FFF2-40B4-BE49-F238E27FC236}">
                  <a16:creationId xmlns:a16="http://schemas.microsoft.com/office/drawing/2014/main" id="{81479D9A-6C62-4B8B-AFB7-A28EDC54B11B}"/>
                </a:ext>
              </a:extLst>
            </p:cNvPr>
            <p:cNvSpPr txBox="1"/>
            <p:nvPr/>
          </p:nvSpPr>
          <p:spPr>
            <a:xfrm>
              <a:off x="2589595" y="5730193"/>
              <a:ext cx="2315057"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Overlap (number of days)</a:t>
              </a: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135</a:t>
            </a:fld>
            <a:endParaRPr lang="en-US" dirty="0"/>
          </a:p>
        </p:txBody>
      </p:sp>
    </p:spTree>
    <p:extLst>
      <p:ext uri="{BB962C8B-B14F-4D97-AF65-F5344CB8AC3E}">
        <p14:creationId xmlns:p14="http://schemas.microsoft.com/office/powerpoint/2010/main" val="26305379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429758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strength</a:t>
            </a:r>
            <a:r>
              <a:rPr lang="en-US" sz="4000" dirty="0">
                <a:latin typeface="Tahoma" panose="020B0604030504040204" pitchFamily="34" charset="0"/>
              </a:rPr>
              <a:t> </a:t>
            </a:r>
            <a:r>
              <a:rPr lang="en-US" sz="1000" dirty="0">
                <a:latin typeface="Tahoma" panose="020B0604030504040204" pitchFamily="34" charset="0"/>
              </a:rPr>
              <a:t>(2/4)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4" name="Group 3" descr="Diagram illustrating how LATTE scores epi link strength that utilizes shaded horizontal bars to illustrate overlaps between persons.">
            <a:extLst>
              <a:ext uri="{FF2B5EF4-FFF2-40B4-BE49-F238E27FC236}">
                <a16:creationId xmlns:a16="http://schemas.microsoft.com/office/drawing/2014/main" id="{686008A8-C59D-41BE-A3F5-5816E9E4DC9E}"/>
              </a:ext>
            </a:extLst>
          </p:cNvPr>
          <p:cNvGrpSpPr/>
          <p:nvPr/>
        </p:nvGrpSpPr>
        <p:grpSpPr>
          <a:xfrm>
            <a:off x="117856" y="1899801"/>
            <a:ext cx="6130986" cy="4640768"/>
            <a:chOff x="117856" y="1899801"/>
            <a:chExt cx="6130986" cy="4640768"/>
          </a:xfrm>
        </p:grpSpPr>
        <p:cxnSp>
          <p:nvCxnSpPr>
            <p:cNvPr id="13" name="Straight Arrow Connector 12">
              <a:extLst>
                <a:ext uri="{FF2B5EF4-FFF2-40B4-BE49-F238E27FC236}">
                  <a16:creationId xmlns:a16="http://schemas.microsoft.com/office/drawing/2014/main" id="{513CA561-CE96-47A7-943F-F22F6997AE3C}"/>
                </a:ext>
              </a:extLst>
            </p:cNvPr>
            <p:cNvCxnSpPr/>
            <p:nvPr/>
          </p:nvCxnSpPr>
          <p:spPr>
            <a:xfrm>
              <a:off x="2233475" y="5395357"/>
              <a:ext cx="3704605"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7DB2BAA-C767-4AFC-A6B6-93249017227E}"/>
                </a:ext>
              </a:extLst>
            </p:cNvPr>
            <p:cNvSpPr txBox="1"/>
            <p:nvPr/>
          </p:nvSpPr>
          <p:spPr>
            <a:xfrm>
              <a:off x="1537612" y="2067432"/>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D99C204-60C5-4504-9A9B-A3F8A2E3657C}"/>
                </a:ext>
              </a:extLst>
            </p:cNvPr>
            <p:cNvSpPr txBox="1"/>
            <p:nvPr/>
          </p:nvSpPr>
          <p:spPr>
            <a:xfrm>
              <a:off x="3261990" y="2422431"/>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7599F73A-49F6-4B9E-BE11-83338FACB256}"/>
                </a:ext>
              </a:extLst>
            </p:cNvPr>
            <p:cNvGrpSpPr/>
            <p:nvPr/>
          </p:nvGrpSpPr>
          <p:grpSpPr>
            <a:xfrm>
              <a:off x="3264019" y="5489265"/>
              <a:ext cx="926694" cy="186834"/>
              <a:chOff x="3526695" y="5195809"/>
              <a:chExt cx="926694" cy="186834"/>
            </a:xfrm>
          </p:grpSpPr>
          <p:cxnSp>
            <p:nvCxnSpPr>
              <p:cNvPr id="17" name="Straight Arrow Connector 16">
                <a:extLst>
                  <a:ext uri="{FF2B5EF4-FFF2-40B4-BE49-F238E27FC236}">
                    <a16:creationId xmlns:a16="http://schemas.microsoft.com/office/drawing/2014/main" id="{A93EE580-327B-4FBC-9ED5-5EF6C11ABEB2}"/>
                  </a:ext>
                </a:extLst>
              </p:cNvPr>
              <p:cNvCxnSpPr/>
              <p:nvPr/>
            </p:nvCxnSpPr>
            <p:spPr>
              <a:xfrm flipH="1" flipV="1">
                <a:off x="3530443" y="5289445"/>
                <a:ext cx="914400"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F415395-038F-4408-BF38-0C4F37FDBF08}"/>
                  </a:ext>
                </a:extLst>
              </p:cNvPr>
              <p:cNvCxnSpPr/>
              <p:nvPr/>
            </p:nvCxnSpPr>
            <p:spPr>
              <a:xfrm>
                <a:off x="3526695" y="5199763"/>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C17C9E-7CE3-49A9-A68F-AF87B5F1AB90}"/>
                  </a:ext>
                </a:extLst>
              </p:cNvPr>
              <p:cNvCxnSpPr/>
              <p:nvPr/>
            </p:nvCxnSpPr>
            <p:spPr>
              <a:xfrm>
                <a:off x="4453389" y="5195809"/>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8DB9A2A0-33BC-4A0B-BB67-77AF60F5C4C2}"/>
                </a:ext>
              </a:extLst>
            </p:cNvPr>
            <p:cNvCxnSpPr/>
            <p:nvPr/>
          </p:nvCxnSpPr>
          <p:spPr>
            <a:xfrm>
              <a:off x="4189372" y="1899801"/>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AA11D94-9DD6-4CB1-B9F3-BBC071A9A26A}"/>
                </a:ext>
              </a:extLst>
            </p:cNvPr>
            <p:cNvCxnSpPr/>
            <p:nvPr/>
          </p:nvCxnSpPr>
          <p:spPr>
            <a:xfrm>
              <a:off x="3262177" y="1904589"/>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A7AA031-8D44-4A45-97A1-8D78E3B61B6F}"/>
                </a:ext>
              </a:extLst>
            </p:cNvPr>
            <p:cNvSpPr txBox="1"/>
            <p:nvPr/>
          </p:nvSpPr>
          <p:spPr>
            <a:xfrm>
              <a:off x="2109791" y="2036978"/>
              <a:ext cx="70564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A</a:t>
              </a:r>
            </a:p>
          </p:txBody>
        </p:sp>
        <p:sp>
          <p:nvSpPr>
            <p:cNvPr id="31" name="TextBox 30">
              <a:extLst>
                <a:ext uri="{FF2B5EF4-FFF2-40B4-BE49-F238E27FC236}">
                  <a16:creationId xmlns:a16="http://schemas.microsoft.com/office/drawing/2014/main" id="{3ED256F9-1299-485D-8C2E-51731B9A051F}"/>
                </a:ext>
              </a:extLst>
            </p:cNvPr>
            <p:cNvSpPr txBox="1"/>
            <p:nvPr/>
          </p:nvSpPr>
          <p:spPr>
            <a:xfrm>
              <a:off x="4426744" y="2388890"/>
              <a:ext cx="697627"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B</a:t>
              </a:r>
            </a:p>
          </p:txBody>
        </p:sp>
        <p:sp>
          <p:nvSpPr>
            <p:cNvPr id="33" name="TextBox 32">
              <a:extLst>
                <a:ext uri="{FF2B5EF4-FFF2-40B4-BE49-F238E27FC236}">
                  <a16:creationId xmlns:a16="http://schemas.microsoft.com/office/drawing/2014/main" id="{1A63257D-65A0-4D96-AAC8-876106BA013B}"/>
                </a:ext>
              </a:extLst>
            </p:cNvPr>
            <p:cNvSpPr txBox="1"/>
            <p:nvPr/>
          </p:nvSpPr>
          <p:spPr>
            <a:xfrm>
              <a:off x="2589595" y="5730193"/>
              <a:ext cx="2315057"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Overlap (number of days)</a:t>
              </a:r>
            </a:p>
          </p:txBody>
        </p:sp>
        <p:sp>
          <p:nvSpPr>
            <p:cNvPr id="51" name="TextBox 50">
              <a:extLst>
                <a:ext uri="{FF2B5EF4-FFF2-40B4-BE49-F238E27FC236}">
                  <a16:creationId xmlns:a16="http://schemas.microsoft.com/office/drawing/2014/main" id="{F1A53AC5-728F-4809-BA17-78D7F41C0074}"/>
                </a:ext>
              </a:extLst>
            </p:cNvPr>
            <p:cNvSpPr txBox="1"/>
            <p:nvPr/>
          </p:nvSpPr>
          <p:spPr>
            <a:xfrm>
              <a:off x="117856" y="5231907"/>
              <a:ext cx="2100473"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Time: day(s) at Location </a:t>
              </a:r>
              <a:r>
                <a:rPr lang="en-US" sz="1400" i="1" dirty="0">
                  <a:latin typeface="Times New Roman" panose="02020603050405020304" pitchFamily="18" charset="0"/>
                  <a:cs typeface="Times New Roman" panose="02020603050405020304" pitchFamily="18" charset="0"/>
                </a:rPr>
                <a:t>A</a:t>
              </a:r>
              <a:endParaRPr lang="en-US" sz="1400" dirty="0">
                <a:latin typeface="Times New Roman" panose="02020603050405020304" pitchFamily="18" charset="0"/>
                <a:cs typeface="Times New Roman" panose="02020603050405020304" pitchFamily="18" charset="0"/>
              </a:endParaRPr>
            </a:p>
          </p:txBody>
        </p:sp>
        <p:grpSp>
          <p:nvGrpSpPr>
            <p:cNvPr id="52" name="Group 51">
              <a:extLst>
                <a:ext uri="{FF2B5EF4-FFF2-40B4-BE49-F238E27FC236}">
                  <a16:creationId xmlns:a16="http://schemas.microsoft.com/office/drawing/2014/main" id="{2F54F6A3-C1EE-4662-8D8B-D35CDDF88B70}"/>
                </a:ext>
              </a:extLst>
            </p:cNvPr>
            <p:cNvGrpSpPr/>
            <p:nvPr/>
          </p:nvGrpSpPr>
          <p:grpSpPr>
            <a:xfrm>
              <a:off x="3119121" y="6232792"/>
              <a:ext cx="3129721" cy="307777"/>
              <a:chOff x="3119121" y="6232792"/>
              <a:chExt cx="3129721" cy="307777"/>
            </a:xfrm>
          </p:grpSpPr>
          <p:sp>
            <p:nvSpPr>
              <p:cNvPr id="53" name="TextBox 52">
                <a:extLst>
                  <a:ext uri="{FF2B5EF4-FFF2-40B4-BE49-F238E27FC236}">
                    <a16:creationId xmlns:a16="http://schemas.microsoft.com/office/drawing/2014/main" id="{B30A4C91-AA99-42F3-963A-4F249D970391}"/>
                  </a:ext>
                </a:extLst>
              </p:cNvPr>
              <p:cNvSpPr txBox="1"/>
              <p:nvPr/>
            </p:nvSpPr>
            <p:spPr>
              <a:xfrm>
                <a:off x="3119121" y="6280904"/>
                <a:ext cx="18288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4CA11919-C9CE-42FF-9E5F-A575E52B3365}"/>
                  </a:ext>
                </a:extLst>
              </p:cNvPr>
              <p:cNvSpPr txBox="1"/>
              <p:nvPr/>
            </p:nvSpPr>
            <p:spPr>
              <a:xfrm>
                <a:off x="4736083" y="6293734"/>
                <a:ext cx="18288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D5EBDDA3-8851-44D2-9AFC-7B44BE7532A2}"/>
                  </a:ext>
                </a:extLst>
              </p:cNvPr>
              <p:cNvSpPr txBox="1"/>
              <p:nvPr/>
            </p:nvSpPr>
            <p:spPr>
              <a:xfrm>
                <a:off x="3323510" y="6232792"/>
                <a:ext cx="112883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Certain dates</a:t>
                </a:r>
              </a:p>
            </p:txBody>
          </p:sp>
          <p:sp>
            <p:nvSpPr>
              <p:cNvPr id="56" name="TextBox 55">
                <a:extLst>
                  <a:ext uri="{FF2B5EF4-FFF2-40B4-BE49-F238E27FC236}">
                    <a16:creationId xmlns:a16="http://schemas.microsoft.com/office/drawing/2014/main" id="{5E54F489-06F4-4AA9-BF9B-4E562A78CCF3}"/>
                  </a:ext>
                </a:extLst>
              </p:cNvPr>
              <p:cNvSpPr txBox="1"/>
              <p:nvPr/>
            </p:nvSpPr>
            <p:spPr>
              <a:xfrm>
                <a:off x="4940471" y="6232792"/>
                <a:ext cx="130837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Uncertain dates</a:t>
                </a:r>
              </a:p>
            </p:txBody>
          </p:sp>
        </p:grpSp>
      </p:grpSp>
      <p:grpSp>
        <p:nvGrpSpPr>
          <p:cNvPr id="5" name="Group 4" descr="Table documenting how LATTE scores epi link strength.">
            <a:extLst>
              <a:ext uri="{FF2B5EF4-FFF2-40B4-BE49-F238E27FC236}">
                <a16:creationId xmlns:a16="http://schemas.microsoft.com/office/drawing/2014/main" id="{13B1D467-9ED7-4EF2-9B1E-92CABA204BE3}"/>
              </a:ext>
            </a:extLst>
          </p:cNvPr>
          <p:cNvGrpSpPr/>
          <p:nvPr/>
        </p:nvGrpSpPr>
        <p:grpSpPr>
          <a:xfrm>
            <a:off x="6315629" y="969806"/>
            <a:ext cx="4670156" cy="4240680"/>
            <a:chOff x="6315629" y="969806"/>
            <a:chExt cx="4670156" cy="4240680"/>
          </a:xfrm>
        </p:grpSpPr>
        <p:sp>
          <p:nvSpPr>
            <p:cNvPr id="37" name="TextBox 36">
              <a:extLst>
                <a:ext uri="{FF2B5EF4-FFF2-40B4-BE49-F238E27FC236}">
                  <a16:creationId xmlns:a16="http://schemas.microsoft.com/office/drawing/2014/main" id="{ED6D0DE6-B72A-4418-95FE-A46321C1DB69}"/>
                </a:ext>
              </a:extLst>
            </p:cNvPr>
            <p:cNvSpPr txBox="1"/>
            <p:nvPr/>
          </p:nvSpPr>
          <p:spPr>
            <a:xfrm>
              <a:off x="6322345" y="2156093"/>
              <a:ext cx="4663440" cy="338554"/>
            </a:xfrm>
            <a:prstGeom prst="rect">
              <a:avLst/>
            </a:prstGeom>
            <a:noFill/>
          </p:spPr>
          <p:txBody>
            <a:bodyPr wrap="square" rtlCol="0">
              <a:spAutoFit/>
            </a:bodyPr>
            <a:lstStyle/>
            <a:p>
              <a:pPr algn="ctr"/>
              <a:r>
                <a:rPr lang="en-US" sz="1600" dirty="0">
                  <a:latin typeface="Palatino Linotype" panose="02040502050505030304" pitchFamily="18" charset="0"/>
                </a:rPr>
                <a:t>Definite epi link                         Possible epi link</a:t>
              </a:r>
            </a:p>
          </p:txBody>
        </p:sp>
        <p:sp>
          <p:nvSpPr>
            <p:cNvPr id="38" name="TextBox 37">
              <a:extLst>
                <a:ext uri="{FF2B5EF4-FFF2-40B4-BE49-F238E27FC236}">
                  <a16:creationId xmlns:a16="http://schemas.microsoft.com/office/drawing/2014/main" id="{3B0D9910-2437-4C2C-A7D3-BA435858E78A}"/>
                </a:ext>
              </a:extLst>
            </p:cNvPr>
            <p:cNvSpPr txBox="1"/>
            <p:nvPr/>
          </p:nvSpPr>
          <p:spPr>
            <a:xfrm>
              <a:off x="6322345" y="3381827"/>
              <a:ext cx="4663440" cy="338554"/>
            </a:xfrm>
            <a:prstGeom prst="rect">
              <a:avLst/>
            </a:prstGeom>
            <a:noFill/>
          </p:spPr>
          <p:txBody>
            <a:bodyPr wrap="square" rtlCol="0">
              <a:spAutoFit/>
            </a:bodyPr>
            <a:lstStyle/>
            <a:p>
              <a:pPr algn="ctr"/>
              <a:r>
                <a:rPr lang="en-US" sz="1600" dirty="0">
                  <a:latin typeface="Palatino Linotype" panose="02040502050505030304" pitchFamily="18" charset="0"/>
                </a:rPr>
                <a:t>Probable epi link                         Possible epi link</a:t>
              </a:r>
            </a:p>
          </p:txBody>
        </p:sp>
        <p:sp>
          <p:nvSpPr>
            <p:cNvPr id="39" name="TextBox 38">
              <a:extLst>
                <a:ext uri="{FF2B5EF4-FFF2-40B4-BE49-F238E27FC236}">
                  <a16:creationId xmlns:a16="http://schemas.microsoft.com/office/drawing/2014/main" id="{64A4130F-DF79-4F2C-BF2A-D27EC8D050DD}"/>
                </a:ext>
              </a:extLst>
            </p:cNvPr>
            <p:cNvSpPr txBox="1"/>
            <p:nvPr/>
          </p:nvSpPr>
          <p:spPr>
            <a:xfrm>
              <a:off x="6322344" y="4610852"/>
              <a:ext cx="4663429" cy="338554"/>
            </a:xfrm>
            <a:prstGeom prst="rect">
              <a:avLst/>
            </a:prstGeom>
            <a:noFill/>
          </p:spPr>
          <p:txBody>
            <a:bodyPr wrap="square" rtlCol="0">
              <a:spAutoFit/>
            </a:bodyPr>
            <a:lstStyle/>
            <a:p>
              <a:pPr algn="ctr"/>
              <a:r>
                <a:rPr lang="en-US" sz="1600" dirty="0">
                  <a:latin typeface="Palatino Linotype" panose="02040502050505030304" pitchFamily="18" charset="0"/>
                </a:rPr>
                <a:t>Probable epi link                         Possible epi link</a:t>
              </a:r>
            </a:p>
          </p:txBody>
        </p:sp>
        <p:cxnSp>
          <p:nvCxnSpPr>
            <p:cNvPr id="40" name="Straight Connector 39">
              <a:extLst>
                <a:ext uri="{FF2B5EF4-FFF2-40B4-BE49-F238E27FC236}">
                  <a16:creationId xmlns:a16="http://schemas.microsoft.com/office/drawing/2014/main" id="{54B0EC4D-AB61-4800-BF8C-C224E954C139}"/>
                </a:ext>
              </a:extLst>
            </p:cNvPr>
            <p:cNvCxnSpPr/>
            <p:nvPr/>
          </p:nvCxnSpPr>
          <p:spPr>
            <a:xfrm>
              <a:off x="6322345" y="2060710"/>
              <a:ext cx="466344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EAA755-0FDF-4E1A-88F5-AC8DA3070981}"/>
                </a:ext>
              </a:extLst>
            </p:cNvPr>
            <p:cNvCxnSpPr/>
            <p:nvPr/>
          </p:nvCxnSpPr>
          <p:spPr>
            <a:xfrm>
              <a:off x="6315629" y="1393446"/>
              <a:ext cx="466344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9020655-FAFD-4E6F-911D-F3916D7F2538}"/>
                </a:ext>
              </a:extLst>
            </p:cNvPr>
            <p:cNvSpPr txBox="1"/>
            <p:nvPr/>
          </p:nvSpPr>
          <p:spPr>
            <a:xfrm>
              <a:off x="6324600" y="969806"/>
              <a:ext cx="4661185" cy="646331"/>
            </a:xfrm>
            <a:prstGeom prst="rect">
              <a:avLst/>
            </a:prstGeom>
            <a:noFill/>
          </p:spPr>
          <p:txBody>
            <a:bodyPr wrap="square" rtlCol="0">
              <a:spAutoFit/>
            </a:bodyPr>
            <a:lstStyle/>
            <a:p>
              <a:pPr algn="ctr"/>
              <a:r>
                <a:rPr lang="en-US" dirty="0">
                  <a:solidFill>
                    <a:srgbClr val="0070C0"/>
                  </a:solidFill>
                  <a:latin typeface="Palatino Linotype" panose="02040502050505030304" pitchFamily="18" charset="0"/>
                </a:rPr>
                <a:t>overlap threshold </a:t>
              </a:r>
              <a:r>
                <a:rPr lang="en-US" dirty="0">
                  <a:latin typeface="Palatino Linotype" panose="02040502050505030304" pitchFamily="18" charset="0"/>
                </a:rPr>
                <a:t>= </a:t>
              </a:r>
              <a:r>
                <a:rPr lang="en-US" i="1" dirty="0">
                  <a:latin typeface="Palatino Linotype" panose="02040502050505030304" pitchFamily="18" charset="0"/>
                </a:rPr>
                <a:t>x </a:t>
              </a:r>
              <a:r>
                <a:rPr lang="en-US" dirty="0">
                  <a:latin typeface="Palatino Linotype" panose="02040502050505030304" pitchFamily="18" charset="0"/>
                </a:rPr>
                <a:t>days</a:t>
              </a:r>
            </a:p>
            <a:p>
              <a:pPr algn="ctr"/>
              <a:endParaRPr lang="en-US" i="1" dirty="0">
                <a:latin typeface="Palatino Linotype" panose="02040502050505030304" pitchFamily="18" charset="0"/>
              </a:endParaRPr>
            </a:p>
          </p:txBody>
        </p:sp>
        <p:grpSp>
          <p:nvGrpSpPr>
            <p:cNvPr id="43" name="Group 42">
              <a:extLst>
                <a:ext uri="{FF2B5EF4-FFF2-40B4-BE49-F238E27FC236}">
                  <a16:creationId xmlns:a16="http://schemas.microsoft.com/office/drawing/2014/main" id="{EE247C7E-0E6D-4882-896B-F60191EC371D}"/>
                </a:ext>
              </a:extLst>
            </p:cNvPr>
            <p:cNvGrpSpPr/>
            <p:nvPr/>
          </p:nvGrpSpPr>
          <p:grpSpPr>
            <a:xfrm>
              <a:off x="6322345" y="1556974"/>
              <a:ext cx="4656724" cy="339008"/>
              <a:chOff x="6453313" y="1246873"/>
              <a:chExt cx="4075354" cy="338554"/>
            </a:xfrm>
          </p:grpSpPr>
          <p:sp>
            <p:nvSpPr>
              <p:cNvPr id="44" name="TextBox 43">
                <a:extLst>
                  <a:ext uri="{FF2B5EF4-FFF2-40B4-BE49-F238E27FC236}">
                    <a16:creationId xmlns:a16="http://schemas.microsoft.com/office/drawing/2014/main" id="{A0116E4F-232C-4470-93CD-E4170FF69693}"/>
                  </a:ext>
                </a:extLst>
              </p:cNvPr>
              <p:cNvSpPr txBox="1"/>
              <p:nvPr/>
            </p:nvSpPr>
            <p:spPr>
              <a:xfrm>
                <a:off x="6453313" y="1246873"/>
                <a:ext cx="1697431" cy="338554"/>
              </a:xfrm>
              <a:prstGeom prst="rect">
                <a:avLst/>
              </a:prstGeom>
              <a:noFill/>
            </p:spPr>
            <p:txBody>
              <a:bodyPr wrap="square" rtlCol="0">
                <a:spAutoFit/>
              </a:bodyPr>
              <a:lstStyle/>
              <a:p>
                <a:pPr algn="ctr"/>
                <a:r>
                  <a:rPr lang="en-US" sz="1600" dirty="0">
                    <a:latin typeface="Palatino Linotype" panose="02040502050505030304" pitchFamily="18" charset="0"/>
                  </a:rPr>
                  <a:t>Overlap </a:t>
                </a:r>
                <a:r>
                  <a:rPr lang="en-US" sz="1600" u="sng" dirty="0">
                    <a:latin typeface="Palatino Linotype" panose="02040502050505030304" pitchFamily="18" charset="0"/>
                  </a:rPr>
                  <a:t>&gt;</a:t>
                </a:r>
                <a:r>
                  <a:rPr lang="en-US" sz="1600" dirty="0">
                    <a:latin typeface="Palatino Linotype" panose="02040502050505030304" pitchFamily="18" charset="0"/>
                  </a:rPr>
                  <a:t> </a:t>
                </a:r>
                <a:r>
                  <a:rPr lang="en-US" sz="1600" i="1" dirty="0">
                    <a:latin typeface="Palatino Linotype" panose="02040502050505030304" pitchFamily="18" charset="0"/>
                  </a:rPr>
                  <a:t>x</a:t>
                </a:r>
                <a:r>
                  <a:rPr lang="en-US" sz="1600" dirty="0">
                    <a:latin typeface="Palatino Linotype" panose="02040502050505030304" pitchFamily="18" charset="0"/>
                  </a:rPr>
                  <a:t> days</a:t>
                </a:r>
              </a:p>
            </p:txBody>
          </p:sp>
          <p:sp>
            <p:nvSpPr>
              <p:cNvPr id="45" name="TextBox 44">
                <a:extLst>
                  <a:ext uri="{FF2B5EF4-FFF2-40B4-BE49-F238E27FC236}">
                    <a16:creationId xmlns:a16="http://schemas.microsoft.com/office/drawing/2014/main" id="{975D4F0D-E95B-4287-AB03-E458D68BB7D6}"/>
                  </a:ext>
                </a:extLst>
              </p:cNvPr>
              <p:cNvSpPr txBox="1"/>
              <p:nvPr/>
            </p:nvSpPr>
            <p:spPr>
              <a:xfrm>
                <a:off x="8727920" y="1246873"/>
                <a:ext cx="1800747" cy="338554"/>
              </a:xfrm>
              <a:prstGeom prst="rect">
                <a:avLst/>
              </a:prstGeom>
              <a:noFill/>
            </p:spPr>
            <p:txBody>
              <a:bodyPr wrap="square" rtlCol="0">
                <a:spAutoFit/>
              </a:bodyPr>
              <a:lstStyle/>
              <a:p>
                <a:pPr algn="ctr"/>
                <a:r>
                  <a:rPr lang="en-US" sz="1600" dirty="0">
                    <a:latin typeface="Palatino Linotype" panose="02040502050505030304" pitchFamily="18" charset="0"/>
                  </a:rPr>
                  <a:t>Overlap &lt; </a:t>
                </a:r>
                <a:r>
                  <a:rPr lang="en-US" sz="1600" i="1" dirty="0">
                    <a:latin typeface="Palatino Linotype" panose="02040502050505030304" pitchFamily="18" charset="0"/>
                  </a:rPr>
                  <a:t>x</a:t>
                </a:r>
                <a:r>
                  <a:rPr lang="en-US" sz="1600" dirty="0">
                    <a:latin typeface="Palatino Linotype" panose="02040502050505030304" pitchFamily="18" charset="0"/>
                  </a:rPr>
                  <a:t> days</a:t>
                </a:r>
              </a:p>
            </p:txBody>
          </p:sp>
        </p:grpSp>
        <p:sp>
          <p:nvSpPr>
            <p:cNvPr id="50" name="Rectangle 49">
              <a:extLst>
                <a:ext uri="{FF2B5EF4-FFF2-40B4-BE49-F238E27FC236}">
                  <a16:creationId xmlns:a16="http://schemas.microsoft.com/office/drawing/2014/main" id="{C60F23DF-B103-449E-AFD3-83E3DD3A0E1B}"/>
                </a:ext>
              </a:extLst>
            </p:cNvPr>
            <p:cNvSpPr/>
            <p:nvPr/>
          </p:nvSpPr>
          <p:spPr>
            <a:xfrm>
              <a:off x="9054261" y="2133078"/>
              <a:ext cx="1868240" cy="2985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7B8A0D-8E69-47F5-8EC1-D45980DCC4AF}"/>
                </a:ext>
              </a:extLst>
            </p:cNvPr>
            <p:cNvSpPr/>
            <p:nvPr/>
          </p:nvSpPr>
          <p:spPr>
            <a:xfrm>
              <a:off x="9082335" y="1556974"/>
              <a:ext cx="1868240" cy="3702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F9E8F6D8-ABA7-4B4D-99F8-BB7DA032E414}"/>
                </a:ext>
              </a:extLst>
            </p:cNvPr>
            <p:cNvSpPr/>
            <p:nvPr/>
          </p:nvSpPr>
          <p:spPr>
            <a:xfrm>
              <a:off x="6533223" y="3080084"/>
              <a:ext cx="1868240" cy="21304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136</a:t>
            </a:fld>
            <a:endParaRPr lang="en-US" dirty="0"/>
          </a:p>
        </p:txBody>
      </p:sp>
    </p:spTree>
    <p:extLst>
      <p:ext uri="{BB962C8B-B14F-4D97-AF65-F5344CB8AC3E}">
        <p14:creationId xmlns:p14="http://schemas.microsoft.com/office/powerpoint/2010/main" val="12119143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429758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strength</a:t>
            </a:r>
            <a:r>
              <a:rPr lang="en-US" sz="4000" dirty="0">
                <a:latin typeface="Tahoma" panose="020B0604030504040204" pitchFamily="34" charset="0"/>
              </a:rPr>
              <a:t> </a:t>
            </a:r>
            <a:r>
              <a:rPr lang="en-US" sz="1000" dirty="0">
                <a:latin typeface="Tahoma" panose="020B0604030504040204" pitchFamily="34" charset="0"/>
              </a:rPr>
              <a:t>(3/4)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4" name="Group 3" descr="Diagram illustrating how LATTE scores epi link strength that utilizes shaded horizontal bars to illustrate overlaps between persons.">
            <a:extLst>
              <a:ext uri="{FF2B5EF4-FFF2-40B4-BE49-F238E27FC236}">
                <a16:creationId xmlns:a16="http://schemas.microsoft.com/office/drawing/2014/main" id="{37A141E9-3C01-455C-A68E-942F3DF07478}"/>
              </a:ext>
            </a:extLst>
          </p:cNvPr>
          <p:cNvGrpSpPr/>
          <p:nvPr/>
        </p:nvGrpSpPr>
        <p:grpSpPr>
          <a:xfrm>
            <a:off x="117856" y="1812999"/>
            <a:ext cx="6130986" cy="4727570"/>
            <a:chOff x="117856" y="1812999"/>
            <a:chExt cx="6130986" cy="4727570"/>
          </a:xfrm>
        </p:grpSpPr>
        <p:sp>
          <p:nvSpPr>
            <p:cNvPr id="48" name="TextBox 47">
              <a:extLst>
                <a:ext uri="{FF2B5EF4-FFF2-40B4-BE49-F238E27FC236}">
                  <a16:creationId xmlns:a16="http://schemas.microsoft.com/office/drawing/2014/main" id="{71280179-ABB9-4B43-8A7F-8B50B1AF6013}"/>
                </a:ext>
              </a:extLst>
            </p:cNvPr>
            <p:cNvSpPr txBox="1"/>
            <p:nvPr/>
          </p:nvSpPr>
          <p:spPr>
            <a:xfrm>
              <a:off x="1537612" y="2067432"/>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2EEB0911-70A2-4C9C-8F82-75DE272F0903}"/>
                </a:ext>
              </a:extLst>
            </p:cNvPr>
            <p:cNvSpPr txBox="1"/>
            <p:nvPr/>
          </p:nvSpPr>
          <p:spPr>
            <a:xfrm>
              <a:off x="3261990" y="2422431"/>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F851E4DA-D854-4A7D-BCC3-4769D97A9BE9}"/>
                </a:ext>
              </a:extLst>
            </p:cNvPr>
            <p:cNvSpPr txBox="1"/>
            <p:nvPr/>
          </p:nvSpPr>
          <p:spPr>
            <a:xfrm>
              <a:off x="2109791" y="2036978"/>
              <a:ext cx="70564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A</a:t>
              </a:r>
            </a:p>
          </p:txBody>
        </p:sp>
        <p:sp>
          <p:nvSpPr>
            <p:cNvPr id="57" name="TextBox 56">
              <a:extLst>
                <a:ext uri="{FF2B5EF4-FFF2-40B4-BE49-F238E27FC236}">
                  <a16:creationId xmlns:a16="http://schemas.microsoft.com/office/drawing/2014/main" id="{A34B2F03-9519-4B10-95A1-696D46870075}"/>
                </a:ext>
              </a:extLst>
            </p:cNvPr>
            <p:cNvSpPr txBox="1"/>
            <p:nvPr/>
          </p:nvSpPr>
          <p:spPr>
            <a:xfrm>
              <a:off x="4426744" y="2388890"/>
              <a:ext cx="697627"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B</a:t>
              </a:r>
            </a:p>
          </p:txBody>
        </p:sp>
        <p:cxnSp>
          <p:nvCxnSpPr>
            <p:cNvPr id="13" name="Straight Arrow Connector 12">
              <a:extLst>
                <a:ext uri="{FF2B5EF4-FFF2-40B4-BE49-F238E27FC236}">
                  <a16:creationId xmlns:a16="http://schemas.microsoft.com/office/drawing/2014/main" id="{513CA561-CE96-47A7-943F-F22F6997AE3C}"/>
                </a:ext>
              </a:extLst>
            </p:cNvPr>
            <p:cNvCxnSpPr/>
            <p:nvPr/>
          </p:nvCxnSpPr>
          <p:spPr>
            <a:xfrm>
              <a:off x="2233475" y="5395357"/>
              <a:ext cx="3704605"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7599F73A-49F6-4B9E-BE11-83338FACB256}"/>
                </a:ext>
              </a:extLst>
            </p:cNvPr>
            <p:cNvGrpSpPr/>
            <p:nvPr/>
          </p:nvGrpSpPr>
          <p:grpSpPr>
            <a:xfrm>
              <a:off x="3264019" y="5489265"/>
              <a:ext cx="926694" cy="186834"/>
              <a:chOff x="3526695" y="5195809"/>
              <a:chExt cx="926694" cy="186834"/>
            </a:xfrm>
          </p:grpSpPr>
          <p:cxnSp>
            <p:nvCxnSpPr>
              <p:cNvPr id="17" name="Straight Arrow Connector 16">
                <a:extLst>
                  <a:ext uri="{FF2B5EF4-FFF2-40B4-BE49-F238E27FC236}">
                    <a16:creationId xmlns:a16="http://schemas.microsoft.com/office/drawing/2014/main" id="{A93EE580-327B-4FBC-9ED5-5EF6C11ABEB2}"/>
                  </a:ext>
                </a:extLst>
              </p:cNvPr>
              <p:cNvCxnSpPr/>
              <p:nvPr/>
            </p:nvCxnSpPr>
            <p:spPr>
              <a:xfrm flipH="1" flipV="1">
                <a:off x="3530443" y="5289445"/>
                <a:ext cx="914400"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F415395-038F-4408-BF38-0C4F37FDBF08}"/>
                  </a:ext>
                </a:extLst>
              </p:cNvPr>
              <p:cNvCxnSpPr/>
              <p:nvPr/>
            </p:nvCxnSpPr>
            <p:spPr>
              <a:xfrm>
                <a:off x="3526695" y="5199763"/>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C17C9E-7CE3-49A9-A68F-AF87B5F1AB90}"/>
                  </a:ext>
                </a:extLst>
              </p:cNvPr>
              <p:cNvCxnSpPr/>
              <p:nvPr/>
            </p:nvCxnSpPr>
            <p:spPr>
              <a:xfrm>
                <a:off x="4453389" y="5195809"/>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8DB9A2A0-33BC-4A0B-BB67-77AF60F5C4C2}"/>
                </a:ext>
              </a:extLst>
            </p:cNvPr>
            <p:cNvCxnSpPr/>
            <p:nvPr/>
          </p:nvCxnSpPr>
          <p:spPr>
            <a:xfrm>
              <a:off x="4189372" y="1899801"/>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AA11D94-9DD6-4CB1-B9F3-BBC071A9A26A}"/>
                </a:ext>
              </a:extLst>
            </p:cNvPr>
            <p:cNvCxnSpPr/>
            <p:nvPr/>
          </p:nvCxnSpPr>
          <p:spPr>
            <a:xfrm>
              <a:off x="3262177" y="1904589"/>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E5E3E4D-6F86-4A7B-8DE7-5F2BB0A1B6DA}"/>
                </a:ext>
              </a:extLst>
            </p:cNvPr>
            <p:cNvSpPr txBox="1"/>
            <p:nvPr/>
          </p:nvSpPr>
          <p:spPr>
            <a:xfrm>
              <a:off x="1537612" y="3285743"/>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BFE4BB2D-951D-43AD-B5CE-9A6139629FAE}"/>
                </a:ext>
              </a:extLst>
            </p:cNvPr>
            <p:cNvSpPr txBox="1"/>
            <p:nvPr/>
          </p:nvSpPr>
          <p:spPr>
            <a:xfrm>
              <a:off x="3261990" y="3640742"/>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3A96C0EF-4AC7-40E2-AA2E-0CEAF7E5D007}"/>
                </a:ext>
              </a:extLst>
            </p:cNvPr>
            <p:cNvSpPr txBox="1"/>
            <p:nvPr/>
          </p:nvSpPr>
          <p:spPr>
            <a:xfrm>
              <a:off x="1537612" y="4501062"/>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95854F06-C05F-40E2-A01C-ED50CCE4ACCA}"/>
                </a:ext>
              </a:extLst>
            </p:cNvPr>
            <p:cNvSpPr txBox="1"/>
            <p:nvPr/>
          </p:nvSpPr>
          <p:spPr>
            <a:xfrm>
              <a:off x="3261990" y="4856061"/>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AD210618-B015-43FD-BED4-64B2E9CA5165}"/>
                </a:ext>
              </a:extLst>
            </p:cNvPr>
            <p:cNvSpPr txBox="1"/>
            <p:nvPr/>
          </p:nvSpPr>
          <p:spPr>
            <a:xfrm>
              <a:off x="2108599" y="4473756"/>
              <a:ext cx="70564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A</a:t>
              </a:r>
            </a:p>
          </p:txBody>
        </p:sp>
        <p:sp>
          <p:nvSpPr>
            <p:cNvPr id="27" name="TextBox 26">
              <a:extLst>
                <a:ext uri="{FF2B5EF4-FFF2-40B4-BE49-F238E27FC236}">
                  <a16:creationId xmlns:a16="http://schemas.microsoft.com/office/drawing/2014/main" id="{5D33BB8B-EBC2-4D2B-95DF-524FDCC01EB1}"/>
                </a:ext>
              </a:extLst>
            </p:cNvPr>
            <p:cNvSpPr txBox="1"/>
            <p:nvPr/>
          </p:nvSpPr>
          <p:spPr>
            <a:xfrm>
              <a:off x="4426744" y="3606328"/>
              <a:ext cx="697627"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B</a:t>
              </a:r>
            </a:p>
          </p:txBody>
        </p:sp>
        <p:sp>
          <p:nvSpPr>
            <p:cNvPr id="28" name="TextBox 27">
              <a:extLst>
                <a:ext uri="{FF2B5EF4-FFF2-40B4-BE49-F238E27FC236}">
                  <a16:creationId xmlns:a16="http://schemas.microsoft.com/office/drawing/2014/main" id="{9015B0CF-A175-45EB-B8CB-6703016AEB38}"/>
                </a:ext>
              </a:extLst>
            </p:cNvPr>
            <p:cNvSpPr txBox="1"/>
            <p:nvPr/>
          </p:nvSpPr>
          <p:spPr>
            <a:xfrm>
              <a:off x="2108599" y="3256695"/>
              <a:ext cx="70564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A</a:t>
              </a:r>
            </a:p>
          </p:txBody>
        </p:sp>
        <p:sp>
          <p:nvSpPr>
            <p:cNvPr id="30" name="TextBox 29">
              <a:extLst>
                <a:ext uri="{FF2B5EF4-FFF2-40B4-BE49-F238E27FC236}">
                  <a16:creationId xmlns:a16="http://schemas.microsoft.com/office/drawing/2014/main" id="{976800F4-A9BD-4FDE-8587-D54546C984BA}"/>
                </a:ext>
              </a:extLst>
            </p:cNvPr>
            <p:cNvSpPr txBox="1"/>
            <p:nvPr/>
          </p:nvSpPr>
          <p:spPr>
            <a:xfrm>
              <a:off x="4426558" y="4819016"/>
              <a:ext cx="697627"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B</a:t>
              </a:r>
            </a:p>
          </p:txBody>
        </p:sp>
        <p:sp>
          <p:nvSpPr>
            <p:cNvPr id="33" name="TextBox 32">
              <a:extLst>
                <a:ext uri="{FF2B5EF4-FFF2-40B4-BE49-F238E27FC236}">
                  <a16:creationId xmlns:a16="http://schemas.microsoft.com/office/drawing/2014/main" id="{1A63257D-65A0-4D96-AAC8-876106BA013B}"/>
                </a:ext>
              </a:extLst>
            </p:cNvPr>
            <p:cNvSpPr txBox="1"/>
            <p:nvPr/>
          </p:nvSpPr>
          <p:spPr>
            <a:xfrm>
              <a:off x="2589595" y="5730193"/>
              <a:ext cx="2315057"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Overlap (number of days)</a:t>
              </a:r>
            </a:p>
          </p:txBody>
        </p:sp>
        <p:sp>
          <p:nvSpPr>
            <p:cNvPr id="50" name="TextBox 49">
              <a:extLst>
                <a:ext uri="{FF2B5EF4-FFF2-40B4-BE49-F238E27FC236}">
                  <a16:creationId xmlns:a16="http://schemas.microsoft.com/office/drawing/2014/main" id="{B222AE56-0862-4DCE-8A1D-755CE180697B}"/>
                </a:ext>
              </a:extLst>
            </p:cNvPr>
            <p:cNvSpPr txBox="1"/>
            <p:nvPr/>
          </p:nvSpPr>
          <p:spPr>
            <a:xfrm>
              <a:off x="117856" y="5231907"/>
              <a:ext cx="2100473"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Time: day(s) at Location </a:t>
              </a:r>
              <a:r>
                <a:rPr lang="en-US" sz="1400" i="1" dirty="0">
                  <a:latin typeface="Times New Roman" panose="02020603050405020304" pitchFamily="18" charset="0"/>
                  <a:cs typeface="Times New Roman" panose="02020603050405020304" pitchFamily="18" charset="0"/>
                </a:rPr>
                <a:t>A</a:t>
              </a:r>
              <a:endParaRPr lang="en-US" sz="1400" dirty="0">
                <a:latin typeface="Times New Roman" panose="02020603050405020304" pitchFamily="18" charset="0"/>
                <a:cs typeface="Times New Roman" panose="02020603050405020304" pitchFamily="18" charset="0"/>
              </a:endParaRPr>
            </a:p>
          </p:txBody>
        </p:sp>
        <p:grpSp>
          <p:nvGrpSpPr>
            <p:cNvPr id="51" name="Group 50">
              <a:extLst>
                <a:ext uri="{FF2B5EF4-FFF2-40B4-BE49-F238E27FC236}">
                  <a16:creationId xmlns:a16="http://schemas.microsoft.com/office/drawing/2014/main" id="{6A3670BD-1589-4278-A960-516348A082C8}"/>
                </a:ext>
              </a:extLst>
            </p:cNvPr>
            <p:cNvGrpSpPr/>
            <p:nvPr/>
          </p:nvGrpSpPr>
          <p:grpSpPr>
            <a:xfrm>
              <a:off x="3119121" y="6232792"/>
              <a:ext cx="3129721" cy="307777"/>
              <a:chOff x="3119121" y="6232792"/>
              <a:chExt cx="3129721" cy="307777"/>
            </a:xfrm>
          </p:grpSpPr>
          <p:sp>
            <p:nvSpPr>
              <p:cNvPr id="52" name="TextBox 51">
                <a:extLst>
                  <a:ext uri="{FF2B5EF4-FFF2-40B4-BE49-F238E27FC236}">
                    <a16:creationId xmlns:a16="http://schemas.microsoft.com/office/drawing/2014/main" id="{3EC5F001-9247-45AA-8E09-FCDE7CC94646}"/>
                  </a:ext>
                </a:extLst>
              </p:cNvPr>
              <p:cNvSpPr txBox="1"/>
              <p:nvPr/>
            </p:nvSpPr>
            <p:spPr>
              <a:xfrm>
                <a:off x="3119121" y="6280904"/>
                <a:ext cx="18288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292E4AAD-319F-4E13-B423-932D0C33DAB9}"/>
                  </a:ext>
                </a:extLst>
              </p:cNvPr>
              <p:cNvSpPr txBox="1"/>
              <p:nvPr/>
            </p:nvSpPr>
            <p:spPr>
              <a:xfrm>
                <a:off x="4736083" y="6293734"/>
                <a:ext cx="18288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021C8E7D-E7B9-48D8-AEB8-836C04000008}"/>
                  </a:ext>
                </a:extLst>
              </p:cNvPr>
              <p:cNvSpPr txBox="1"/>
              <p:nvPr/>
            </p:nvSpPr>
            <p:spPr>
              <a:xfrm>
                <a:off x="3323510" y="6232792"/>
                <a:ext cx="112883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Certain dates</a:t>
                </a:r>
              </a:p>
            </p:txBody>
          </p:sp>
          <p:sp>
            <p:nvSpPr>
              <p:cNvPr id="55" name="TextBox 54">
                <a:extLst>
                  <a:ext uri="{FF2B5EF4-FFF2-40B4-BE49-F238E27FC236}">
                    <a16:creationId xmlns:a16="http://schemas.microsoft.com/office/drawing/2014/main" id="{FAD26E0C-A13E-406B-AA55-A2038270F80C}"/>
                  </a:ext>
                </a:extLst>
              </p:cNvPr>
              <p:cNvSpPr txBox="1"/>
              <p:nvPr/>
            </p:nvSpPr>
            <p:spPr>
              <a:xfrm>
                <a:off x="4940471" y="6232792"/>
                <a:ext cx="130837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Uncertain dates</a:t>
                </a:r>
              </a:p>
            </p:txBody>
          </p:sp>
        </p:grpSp>
        <p:sp>
          <p:nvSpPr>
            <p:cNvPr id="47" name="Rectangle 46">
              <a:extLst>
                <a:ext uri="{FF2B5EF4-FFF2-40B4-BE49-F238E27FC236}">
                  <a16:creationId xmlns:a16="http://schemas.microsoft.com/office/drawing/2014/main" id="{5D75DDF6-A096-4813-9A46-9D4BA27CF652}"/>
                </a:ext>
              </a:extLst>
            </p:cNvPr>
            <p:cNvSpPr/>
            <p:nvPr/>
          </p:nvSpPr>
          <p:spPr>
            <a:xfrm>
              <a:off x="1308977" y="1812999"/>
              <a:ext cx="4703352" cy="10529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descr="Table documenting how LATTE scores epi link strength.">
            <a:extLst>
              <a:ext uri="{FF2B5EF4-FFF2-40B4-BE49-F238E27FC236}">
                <a16:creationId xmlns:a16="http://schemas.microsoft.com/office/drawing/2014/main" id="{5562EE1F-AB4C-45EC-874F-30995E6591F5}"/>
              </a:ext>
            </a:extLst>
          </p:cNvPr>
          <p:cNvGrpSpPr/>
          <p:nvPr/>
        </p:nvGrpSpPr>
        <p:grpSpPr>
          <a:xfrm>
            <a:off x="6315629" y="969806"/>
            <a:ext cx="4670156" cy="4148319"/>
            <a:chOff x="6315629" y="969806"/>
            <a:chExt cx="4670156" cy="4148319"/>
          </a:xfrm>
        </p:grpSpPr>
        <p:sp>
          <p:nvSpPr>
            <p:cNvPr id="37" name="TextBox 36">
              <a:extLst>
                <a:ext uri="{FF2B5EF4-FFF2-40B4-BE49-F238E27FC236}">
                  <a16:creationId xmlns:a16="http://schemas.microsoft.com/office/drawing/2014/main" id="{ED6D0DE6-B72A-4418-95FE-A46321C1DB69}"/>
                </a:ext>
              </a:extLst>
            </p:cNvPr>
            <p:cNvSpPr txBox="1"/>
            <p:nvPr/>
          </p:nvSpPr>
          <p:spPr>
            <a:xfrm>
              <a:off x="6322345" y="2156093"/>
              <a:ext cx="4663440" cy="338554"/>
            </a:xfrm>
            <a:prstGeom prst="rect">
              <a:avLst/>
            </a:prstGeom>
            <a:noFill/>
          </p:spPr>
          <p:txBody>
            <a:bodyPr wrap="square" rtlCol="0">
              <a:spAutoFit/>
            </a:bodyPr>
            <a:lstStyle/>
            <a:p>
              <a:pPr algn="ctr"/>
              <a:r>
                <a:rPr lang="en-US" sz="1600" dirty="0">
                  <a:solidFill>
                    <a:schemeClr val="bg1">
                      <a:lumMod val="75000"/>
                    </a:schemeClr>
                  </a:solidFill>
                  <a:latin typeface="Palatino Linotype" panose="02040502050505030304" pitchFamily="18" charset="0"/>
                </a:rPr>
                <a:t>Definite epi link                         </a:t>
              </a:r>
              <a:r>
                <a:rPr lang="en-US" sz="1600" dirty="0">
                  <a:latin typeface="Palatino Linotype" panose="02040502050505030304" pitchFamily="18" charset="0"/>
                </a:rPr>
                <a:t>Possible epi link</a:t>
              </a:r>
            </a:p>
          </p:txBody>
        </p:sp>
        <p:sp>
          <p:nvSpPr>
            <p:cNvPr id="38" name="TextBox 37">
              <a:extLst>
                <a:ext uri="{FF2B5EF4-FFF2-40B4-BE49-F238E27FC236}">
                  <a16:creationId xmlns:a16="http://schemas.microsoft.com/office/drawing/2014/main" id="{3B0D9910-2437-4C2C-A7D3-BA435858E78A}"/>
                </a:ext>
              </a:extLst>
            </p:cNvPr>
            <p:cNvSpPr txBox="1"/>
            <p:nvPr/>
          </p:nvSpPr>
          <p:spPr>
            <a:xfrm>
              <a:off x="6322345" y="3381827"/>
              <a:ext cx="4663440" cy="338554"/>
            </a:xfrm>
            <a:prstGeom prst="rect">
              <a:avLst/>
            </a:prstGeom>
            <a:noFill/>
          </p:spPr>
          <p:txBody>
            <a:bodyPr wrap="square" rtlCol="0">
              <a:spAutoFit/>
            </a:bodyPr>
            <a:lstStyle/>
            <a:p>
              <a:pPr algn="ctr"/>
              <a:r>
                <a:rPr lang="en-US" sz="1600" dirty="0">
                  <a:latin typeface="Palatino Linotype" panose="02040502050505030304" pitchFamily="18" charset="0"/>
                </a:rPr>
                <a:t>Probable epi link                         Possible epi link</a:t>
              </a:r>
            </a:p>
          </p:txBody>
        </p:sp>
        <p:sp>
          <p:nvSpPr>
            <p:cNvPr id="39" name="TextBox 38">
              <a:extLst>
                <a:ext uri="{FF2B5EF4-FFF2-40B4-BE49-F238E27FC236}">
                  <a16:creationId xmlns:a16="http://schemas.microsoft.com/office/drawing/2014/main" id="{64A4130F-DF79-4F2C-BF2A-D27EC8D050DD}"/>
                </a:ext>
              </a:extLst>
            </p:cNvPr>
            <p:cNvSpPr txBox="1"/>
            <p:nvPr/>
          </p:nvSpPr>
          <p:spPr>
            <a:xfrm>
              <a:off x="6322344" y="4610852"/>
              <a:ext cx="4663429" cy="338554"/>
            </a:xfrm>
            <a:prstGeom prst="rect">
              <a:avLst/>
            </a:prstGeom>
            <a:noFill/>
          </p:spPr>
          <p:txBody>
            <a:bodyPr wrap="square" rtlCol="0">
              <a:spAutoFit/>
            </a:bodyPr>
            <a:lstStyle/>
            <a:p>
              <a:pPr algn="ctr"/>
              <a:r>
                <a:rPr lang="en-US" sz="1600" dirty="0">
                  <a:latin typeface="Palatino Linotype" panose="02040502050505030304" pitchFamily="18" charset="0"/>
                </a:rPr>
                <a:t>Probable epi link                         Possible epi link</a:t>
              </a:r>
            </a:p>
          </p:txBody>
        </p:sp>
        <p:cxnSp>
          <p:nvCxnSpPr>
            <p:cNvPr id="40" name="Straight Connector 39">
              <a:extLst>
                <a:ext uri="{FF2B5EF4-FFF2-40B4-BE49-F238E27FC236}">
                  <a16:creationId xmlns:a16="http://schemas.microsoft.com/office/drawing/2014/main" id="{54B0EC4D-AB61-4800-BF8C-C224E954C139}"/>
                </a:ext>
              </a:extLst>
            </p:cNvPr>
            <p:cNvCxnSpPr/>
            <p:nvPr/>
          </p:nvCxnSpPr>
          <p:spPr>
            <a:xfrm>
              <a:off x="6322345" y="2060710"/>
              <a:ext cx="466344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EAA755-0FDF-4E1A-88F5-AC8DA3070981}"/>
                </a:ext>
              </a:extLst>
            </p:cNvPr>
            <p:cNvCxnSpPr/>
            <p:nvPr/>
          </p:nvCxnSpPr>
          <p:spPr>
            <a:xfrm>
              <a:off x="6315629" y="1393446"/>
              <a:ext cx="466344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9020655-FAFD-4E6F-911D-F3916D7F2538}"/>
                </a:ext>
              </a:extLst>
            </p:cNvPr>
            <p:cNvSpPr txBox="1"/>
            <p:nvPr/>
          </p:nvSpPr>
          <p:spPr>
            <a:xfrm>
              <a:off x="6324600" y="969806"/>
              <a:ext cx="4661185" cy="646331"/>
            </a:xfrm>
            <a:prstGeom prst="rect">
              <a:avLst/>
            </a:prstGeom>
            <a:noFill/>
          </p:spPr>
          <p:txBody>
            <a:bodyPr wrap="square" rtlCol="0">
              <a:spAutoFit/>
            </a:bodyPr>
            <a:lstStyle/>
            <a:p>
              <a:pPr algn="ctr"/>
              <a:r>
                <a:rPr lang="en-US" dirty="0">
                  <a:solidFill>
                    <a:srgbClr val="0070C0"/>
                  </a:solidFill>
                  <a:latin typeface="Palatino Linotype" panose="02040502050505030304" pitchFamily="18" charset="0"/>
                </a:rPr>
                <a:t>overlap threshold </a:t>
              </a:r>
              <a:r>
                <a:rPr lang="en-US" dirty="0">
                  <a:latin typeface="Palatino Linotype" panose="02040502050505030304" pitchFamily="18" charset="0"/>
                </a:rPr>
                <a:t>= </a:t>
              </a:r>
              <a:r>
                <a:rPr lang="en-US" i="1" dirty="0">
                  <a:latin typeface="Palatino Linotype" panose="02040502050505030304" pitchFamily="18" charset="0"/>
                </a:rPr>
                <a:t>x </a:t>
              </a:r>
              <a:r>
                <a:rPr lang="en-US" dirty="0">
                  <a:latin typeface="Palatino Linotype" panose="02040502050505030304" pitchFamily="18" charset="0"/>
                </a:rPr>
                <a:t>days</a:t>
              </a:r>
            </a:p>
            <a:p>
              <a:pPr algn="ctr"/>
              <a:endParaRPr lang="en-US" i="1" dirty="0">
                <a:latin typeface="Palatino Linotype" panose="02040502050505030304" pitchFamily="18" charset="0"/>
              </a:endParaRPr>
            </a:p>
          </p:txBody>
        </p:sp>
        <p:grpSp>
          <p:nvGrpSpPr>
            <p:cNvPr id="43" name="Group 42">
              <a:extLst>
                <a:ext uri="{FF2B5EF4-FFF2-40B4-BE49-F238E27FC236}">
                  <a16:creationId xmlns:a16="http://schemas.microsoft.com/office/drawing/2014/main" id="{EE247C7E-0E6D-4882-896B-F60191EC371D}"/>
                </a:ext>
              </a:extLst>
            </p:cNvPr>
            <p:cNvGrpSpPr/>
            <p:nvPr/>
          </p:nvGrpSpPr>
          <p:grpSpPr>
            <a:xfrm>
              <a:off x="6322345" y="1556974"/>
              <a:ext cx="4656724" cy="339008"/>
              <a:chOff x="6453313" y="1246873"/>
              <a:chExt cx="4075354" cy="338554"/>
            </a:xfrm>
          </p:grpSpPr>
          <p:sp>
            <p:nvSpPr>
              <p:cNvPr id="44" name="TextBox 43">
                <a:extLst>
                  <a:ext uri="{FF2B5EF4-FFF2-40B4-BE49-F238E27FC236}">
                    <a16:creationId xmlns:a16="http://schemas.microsoft.com/office/drawing/2014/main" id="{A0116E4F-232C-4470-93CD-E4170FF69693}"/>
                  </a:ext>
                </a:extLst>
              </p:cNvPr>
              <p:cNvSpPr txBox="1"/>
              <p:nvPr/>
            </p:nvSpPr>
            <p:spPr>
              <a:xfrm>
                <a:off x="6453313" y="1246873"/>
                <a:ext cx="1697431" cy="338554"/>
              </a:xfrm>
              <a:prstGeom prst="rect">
                <a:avLst/>
              </a:prstGeom>
              <a:noFill/>
            </p:spPr>
            <p:txBody>
              <a:bodyPr wrap="square" rtlCol="0">
                <a:spAutoFit/>
              </a:bodyPr>
              <a:lstStyle/>
              <a:p>
                <a:pPr algn="ctr"/>
                <a:r>
                  <a:rPr lang="en-US" sz="1600" dirty="0">
                    <a:latin typeface="Palatino Linotype" panose="02040502050505030304" pitchFamily="18" charset="0"/>
                  </a:rPr>
                  <a:t>Overlap </a:t>
                </a:r>
                <a:r>
                  <a:rPr lang="en-US" sz="1600" u="sng" dirty="0">
                    <a:latin typeface="Palatino Linotype" panose="02040502050505030304" pitchFamily="18" charset="0"/>
                  </a:rPr>
                  <a:t>&gt;</a:t>
                </a:r>
                <a:r>
                  <a:rPr lang="en-US" sz="1600" dirty="0">
                    <a:latin typeface="Palatino Linotype" panose="02040502050505030304" pitchFamily="18" charset="0"/>
                  </a:rPr>
                  <a:t> </a:t>
                </a:r>
                <a:r>
                  <a:rPr lang="en-US" sz="1600" i="1" dirty="0">
                    <a:latin typeface="Palatino Linotype" panose="02040502050505030304" pitchFamily="18" charset="0"/>
                  </a:rPr>
                  <a:t>x</a:t>
                </a:r>
                <a:r>
                  <a:rPr lang="en-US" sz="1600" dirty="0">
                    <a:latin typeface="Palatino Linotype" panose="02040502050505030304" pitchFamily="18" charset="0"/>
                  </a:rPr>
                  <a:t> days</a:t>
                </a:r>
              </a:p>
            </p:txBody>
          </p:sp>
          <p:sp>
            <p:nvSpPr>
              <p:cNvPr id="45" name="TextBox 44">
                <a:extLst>
                  <a:ext uri="{FF2B5EF4-FFF2-40B4-BE49-F238E27FC236}">
                    <a16:creationId xmlns:a16="http://schemas.microsoft.com/office/drawing/2014/main" id="{975D4F0D-E95B-4287-AB03-E458D68BB7D6}"/>
                  </a:ext>
                </a:extLst>
              </p:cNvPr>
              <p:cNvSpPr txBox="1"/>
              <p:nvPr/>
            </p:nvSpPr>
            <p:spPr>
              <a:xfrm>
                <a:off x="8727920" y="1246873"/>
                <a:ext cx="1800747" cy="338554"/>
              </a:xfrm>
              <a:prstGeom prst="rect">
                <a:avLst/>
              </a:prstGeom>
              <a:noFill/>
            </p:spPr>
            <p:txBody>
              <a:bodyPr wrap="square" rtlCol="0">
                <a:spAutoFit/>
              </a:bodyPr>
              <a:lstStyle/>
              <a:p>
                <a:pPr algn="ctr"/>
                <a:r>
                  <a:rPr lang="en-US" sz="1600" dirty="0">
                    <a:latin typeface="Palatino Linotype" panose="02040502050505030304" pitchFamily="18" charset="0"/>
                  </a:rPr>
                  <a:t>Overlap &lt; </a:t>
                </a:r>
                <a:r>
                  <a:rPr lang="en-US" sz="1600" i="1" dirty="0">
                    <a:latin typeface="Palatino Linotype" panose="02040502050505030304" pitchFamily="18" charset="0"/>
                  </a:rPr>
                  <a:t>x</a:t>
                </a:r>
                <a:r>
                  <a:rPr lang="en-US" sz="1600" dirty="0">
                    <a:latin typeface="Palatino Linotype" panose="02040502050505030304" pitchFamily="18" charset="0"/>
                  </a:rPr>
                  <a:t> days</a:t>
                </a:r>
              </a:p>
            </p:txBody>
          </p:sp>
        </p:grpSp>
        <p:sp>
          <p:nvSpPr>
            <p:cNvPr id="46" name="Rectangle 45">
              <a:extLst>
                <a:ext uri="{FF2B5EF4-FFF2-40B4-BE49-F238E27FC236}">
                  <a16:creationId xmlns:a16="http://schemas.microsoft.com/office/drawing/2014/main" id="{882BCDC0-813E-4CE2-A2AE-E73E37427CDA}"/>
                </a:ext>
              </a:extLst>
            </p:cNvPr>
            <p:cNvSpPr/>
            <p:nvPr/>
          </p:nvSpPr>
          <p:spPr>
            <a:xfrm>
              <a:off x="9054261" y="2133078"/>
              <a:ext cx="1868240" cy="2985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2879505-7554-49A5-9D5B-5172D2D8ED34}"/>
                </a:ext>
              </a:extLst>
            </p:cNvPr>
            <p:cNvSpPr/>
            <p:nvPr/>
          </p:nvSpPr>
          <p:spPr>
            <a:xfrm>
              <a:off x="9082335" y="1556974"/>
              <a:ext cx="1868240" cy="3702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137</a:t>
            </a:fld>
            <a:endParaRPr lang="en-US" dirty="0"/>
          </a:p>
        </p:txBody>
      </p:sp>
    </p:spTree>
    <p:extLst>
      <p:ext uri="{BB962C8B-B14F-4D97-AF65-F5344CB8AC3E}">
        <p14:creationId xmlns:p14="http://schemas.microsoft.com/office/powerpoint/2010/main" val="28240477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429758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strength</a:t>
            </a:r>
            <a:r>
              <a:rPr lang="en-US" sz="4000" dirty="0">
                <a:latin typeface="Tahoma" panose="020B0604030504040204" pitchFamily="34" charset="0"/>
              </a:rPr>
              <a:t> </a:t>
            </a:r>
            <a:r>
              <a:rPr lang="en-US" sz="1000" dirty="0">
                <a:latin typeface="Tahoma" panose="020B0604030504040204" pitchFamily="34" charset="0"/>
              </a:rPr>
              <a:t>(4/4)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4" name="Group 3" descr="Diagram illustrating how LATTE scores epi link strength that utilizes shaded horizontal bars to illustrate overlaps between persons.">
            <a:extLst>
              <a:ext uri="{FF2B5EF4-FFF2-40B4-BE49-F238E27FC236}">
                <a16:creationId xmlns:a16="http://schemas.microsoft.com/office/drawing/2014/main" id="{B30BD465-3856-4706-9025-BF8D0DB6E4DB}"/>
              </a:ext>
            </a:extLst>
          </p:cNvPr>
          <p:cNvGrpSpPr/>
          <p:nvPr/>
        </p:nvGrpSpPr>
        <p:grpSpPr>
          <a:xfrm>
            <a:off x="117856" y="1899801"/>
            <a:ext cx="6130986" cy="4640768"/>
            <a:chOff x="117856" y="1899801"/>
            <a:chExt cx="6130986" cy="4640768"/>
          </a:xfrm>
        </p:grpSpPr>
        <p:cxnSp>
          <p:nvCxnSpPr>
            <p:cNvPr id="13" name="Straight Arrow Connector 12">
              <a:extLst>
                <a:ext uri="{FF2B5EF4-FFF2-40B4-BE49-F238E27FC236}">
                  <a16:creationId xmlns:a16="http://schemas.microsoft.com/office/drawing/2014/main" id="{513CA561-CE96-47A7-943F-F22F6997AE3C}"/>
                </a:ext>
              </a:extLst>
            </p:cNvPr>
            <p:cNvCxnSpPr/>
            <p:nvPr/>
          </p:nvCxnSpPr>
          <p:spPr>
            <a:xfrm>
              <a:off x="2233475" y="5395357"/>
              <a:ext cx="3704605"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7DB2BAA-C767-4AFC-A6B6-93249017227E}"/>
                </a:ext>
              </a:extLst>
            </p:cNvPr>
            <p:cNvSpPr txBox="1"/>
            <p:nvPr/>
          </p:nvSpPr>
          <p:spPr>
            <a:xfrm>
              <a:off x="1537612" y="2067432"/>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D99C204-60C5-4504-9A9B-A3F8A2E3657C}"/>
                </a:ext>
              </a:extLst>
            </p:cNvPr>
            <p:cNvSpPr txBox="1"/>
            <p:nvPr/>
          </p:nvSpPr>
          <p:spPr>
            <a:xfrm>
              <a:off x="3261990" y="2422431"/>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7599F73A-49F6-4B9E-BE11-83338FACB256}"/>
                </a:ext>
              </a:extLst>
            </p:cNvPr>
            <p:cNvGrpSpPr/>
            <p:nvPr/>
          </p:nvGrpSpPr>
          <p:grpSpPr>
            <a:xfrm>
              <a:off x="3264019" y="5489265"/>
              <a:ext cx="926694" cy="186834"/>
              <a:chOff x="3526695" y="5195809"/>
              <a:chExt cx="926694" cy="186834"/>
            </a:xfrm>
          </p:grpSpPr>
          <p:cxnSp>
            <p:nvCxnSpPr>
              <p:cNvPr id="17" name="Straight Arrow Connector 16">
                <a:extLst>
                  <a:ext uri="{FF2B5EF4-FFF2-40B4-BE49-F238E27FC236}">
                    <a16:creationId xmlns:a16="http://schemas.microsoft.com/office/drawing/2014/main" id="{A93EE580-327B-4FBC-9ED5-5EF6C11ABEB2}"/>
                  </a:ext>
                </a:extLst>
              </p:cNvPr>
              <p:cNvCxnSpPr/>
              <p:nvPr/>
            </p:nvCxnSpPr>
            <p:spPr>
              <a:xfrm flipH="1" flipV="1">
                <a:off x="3530443" y="5289445"/>
                <a:ext cx="914400"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F415395-038F-4408-BF38-0C4F37FDBF08}"/>
                  </a:ext>
                </a:extLst>
              </p:cNvPr>
              <p:cNvCxnSpPr/>
              <p:nvPr/>
            </p:nvCxnSpPr>
            <p:spPr>
              <a:xfrm>
                <a:off x="3526695" y="5199763"/>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C17C9E-7CE3-49A9-A68F-AF87B5F1AB90}"/>
                  </a:ext>
                </a:extLst>
              </p:cNvPr>
              <p:cNvCxnSpPr/>
              <p:nvPr/>
            </p:nvCxnSpPr>
            <p:spPr>
              <a:xfrm>
                <a:off x="4453389" y="5195809"/>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8DB9A2A0-33BC-4A0B-BB67-77AF60F5C4C2}"/>
                </a:ext>
              </a:extLst>
            </p:cNvPr>
            <p:cNvCxnSpPr/>
            <p:nvPr/>
          </p:nvCxnSpPr>
          <p:spPr>
            <a:xfrm>
              <a:off x="4189372" y="1899801"/>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AA11D94-9DD6-4CB1-B9F3-BBC071A9A26A}"/>
                </a:ext>
              </a:extLst>
            </p:cNvPr>
            <p:cNvCxnSpPr/>
            <p:nvPr/>
          </p:nvCxnSpPr>
          <p:spPr>
            <a:xfrm>
              <a:off x="3262177" y="1904589"/>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E5E3E4D-6F86-4A7B-8DE7-5F2BB0A1B6DA}"/>
                </a:ext>
              </a:extLst>
            </p:cNvPr>
            <p:cNvSpPr txBox="1"/>
            <p:nvPr/>
          </p:nvSpPr>
          <p:spPr>
            <a:xfrm>
              <a:off x="1537612" y="3285743"/>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BFE4BB2D-951D-43AD-B5CE-9A6139629FAE}"/>
                </a:ext>
              </a:extLst>
            </p:cNvPr>
            <p:cNvSpPr txBox="1"/>
            <p:nvPr/>
          </p:nvSpPr>
          <p:spPr>
            <a:xfrm>
              <a:off x="3261990" y="3640742"/>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3A96C0EF-4AC7-40E2-AA2E-0CEAF7E5D007}"/>
                </a:ext>
              </a:extLst>
            </p:cNvPr>
            <p:cNvSpPr txBox="1"/>
            <p:nvPr/>
          </p:nvSpPr>
          <p:spPr>
            <a:xfrm>
              <a:off x="1537612" y="4501062"/>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95854F06-C05F-40E2-A01C-ED50CCE4ACCA}"/>
                </a:ext>
              </a:extLst>
            </p:cNvPr>
            <p:cNvSpPr txBox="1"/>
            <p:nvPr/>
          </p:nvSpPr>
          <p:spPr>
            <a:xfrm>
              <a:off x="3261990" y="4856061"/>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AD210618-B015-43FD-BED4-64B2E9CA5165}"/>
                </a:ext>
              </a:extLst>
            </p:cNvPr>
            <p:cNvSpPr txBox="1"/>
            <p:nvPr/>
          </p:nvSpPr>
          <p:spPr>
            <a:xfrm>
              <a:off x="2108599" y="4473756"/>
              <a:ext cx="70564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A</a:t>
              </a:r>
            </a:p>
          </p:txBody>
        </p:sp>
        <p:sp>
          <p:nvSpPr>
            <p:cNvPr id="27" name="TextBox 26">
              <a:extLst>
                <a:ext uri="{FF2B5EF4-FFF2-40B4-BE49-F238E27FC236}">
                  <a16:creationId xmlns:a16="http://schemas.microsoft.com/office/drawing/2014/main" id="{5D33BB8B-EBC2-4D2B-95DF-524FDCC01EB1}"/>
                </a:ext>
              </a:extLst>
            </p:cNvPr>
            <p:cNvSpPr txBox="1"/>
            <p:nvPr/>
          </p:nvSpPr>
          <p:spPr>
            <a:xfrm>
              <a:off x="4426744" y="3606328"/>
              <a:ext cx="697627"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B</a:t>
              </a:r>
            </a:p>
          </p:txBody>
        </p:sp>
        <p:sp>
          <p:nvSpPr>
            <p:cNvPr id="28" name="TextBox 27">
              <a:extLst>
                <a:ext uri="{FF2B5EF4-FFF2-40B4-BE49-F238E27FC236}">
                  <a16:creationId xmlns:a16="http://schemas.microsoft.com/office/drawing/2014/main" id="{9015B0CF-A175-45EB-B8CB-6703016AEB38}"/>
                </a:ext>
              </a:extLst>
            </p:cNvPr>
            <p:cNvSpPr txBox="1"/>
            <p:nvPr/>
          </p:nvSpPr>
          <p:spPr>
            <a:xfrm>
              <a:off x="2108599" y="3256695"/>
              <a:ext cx="70564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A</a:t>
              </a:r>
            </a:p>
          </p:txBody>
        </p:sp>
        <p:sp>
          <p:nvSpPr>
            <p:cNvPr id="29" name="TextBox 28">
              <a:extLst>
                <a:ext uri="{FF2B5EF4-FFF2-40B4-BE49-F238E27FC236}">
                  <a16:creationId xmlns:a16="http://schemas.microsoft.com/office/drawing/2014/main" id="{EA7AA031-8D44-4A45-97A1-8D78E3B61B6F}"/>
                </a:ext>
              </a:extLst>
            </p:cNvPr>
            <p:cNvSpPr txBox="1"/>
            <p:nvPr/>
          </p:nvSpPr>
          <p:spPr>
            <a:xfrm>
              <a:off x="2109791" y="2036978"/>
              <a:ext cx="70564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A</a:t>
              </a:r>
            </a:p>
          </p:txBody>
        </p:sp>
        <p:sp>
          <p:nvSpPr>
            <p:cNvPr id="30" name="TextBox 29">
              <a:extLst>
                <a:ext uri="{FF2B5EF4-FFF2-40B4-BE49-F238E27FC236}">
                  <a16:creationId xmlns:a16="http://schemas.microsoft.com/office/drawing/2014/main" id="{976800F4-A9BD-4FDE-8587-D54546C984BA}"/>
                </a:ext>
              </a:extLst>
            </p:cNvPr>
            <p:cNvSpPr txBox="1"/>
            <p:nvPr/>
          </p:nvSpPr>
          <p:spPr>
            <a:xfrm>
              <a:off x="4426558" y="4819016"/>
              <a:ext cx="697627"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B</a:t>
              </a:r>
            </a:p>
          </p:txBody>
        </p:sp>
        <p:sp>
          <p:nvSpPr>
            <p:cNvPr id="31" name="TextBox 30">
              <a:extLst>
                <a:ext uri="{FF2B5EF4-FFF2-40B4-BE49-F238E27FC236}">
                  <a16:creationId xmlns:a16="http://schemas.microsoft.com/office/drawing/2014/main" id="{3ED256F9-1299-485D-8C2E-51731B9A051F}"/>
                </a:ext>
              </a:extLst>
            </p:cNvPr>
            <p:cNvSpPr txBox="1"/>
            <p:nvPr/>
          </p:nvSpPr>
          <p:spPr>
            <a:xfrm>
              <a:off x="4426744" y="2388890"/>
              <a:ext cx="697627"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B</a:t>
              </a:r>
            </a:p>
          </p:txBody>
        </p:sp>
        <p:sp>
          <p:nvSpPr>
            <p:cNvPr id="33" name="TextBox 32">
              <a:extLst>
                <a:ext uri="{FF2B5EF4-FFF2-40B4-BE49-F238E27FC236}">
                  <a16:creationId xmlns:a16="http://schemas.microsoft.com/office/drawing/2014/main" id="{1A63257D-65A0-4D96-AAC8-876106BA013B}"/>
                </a:ext>
              </a:extLst>
            </p:cNvPr>
            <p:cNvSpPr txBox="1"/>
            <p:nvPr/>
          </p:nvSpPr>
          <p:spPr>
            <a:xfrm>
              <a:off x="2589595" y="5730193"/>
              <a:ext cx="2315057"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Overlap (number of days)</a:t>
              </a:r>
            </a:p>
          </p:txBody>
        </p:sp>
        <p:sp>
          <p:nvSpPr>
            <p:cNvPr id="49" name="TextBox 48">
              <a:extLst>
                <a:ext uri="{FF2B5EF4-FFF2-40B4-BE49-F238E27FC236}">
                  <a16:creationId xmlns:a16="http://schemas.microsoft.com/office/drawing/2014/main" id="{7908AB00-D9DF-4EA5-8D61-FB31EA52D180}"/>
                </a:ext>
              </a:extLst>
            </p:cNvPr>
            <p:cNvSpPr txBox="1"/>
            <p:nvPr/>
          </p:nvSpPr>
          <p:spPr>
            <a:xfrm>
              <a:off x="117856" y="5231907"/>
              <a:ext cx="2100473"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Time: day(s) at Location </a:t>
              </a:r>
              <a:r>
                <a:rPr lang="en-US" sz="1400" i="1" dirty="0">
                  <a:latin typeface="Times New Roman" panose="02020603050405020304" pitchFamily="18" charset="0"/>
                  <a:cs typeface="Times New Roman" panose="02020603050405020304" pitchFamily="18" charset="0"/>
                </a:rPr>
                <a:t>A</a:t>
              </a:r>
              <a:endParaRPr lang="en-US" sz="1400" dirty="0">
                <a:latin typeface="Times New Roman" panose="02020603050405020304" pitchFamily="18" charset="0"/>
                <a:cs typeface="Times New Roman" panose="02020603050405020304" pitchFamily="18" charset="0"/>
              </a:endParaRPr>
            </a:p>
          </p:txBody>
        </p:sp>
        <p:grpSp>
          <p:nvGrpSpPr>
            <p:cNvPr id="50" name="Group 49">
              <a:extLst>
                <a:ext uri="{FF2B5EF4-FFF2-40B4-BE49-F238E27FC236}">
                  <a16:creationId xmlns:a16="http://schemas.microsoft.com/office/drawing/2014/main" id="{9647AA2B-F4CE-4981-A987-828C4784EF75}"/>
                </a:ext>
              </a:extLst>
            </p:cNvPr>
            <p:cNvGrpSpPr/>
            <p:nvPr/>
          </p:nvGrpSpPr>
          <p:grpSpPr>
            <a:xfrm>
              <a:off x="3119121" y="6232792"/>
              <a:ext cx="3129721" cy="307777"/>
              <a:chOff x="3119121" y="6232792"/>
              <a:chExt cx="3129721" cy="307777"/>
            </a:xfrm>
          </p:grpSpPr>
          <p:sp>
            <p:nvSpPr>
              <p:cNvPr id="51" name="TextBox 50">
                <a:extLst>
                  <a:ext uri="{FF2B5EF4-FFF2-40B4-BE49-F238E27FC236}">
                    <a16:creationId xmlns:a16="http://schemas.microsoft.com/office/drawing/2014/main" id="{9C38ADEE-E499-4B59-B58C-D9CB45156EB4}"/>
                  </a:ext>
                </a:extLst>
              </p:cNvPr>
              <p:cNvSpPr txBox="1"/>
              <p:nvPr/>
            </p:nvSpPr>
            <p:spPr>
              <a:xfrm>
                <a:off x="3119121" y="6280904"/>
                <a:ext cx="18288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14068535-3CC7-4C74-A5E2-34923F55AA1E}"/>
                  </a:ext>
                </a:extLst>
              </p:cNvPr>
              <p:cNvSpPr txBox="1"/>
              <p:nvPr/>
            </p:nvSpPr>
            <p:spPr>
              <a:xfrm>
                <a:off x="4736083" y="6293734"/>
                <a:ext cx="18288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37DD266B-A4E9-42D3-B1A6-2BE7443512DC}"/>
                  </a:ext>
                </a:extLst>
              </p:cNvPr>
              <p:cNvSpPr txBox="1"/>
              <p:nvPr/>
            </p:nvSpPr>
            <p:spPr>
              <a:xfrm>
                <a:off x="3323510" y="6232792"/>
                <a:ext cx="112883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Certain dates</a:t>
                </a:r>
              </a:p>
            </p:txBody>
          </p:sp>
          <p:sp>
            <p:nvSpPr>
              <p:cNvPr id="54" name="TextBox 53">
                <a:extLst>
                  <a:ext uri="{FF2B5EF4-FFF2-40B4-BE49-F238E27FC236}">
                    <a16:creationId xmlns:a16="http://schemas.microsoft.com/office/drawing/2014/main" id="{21ABDA2E-3820-45F6-9FC9-20FFC1D3CE44}"/>
                  </a:ext>
                </a:extLst>
              </p:cNvPr>
              <p:cNvSpPr txBox="1"/>
              <p:nvPr/>
            </p:nvSpPr>
            <p:spPr>
              <a:xfrm>
                <a:off x="4940471" y="6232792"/>
                <a:ext cx="130837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Uncertain dates</a:t>
                </a:r>
              </a:p>
            </p:txBody>
          </p:sp>
        </p:grpSp>
      </p:grpSp>
      <p:grpSp>
        <p:nvGrpSpPr>
          <p:cNvPr id="5" name="Group 4" descr="Table documenting how LATTE scores epi link strength.">
            <a:extLst>
              <a:ext uri="{FF2B5EF4-FFF2-40B4-BE49-F238E27FC236}">
                <a16:creationId xmlns:a16="http://schemas.microsoft.com/office/drawing/2014/main" id="{E225B57E-4CC2-4A10-A3B1-413E50490404}"/>
              </a:ext>
            </a:extLst>
          </p:cNvPr>
          <p:cNvGrpSpPr/>
          <p:nvPr/>
        </p:nvGrpSpPr>
        <p:grpSpPr>
          <a:xfrm>
            <a:off x="6315629" y="969806"/>
            <a:ext cx="5000754" cy="3979600"/>
            <a:chOff x="6315629" y="969806"/>
            <a:chExt cx="5000754" cy="3979600"/>
          </a:xfrm>
        </p:grpSpPr>
        <p:sp>
          <p:nvSpPr>
            <p:cNvPr id="46" name="TextBox 45">
              <a:extLst>
                <a:ext uri="{FF2B5EF4-FFF2-40B4-BE49-F238E27FC236}">
                  <a16:creationId xmlns:a16="http://schemas.microsoft.com/office/drawing/2014/main" id="{D3C90E40-8E51-418F-ACE9-71B92A83C44D}"/>
                </a:ext>
              </a:extLst>
            </p:cNvPr>
            <p:cNvSpPr txBox="1"/>
            <p:nvPr/>
          </p:nvSpPr>
          <p:spPr>
            <a:xfrm>
              <a:off x="6322344" y="3378952"/>
              <a:ext cx="4663429" cy="338554"/>
            </a:xfrm>
            <a:prstGeom prst="rect">
              <a:avLst/>
            </a:prstGeom>
            <a:noFill/>
          </p:spPr>
          <p:txBody>
            <a:bodyPr wrap="square" rtlCol="0">
              <a:spAutoFit/>
            </a:bodyPr>
            <a:lstStyle/>
            <a:p>
              <a:pPr algn="ctr"/>
              <a:r>
                <a:rPr lang="en-US" sz="1600" dirty="0">
                  <a:solidFill>
                    <a:schemeClr val="bg1">
                      <a:lumMod val="75000"/>
                    </a:schemeClr>
                  </a:solidFill>
                  <a:latin typeface="Palatino Linotype" panose="02040502050505030304" pitchFamily="18" charset="0"/>
                </a:rPr>
                <a:t>Probable epi link                         </a:t>
              </a:r>
              <a:r>
                <a:rPr lang="en-US" sz="1600" dirty="0">
                  <a:latin typeface="Palatino Linotype" panose="02040502050505030304" pitchFamily="18" charset="0"/>
                </a:rPr>
                <a:t>Possible epi link</a:t>
              </a:r>
            </a:p>
          </p:txBody>
        </p:sp>
        <p:sp>
          <p:nvSpPr>
            <p:cNvPr id="37" name="TextBox 36">
              <a:extLst>
                <a:ext uri="{FF2B5EF4-FFF2-40B4-BE49-F238E27FC236}">
                  <a16:creationId xmlns:a16="http://schemas.microsoft.com/office/drawing/2014/main" id="{ED6D0DE6-B72A-4418-95FE-A46321C1DB69}"/>
                </a:ext>
              </a:extLst>
            </p:cNvPr>
            <p:cNvSpPr txBox="1"/>
            <p:nvPr/>
          </p:nvSpPr>
          <p:spPr>
            <a:xfrm>
              <a:off x="6322345" y="2156093"/>
              <a:ext cx="4663440" cy="338554"/>
            </a:xfrm>
            <a:prstGeom prst="rect">
              <a:avLst/>
            </a:prstGeom>
            <a:noFill/>
          </p:spPr>
          <p:txBody>
            <a:bodyPr wrap="square" rtlCol="0">
              <a:spAutoFit/>
            </a:bodyPr>
            <a:lstStyle/>
            <a:p>
              <a:pPr algn="ctr"/>
              <a:r>
                <a:rPr lang="en-US" sz="1600" dirty="0">
                  <a:solidFill>
                    <a:schemeClr val="bg1">
                      <a:lumMod val="75000"/>
                    </a:schemeClr>
                  </a:solidFill>
                  <a:latin typeface="Palatino Linotype" panose="02040502050505030304" pitchFamily="18" charset="0"/>
                </a:rPr>
                <a:t>Definite epi link                         </a:t>
              </a:r>
              <a:r>
                <a:rPr lang="en-US" sz="1600" dirty="0">
                  <a:latin typeface="Palatino Linotype" panose="02040502050505030304" pitchFamily="18" charset="0"/>
                </a:rPr>
                <a:t>Possible epi link</a:t>
              </a:r>
            </a:p>
          </p:txBody>
        </p:sp>
        <p:sp>
          <p:nvSpPr>
            <p:cNvPr id="39" name="TextBox 38">
              <a:extLst>
                <a:ext uri="{FF2B5EF4-FFF2-40B4-BE49-F238E27FC236}">
                  <a16:creationId xmlns:a16="http://schemas.microsoft.com/office/drawing/2014/main" id="{64A4130F-DF79-4F2C-BF2A-D27EC8D050DD}"/>
                </a:ext>
              </a:extLst>
            </p:cNvPr>
            <p:cNvSpPr txBox="1"/>
            <p:nvPr/>
          </p:nvSpPr>
          <p:spPr>
            <a:xfrm>
              <a:off x="6322344" y="4610852"/>
              <a:ext cx="4663429" cy="338554"/>
            </a:xfrm>
            <a:prstGeom prst="rect">
              <a:avLst/>
            </a:prstGeom>
            <a:noFill/>
          </p:spPr>
          <p:txBody>
            <a:bodyPr wrap="square" rtlCol="0">
              <a:spAutoFit/>
            </a:bodyPr>
            <a:lstStyle/>
            <a:p>
              <a:pPr algn="ctr"/>
              <a:r>
                <a:rPr lang="en-US" sz="1600" dirty="0">
                  <a:solidFill>
                    <a:schemeClr val="bg1">
                      <a:lumMod val="75000"/>
                    </a:schemeClr>
                  </a:solidFill>
                  <a:latin typeface="Palatino Linotype" panose="02040502050505030304" pitchFamily="18" charset="0"/>
                </a:rPr>
                <a:t>Probable epi link                         </a:t>
              </a:r>
              <a:r>
                <a:rPr lang="en-US" sz="1600" dirty="0">
                  <a:latin typeface="Palatino Linotype" panose="02040502050505030304" pitchFamily="18" charset="0"/>
                </a:rPr>
                <a:t>Possible epi link</a:t>
              </a:r>
            </a:p>
          </p:txBody>
        </p:sp>
        <p:cxnSp>
          <p:nvCxnSpPr>
            <p:cNvPr id="40" name="Straight Connector 39">
              <a:extLst>
                <a:ext uri="{FF2B5EF4-FFF2-40B4-BE49-F238E27FC236}">
                  <a16:creationId xmlns:a16="http://schemas.microsoft.com/office/drawing/2014/main" id="{54B0EC4D-AB61-4800-BF8C-C224E954C139}"/>
                </a:ext>
              </a:extLst>
            </p:cNvPr>
            <p:cNvCxnSpPr/>
            <p:nvPr/>
          </p:nvCxnSpPr>
          <p:spPr>
            <a:xfrm>
              <a:off x="6322345" y="2060710"/>
              <a:ext cx="466344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EAA755-0FDF-4E1A-88F5-AC8DA3070981}"/>
                </a:ext>
              </a:extLst>
            </p:cNvPr>
            <p:cNvCxnSpPr/>
            <p:nvPr/>
          </p:nvCxnSpPr>
          <p:spPr>
            <a:xfrm>
              <a:off x="6315629" y="1393446"/>
              <a:ext cx="466344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9020655-FAFD-4E6F-911D-F3916D7F2538}"/>
                </a:ext>
              </a:extLst>
            </p:cNvPr>
            <p:cNvSpPr txBox="1"/>
            <p:nvPr/>
          </p:nvSpPr>
          <p:spPr>
            <a:xfrm>
              <a:off x="6324600" y="969806"/>
              <a:ext cx="4661185" cy="646331"/>
            </a:xfrm>
            <a:prstGeom prst="rect">
              <a:avLst/>
            </a:prstGeom>
            <a:noFill/>
          </p:spPr>
          <p:txBody>
            <a:bodyPr wrap="square" rtlCol="0">
              <a:spAutoFit/>
            </a:bodyPr>
            <a:lstStyle/>
            <a:p>
              <a:pPr algn="ctr"/>
              <a:r>
                <a:rPr lang="en-US" dirty="0">
                  <a:solidFill>
                    <a:srgbClr val="0070C0"/>
                  </a:solidFill>
                  <a:latin typeface="Palatino Linotype" panose="02040502050505030304" pitchFamily="18" charset="0"/>
                </a:rPr>
                <a:t>overlap threshold </a:t>
              </a:r>
              <a:r>
                <a:rPr lang="en-US" dirty="0">
                  <a:latin typeface="Palatino Linotype" panose="02040502050505030304" pitchFamily="18" charset="0"/>
                </a:rPr>
                <a:t>= </a:t>
              </a:r>
              <a:r>
                <a:rPr lang="en-US" i="1" dirty="0">
                  <a:latin typeface="Palatino Linotype" panose="02040502050505030304" pitchFamily="18" charset="0"/>
                </a:rPr>
                <a:t>x </a:t>
              </a:r>
              <a:r>
                <a:rPr lang="en-US" dirty="0">
                  <a:latin typeface="Palatino Linotype" panose="02040502050505030304" pitchFamily="18" charset="0"/>
                </a:rPr>
                <a:t>days</a:t>
              </a:r>
            </a:p>
            <a:p>
              <a:pPr algn="ctr"/>
              <a:endParaRPr lang="en-US" i="1" dirty="0">
                <a:latin typeface="Palatino Linotype" panose="02040502050505030304" pitchFamily="18" charset="0"/>
              </a:endParaRPr>
            </a:p>
          </p:txBody>
        </p:sp>
        <p:grpSp>
          <p:nvGrpSpPr>
            <p:cNvPr id="43" name="Group 42">
              <a:extLst>
                <a:ext uri="{FF2B5EF4-FFF2-40B4-BE49-F238E27FC236}">
                  <a16:creationId xmlns:a16="http://schemas.microsoft.com/office/drawing/2014/main" id="{EE247C7E-0E6D-4882-896B-F60191EC371D}"/>
                </a:ext>
              </a:extLst>
            </p:cNvPr>
            <p:cNvGrpSpPr/>
            <p:nvPr/>
          </p:nvGrpSpPr>
          <p:grpSpPr>
            <a:xfrm>
              <a:off x="6322344" y="1556973"/>
              <a:ext cx="4994039" cy="408341"/>
              <a:chOff x="6453313" y="1246873"/>
              <a:chExt cx="4075354" cy="338554"/>
            </a:xfrm>
          </p:grpSpPr>
          <p:sp>
            <p:nvSpPr>
              <p:cNvPr id="44" name="TextBox 43">
                <a:extLst>
                  <a:ext uri="{FF2B5EF4-FFF2-40B4-BE49-F238E27FC236}">
                    <a16:creationId xmlns:a16="http://schemas.microsoft.com/office/drawing/2014/main" id="{A0116E4F-232C-4470-93CD-E4170FF69693}"/>
                  </a:ext>
                </a:extLst>
              </p:cNvPr>
              <p:cNvSpPr txBox="1"/>
              <p:nvPr/>
            </p:nvSpPr>
            <p:spPr>
              <a:xfrm>
                <a:off x="6453313" y="1246873"/>
                <a:ext cx="1697431" cy="338554"/>
              </a:xfrm>
              <a:prstGeom prst="rect">
                <a:avLst/>
              </a:prstGeom>
              <a:noFill/>
            </p:spPr>
            <p:txBody>
              <a:bodyPr wrap="square" rtlCol="0">
                <a:spAutoFit/>
              </a:bodyPr>
              <a:lstStyle/>
              <a:p>
                <a:pPr algn="ctr"/>
                <a:r>
                  <a:rPr lang="en-US" sz="1600" dirty="0">
                    <a:solidFill>
                      <a:schemeClr val="bg1">
                        <a:lumMod val="75000"/>
                      </a:schemeClr>
                    </a:solidFill>
                    <a:latin typeface="Palatino Linotype" panose="02040502050505030304" pitchFamily="18" charset="0"/>
                  </a:rPr>
                  <a:t>Overlap </a:t>
                </a:r>
                <a:r>
                  <a:rPr lang="en-US" sz="1600" u="sng" dirty="0">
                    <a:solidFill>
                      <a:schemeClr val="bg1">
                        <a:lumMod val="75000"/>
                      </a:schemeClr>
                    </a:solidFill>
                    <a:latin typeface="Palatino Linotype" panose="02040502050505030304" pitchFamily="18" charset="0"/>
                  </a:rPr>
                  <a:t>&gt;</a:t>
                </a:r>
                <a:r>
                  <a:rPr lang="en-US" sz="1600" dirty="0">
                    <a:solidFill>
                      <a:schemeClr val="bg1">
                        <a:lumMod val="75000"/>
                      </a:schemeClr>
                    </a:solidFill>
                    <a:latin typeface="Palatino Linotype" panose="02040502050505030304" pitchFamily="18" charset="0"/>
                  </a:rPr>
                  <a:t> </a:t>
                </a:r>
                <a:r>
                  <a:rPr lang="en-US" sz="1600" i="1" dirty="0">
                    <a:solidFill>
                      <a:schemeClr val="bg1">
                        <a:lumMod val="75000"/>
                      </a:schemeClr>
                    </a:solidFill>
                    <a:latin typeface="Palatino Linotype" panose="02040502050505030304" pitchFamily="18" charset="0"/>
                  </a:rPr>
                  <a:t>x</a:t>
                </a:r>
                <a:r>
                  <a:rPr lang="en-US" sz="1600" dirty="0">
                    <a:solidFill>
                      <a:schemeClr val="bg1">
                        <a:lumMod val="75000"/>
                      </a:schemeClr>
                    </a:solidFill>
                    <a:latin typeface="Palatino Linotype" panose="02040502050505030304" pitchFamily="18" charset="0"/>
                  </a:rPr>
                  <a:t> days</a:t>
                </a:r>
              </a:p>
            </p:txBody>
          </p:sp>
          <p:sp>
            <p:nvSpPr>
              <p:cNvPr id="45" name="TextBox 44">
                <a:extLst>
                  <a:ext uri="{FF2B5EF4-FFF2-40B4-BE49-F238E27FC236}">
                    <a16:creationId xmlns:a16="http://schemas.microsoft.com/office/drawing/2014/main" id="{975D4F0D-E95B-4287-AB03-E458D68BB7D6}"/>
                  </a:ext>
                </a:extLst>
              </p:cNvPr>
              <p:cNvSpPr txBox="1"/>
              <p:nvPr/>
            </p:nvSpPr>
            <p:spPr>
              <a:xfrm>
                <a:off x="8394538" y="1246873"/>
                <a:ext cx="2134129" cy="280694"/>
              </a:xfrm>
              <a:prstGeom prst="rect">
                <a:avLst/>
              </a:prstGeom>
              <a:noFill/>
            </p:spPr>
            <p:txBody>
              <a:bodyPr wrap="square" rtlCol="0">
                <a:spAutoFit/>
              </a:bodyPr>
              <a:lstStyle/>
              <a:p>
                <a:pPr algn="ctr"/>
                <a:r>
                  <a:rPr lang="en-US" sz="1600" dirty="0">
                    <a:latin typeface="Palatino Linotype" panose="02040502050505030304" pitchFamily="18" charset="0"/>
                  </a:rPr>
                  <a:t>0 days &lt; Overlap &lt; </a:t>
                </a:r>
                <a:r>
                  <a:rPr lang="en-US" sz="1600" i="1" dirty="0">
                    <a:latin typeface="Palatino Linotype" panose="02040502050505030304" pitchFamily="18" charset="0"/>
                  </a:rPr>
                  <a:t>x</a:t>
                </a:r>
                <a:r>
                  <a:rPr lang="en-US" sz="1600" dirty="0">
                    <a:latin typeface="Palatino Linotype" panose="02040502050505030304" pitchFamily="18" charset="0"/>
                  </a:rPr>
                  <a:t> days</a:t>
                </a:r>
              </a:p>
            </p:txBody>
          </p:sp>
        </p:grpSp>
      </p:grpSp>
      <p:sp>
        <p:nvSpPr>
          <p:cNvPr id="3" name="Slide Number Placeholder 2"/>
          <p:cNvSpPr>
            <a:spLocks noGrp="1"/>
          </p:cNvSpPr>
          <p:nvPr>
            <p:ph type="sldNum" sz="quarter" idx="12"/>
          </p:nvPr>
        </p:nvSpPr>
        <p:spPr/>
        <p:txBody>
          <a:bodyPr/>
          <a:lstStyle/>
          <a:p>
            <a:fld id="{1B5DE891-BED3-4FCA-96F7-3F8A1588183F}" type="slidenum">
              <a:rPr lang="en-US" smtClean="0"/>
              <a:pPr/>
              <a:t>138</a:t>
            </a:fld>
            <a:endParaRPr lang="en-US" dirty="0"/>
          </a:p>
        </p:txBody>
      </p:sp>
    </p:spTree>
    <p:extLst>
      <p:ext uri="{BB962C8B-B14F-4D97-AF65-F5344CB8AC3E}">
        <p14:creationId xmlns:p14="http://schemas.microsoft.com/office/powerpoint/2010/main" val="23997197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093164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(13/25)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sp>
        <p:nvSpPr>
          <p:cNvPr id="6" name="TextBox 5"/>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Epi links</a:t>
            </a:r>
            <a:endParaRPr lang="en-US" sz="2000" dirty="0">
              <a:latin typeface="Tahoma" panose="020B0604030504040204" pitchFamily="34" charset="0"/>
            </a:endParaRPr>
          </a:p>
        </p:txBody>
      </p:sp>
      <p:grpSp>
        <p:nvGrpSpPr>
          <p:cNvPr id="4" name="Group 3" descr="Screenshot of the epi links output file with select content highlighted.">
            <a:extLst>
              <a:ext uri="{FF2B5EF4-FFF2-40B4-BE49-F238E27FC236}">
                <a16:creationId xmlns:a16="http://schemas.microsoft.com/office/drawing/2014/main" id="{6FBD0E3E-B0A1-4CDF-AE48-B92322D7DFBE}"/>
              </a:ext>
            </a:extLst>
          </p:cNvPr>
          <p:cNvGrpSpPr/>
          <p:nvPr/>
        </p:nvGrpSpPr>
        <p:grpSpPr>
          <a:xfrm>
            <a:off x="505028" y="1554480"/>
            <a:ext cx="11181944" cy="5029200"/>
            <a:chOff x="505028" y="1554480"/>
            <a:chExt cx="11181944" cy="5029200"/>
          </a:xfrm>
        </p:grpSpPr>
        <p:pic>
          <p:nvPicPr>
            <p:cNvPr id="10" name="Picture 9" descr="A screenshot of a cell phone&#10;&#10;Description automatically generated">
              <a:extLst>
                <a:ext uri="{FF2B5EF4-FFF2-40B4-BE49-F238E27FC236}">
                  <a16:creationId xmlns:a16="http://schemas.microsoft.com/office/drawing/2014/main" id="{F5D2FBDB-C153-4839-B901-7753FD877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28" y="1554480"/>
              <a:ext cx="11181944" cy="5029200"/>
            </a:xfrm>
            <a:prstGeom prst="rect">
              <a:avLst/>
            </a:prstGeom>
            <a:ln w="6350">
              <a:solidFill>
                <a:schemeClr val="tx1"/>
              </a:solidFill>
            </a:ln>
          </p:spPr>
        </p:pic>
        <p:sp>
          <p:nvSpPr>
            <p:cNvPr id="8" name="Rectangle 7">
              <a:extLst>
                <a:ext uri="{FF2B5EF4-FFF2-40B4-BE49-F238E27FC236}">
                  <a16:creationId xmlns:a16="http://schemas.microsoft.com/office/drawing/2014/main" id="{A5BFDAFA-1BAB-4A04-80BF-63558CE58304}"/>
                </a:ext>
              </a:extLst>
            </p:cNvPr>
            <p:cNvSpPr/>
            <p:nvPr/>
          </p:nvSpPr>
          <p:spPr>
            <a:xfrm flipH="1">
              <a:off x="6095998" y="1554480"/>
              <a:ext cx="2807367" cy="502920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139</a:t>
            </a:fld>
            <a:endParaRPr lang="en-US" dirty="0"/>
          </a:p>
        </p:txBody>
      </p:sp>
    </p:spTree>
    <p:extLst>
      <p:ext uri="{BB962C8B-B14F-4D97-AF65-F5344CB8AC3E}">
        <p14:creationId xmlns:p14="http://schemas.microsoft.com/office/powerpoint/2010/main" val="770852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p:cNvSpPr txBox="1">
            <a:spLocks noGrp="1"/>
          </p:cNvSpPr>
          <p:nvPr>
            <p:ph type="title" idx="4294967295"/>
          </p:nvPr>
        </p:nvSpPr>
        <p:spPr>
          <a:xfrm>
            <a:off x="428625" y="228600"/>
            <a:ext cx="619220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TB contact investigation</a:t>
            </a:r>
            <a:r>
              <a:rPr lang="en-US" sz="4000" dirty="0">
                <a:latin typeface="Tahoma" panose="020B0604030504040204" pitchFamily="34" charset="0"/>
              </a:rPr>
              <a:t> </a:t>
            </a:r>
            <a:r>
              <a:rPr lang="en-US" sz="1000" dirty="0">
                <a:latin typeface="Tahoma" panose="020B0604030504040204" pitchFamily="34" charset="0"/>
              </a:rPr>
              <a:t>(12/12)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5" name="Group 4" descr="Icon of a sick person coughing and associated dates of stay at a location and dates of infectious periods.">
            <a:extLst>
              <a:ext uri="{FF2B5EF4-FFF2-40B4-BE49-F238E27FC236}">
                <a16:creationId xmlns:a16="http://schemas.microsoft.com/office/drawing/2014/main" id="{0CB1848C-4DB9-4B25-82AD-811DBA183086}"/>
              </a:ext>
            </a:extLst>
          </p:cNvPr>
          <p:cNvGrpSpPr/>
          <p:nvPr/>
        </p:nvGrpSpPr>
        <p:grpSpPr>
          <a:xfrm>
            <a:off x="607779" y="1074962"/>
            <a:ext cx="3139557" cy="2632663"/>
            <a:chOff x="607779" y="1074962"/>
            <a:chExt cx="3139557" cy="2632663"/>
          </a:xfrm>
        </p:grpSpPr>
        <p:pic>
          <p:nvPicPr>
            <p:cNvPr id="151" name="Picture 150">
              <a:extLst>
                <a:ext uri="{FF2B5EF4-FFF2-40B4-BE49-F238E27FC236}">
                  <a16:creationId xmlns:a16="http://schemas.microsoft.com/office/drawing/2014/main" id="{991E681F-4DCA-4647-BD32-513BE355E2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779" y="1075447"/>
              <a:ext cx="1018837" cy="574557"/>
            </a:xfrm>
            <a:prstGeom prst="rect">
              <a:avLst/>
            </a:prstGeom>
          </p:spPr>
        </p:pic>
        <p:grpSp>
          <p:nvGrpSpPr>
            <p:cNvPr id="4" name="Group 3">
              <a:extLst>
                <a:ext uri="{FF2B5EF4-FFF2-40B4-BE49-F238E27FC236}">
                  <a16:creationId xmlns:a16="http://schemas.microsoft.com/office/drawing/2014/main" id="{586D3DF6-B403-414A-9FFB-019A1050D06A}"/>
                </a:ext>
              </a:extLst>
            </p:cNvPr>
            <p:cNvGrpSpPr/>
            <p:nvPr/>
          </p:nvGrpSpPr>
          <p:grpSpPr>
            <a:xfrm>
              <a:off x="1177706" y="1074962"/>
              <a:ext cx="2569630" cy="2632663"/>
              <a:chOff x="1177706" y="1074962"/>
              <a:chExt cx="2569630" cy="2632663"/>
            </a:xfrm>
          </p:grpSpPr>
          <p:pic>
            <p:nvPicPr>
              <p:cNvPr id="148" name="Picture 147">
                <a:extLst>
                  <a:ext uri="{FF2B5EF4-FFF2-40B4-BE49-F238E27FC236}">
                    <a16:creationId xmlns:a16="http://schemas.microsoft.com/office/drawing/2014/main" id="{48B0903A-01B8-4AF7-91D2-BD7AC512DF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3522" y="1074962"/>
                <a:ext cx="763524" cy="1371600"/>
              </a:xfrm>
              <a:prstGeom prst="rect">
                <a:avLst/>
              </a:prstGeom>
              <a:effectLst>
                <a:glow rad="127000">
                  <a:srgbClr val="F6A01A"/>
                </a:glow>
              </a:effectLst>
            </p:spPr>
          </p:pic>
          <p:grpSp>
            <p:nvGrpSpPr>
              <p:cNvPr id="217" name="Group 216">
                <a:extLst>
                  <a:ext uri="{FF2B5EF4-FFF2-40B4-BE49-F238E27FC236}">
                    <a16:creationId xmlns:a16="http://schemas.microsoft.com/office/drawing/2014/main" id="{CC91A7C3-6A81-41FF-9CF5-F2995791EC0C}"/>
                  </a:ext>
                </a:extLst>
              </p:cNvPr>
              <p:cNvGrpSpPr/>
              <p:nvPr/>
            </p:nvGrpSpPr>
            <p:grpSpPr>
              <a:xfrm>
                <a:off x="1177706" y="2492707"/>
                <a:ext cx="2569630" cy="1214918"/>
                <a:chOff x="921034" y="2605001"/>
                <a:chExt cx="2569630" cy="1214918"/>
              </a:xfrm>
            </p:grpSpPr>
            <p:grpSp>
              <p:nvGrpSpPr>
                <p:cNvPr id="218" name="Group 217">
                  <a:extLst>
                    <a:ext uri="{FF2B5EF4-FFF2-40B4-BE49-F238E27FC236}">
                      <a16:creationId xmlns:a16="http://schemas.microsoft.com/office/drawing/2014/main" id="{1C36DCBE-3A6C-4811-87D1-341849F4D5F3}"/>
                    </a:ext>
                  </a:extLst>
                </p:cNvPr>
                <p:cNvGrpSpPr/>
                <p:nvPr/>
              </p:nvGrpSpPr>
              <p:grpSpPr>
                <a:xfrm>
                  <a:off x="921034" y="2931724"/>
                  <a:ext cx="1198607" cy="888195"/>
                  <a:chOff x="7498810" y="3760108"/>
                  <a:chExt cx="3419300" cy="2533778"/>
                </a:xfrm>
              </p:grpSpPr>
              <p:grpSp>
                <p:nvGrpSpPr>
                  <p:cNvPr id="229" name="Group 228">
                    <a:extLst>
                      <a:ext uri="{FF2B5EF4-FFF2-40B4-BE49-F238E27FC236}">
                        <a16:creationId xmlns:a16="http://schemas.microsoft.com/office/drawing/2014/main" id="{4964A5CE-3DE8-48D1-B013-4ABE9A3DCA02}"/>
                      </a:ext>
                    </a:extLst>
                  </p:cNvPr>
                  <p:cNvGrpSpPr/>
                  <p:nvPr/>
                </p:nvGrpSpPr>
                <p:grpSpPr>
                  <a:xfrm>
                    <a:off x="8646326" y="3760108"/>
                    <a:ext cx="2271784" cy="2036772"/>
                    <a:chOff x="8258247" y="4401909"/>
                    <a:chExt cx="1699681" cy="1523852"/>
                  </a:xfrm>
                </p:grpSpPr>
                <p:pic>
                  <p:nvPicPr>
                    <p:cNvPr id="237" name="Picture 236">
                      <a:extLst>
                        <a:ext uri="{FF2B5EF4-FFF2-40B4-BE49-F238E27FC236}">
                          <a16:creationId xmlns:a16="http://schemas.microsoft.com/office/drawing/2014/main" id="{74C00250-B0A5-453B-9977-ABE392269F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238" name="Rectangle 237">
                      <a:extLst>
                        <a:ext uri="{FF2B5EF4-FFF2-40B4-BE49-F238E27FC236}">
                          <a16:creationId xmlns:a16="http://schemas.microsoft.com/office/drawing/2014/main" id="{6404FF96-6C5E-453F-B73F-19BB37E7E779}"/>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39" name="Rectangle 238">
                      <a:extLst>
                        <a:ext uri="{FF2B5EF4-FFF2-40B4-BE49-F238E27FC236}">
                          <a16:creationId xmlns:a16="http://schemas.microsoft.com/office/drawing/2014/main" id="{546DC4D8-2DB8-4547-B36D-CE7D71652CA9}"/>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230" name="Group 229">
                    <a:extLst>
                      <a:ext uri="{FF2B5EF4-FFF2-40B4-BE49-F238E27FC236}">
                        <a16:creationId xmlns:a16="http://schemas.microsoft.com/office/drawing/2014/main" id="{E532A58E-B9DB-4270-BBC2-D9FA7A8F4B75}"/>
                      </a:ext>
                    </a:extLst>
                  </p:cNvPr>
                  <p:cNvGrpSpPr/>
                  <p:nvPr/>
                </p:nvGrpSpPr>
                <p:grpSpPr>
                  <a:xfrm>
                    <a:off x="7498810" y="4257114"/>
                    <a:ext cx="2271784" cy="2036772"/>
                    <a:chOff x="7383827" y="5017936"/>
                    <a:chExt cx="1699681" cy="1523852"/>
                  </a:xfrm>
                </p:grpSpPr>
                <p:sp>
                  <p:nvSpPr>
                    <p:cNvPr id="231" name="Rectangle 230">
                      <a:extLst>
                        <a:ext uri="{FF2B5EF4-FFF2-40B4-BE49-F238E27FC236}">
                          <a16:creationId xmlns:a16="http://schemas.microsoft.com/office/drawing/2014/main" id="{7F5E0094-5723-42EF-8758-1DE7636E3A01}"/>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32" name="Group 231">
                      <a:extLst>
                        <a:ext uri="{FF2B5EF4-FFF2-40B4-BE49-F238E27FC236}">
                          <a16:creationId xmlns:a16="http://schemas.microsoft.com/office/drawing/2014/main" id="{2205C84F-5510-465A-91C9-DD0574DD1A10}"/>
                        </a:ext>
                      </a:extLst>
                    </p:cNvPr>
                    <p:cNvGrpSpPr/>
                    <p:nvPr/>
                  </p:nvGrpSpPr>
                  <p:grpSpPr>
                    <a:xfrm>
                      <a:off x="7383827" y="5017936"/>
                      <a:ext cx="1699681" cy="1523852"/>
                      <a:chOff x="6246902" y="3993276"/>
                      <a:chExt cx="1699681" cy="1523852"/>
                    </a:xfrm>
                  </p:grpSpPr>
                  <p:pic>
                    <p:nvPicPr>
                      <p:cNvPr id="233" name="Picture 232">
                        <a:extLst>
                          <a:ext uri="{FF2B5EF4-FFF2-40B4-BE49-F238E27FC236}">
                            <a16:creationId xmlns:a16="http://schemas.microsoft.com/office/drawing/2014/main" id="{4704FBA4-7C97-4207-907F-C0B9375B21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234" name="Rectangle 233">
                        <a:extLst>
                          <a:ext uri="{FF2B5EF4-FFF2-40B4-BE49-F238E27FC236}">
                            <a16:creationId xmlns:a16="http://schemas.microsoft.com/office/drawing/2014/main" id="{28AF7891-D206-4326-BBB1-D3455DDB5481}"/>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35" name="Rectangle 234">
                        <a:extLst>
                          <a:ext uri="{FF2B5EF4-FFF2-40B4-BE49-F238E27FC236}">
                            <a16:creationId xmlns:a16="http://schemas.microsoft.com/office/drawing/2014/main" id="{41E17C5D-D637-4611-A6B4-F7C6531334C6}"/>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36" name="Rectangle 235">
                        <a:extLst>
                          <a:ext uri="{FF2B5EF4-FFF2-40B4-BE49-F238E27FC236}">
                            <a16:creationId xmlns:a16="http://schemas.microsoft.com/office/drawing/2014/main" id="{DD5B5D8B-FCFC-49FA-9ACF-63B164D824D2}"/>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nvGrpSpPr>
                <p:cNvPr id="219" name="Group 218">
                  <a:extLst>
                    <a:ext uri="{FF2B5EF4-FFF2-40B4-BE49-F238E27FC236}">
                      <a16:creationId xmlns:a16="http://schemas.microsoft.com/office/drawing/2014/main" id="{89766D5A-A140-42F1-807D-067C2930C2A7}"/>
                    </a:ext>
                  </a:extLst>
                </p:cNvPr>
                <p:cNvGrpSpPr/>
                <p:nvPr/>
              </p:nvGrpSpPr>
              <p:grpSpPr>
                <a:xfrm>
                  <a:off x="2292057" y="2931634"/>
                  <a:ext cx="1198607" cy="888195"/>
                  <a:chOff x="2292057" y="3128148"/>
                  <a:chExt cx="1198607" cy="888195"/>
                </a:xfrm>
              </p:grpSpPr>
              <p:pic>
                <p:nvPicPr>
                  <p:cNvPr id="221" name="Picture 220">
                    <a:extLst>
                      <a:ext uri="{FF2B5EF4-FFF2-40B4-BE49-F238E27FC236}">
                        <a16:creationId xmlns:a16="http://schemas.microsoft.com/office/drawing/2014/main" id="{FF8EB7D6-F5C3-4C78-9B00-612C99B85D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4309" y="3128148"/>
                    <a:ext cx="796355" cy="713974"/>
                  </a:xfrm>
                  <a:prstGeom prst="rect">
                    <a:avLst/>
                  </a:prstGeom>
                </p:spPr>
              </p:pic>
              <p:sp>
                <p:nvSpPr>
                  <p:cNvPr id="222" name="Rectangle 221">
                    <a:extLst>
                      <a:ext uri="{FF2B5EF4-FFF2-40B4-BE49-F238E27FC236}">
                        <a16:creationId xmlns:a16="http://schemas.microsoft.com/office/drawing/2014/main" id="{67E65827-EBCF-4920-9C7E-9F3D2017E308}"/>
                      </a:ext>
                    </a:extLst>
                  </p:cNvPr>
                  <p:cNvSpPr/>
                  <p:nvPr/>
                </p:nvSpPr>
                <p:spPr>
                  <a:xfrm>
                    <a:off x="2706117" y="3715769"/>
                    <a:ext cx="664489"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23" name="Rectangle 222">
                    <a:extLst>
                      <a:ext uri="{FF2B5EF4-FFF2-40B4-BE49-F238E27FC236}">
                        <a16:creationId xmlns:a16="http://schemas.microsoft.com/office/drawing/2014/main" id="{EDA47D04-CBB5-43E4-9B9B-84991C5FA509}"/>
                      </a:ext>
                    </a:extLst>
                  </p:cNvPr>
                  <p:cNvSpPr/>
                  <p:nvPr/>
                </p:nvSpPr>
                <p:spPr>
                  <a:xfrm flipH="1">
                    <a:off x="3144622" y="3608111"/>
                    <a:ext cx="332181"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24" name="Rectangle 223">
                    <a:extLst>
                      <a:ext uri="{FF2B5EF4-FFF2-40B4-BE49-F238E27FC236}">
                        <a16:creationId xmlns:a16="http://schemas.microsoft.com/office/drawing/2014/main" id="{D2D4130F-4D38-4C80-A1A0-EF8EA2CFD323}"/>
                      </a:ext>
                    </a:extLst>
                  </p:cNvPr>
                  <p:cNvSpPr/>
                  <p:nvPr/>
                </p:nvSpPr>
                <p:spPr>
                  <a:xfrm>
                    <a:off x="2292057" y="3302369"/>
                    <a:ext cx="794001" cy="713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pic>
                <p:nvPicPr>
                  <p:cNvPr id="225" name="Picture 224">
                    <a:extLst>
                      <a:ext uri="{FF2B5EF4-FFF2-40B4-BE49-F238E27FC236}">
                        <a16:creationId xmlns:a16="http://schemas.microsoft.com/office/drawing/2014/main" id="{4C1DA170-693B-483B-AAAF-140472F07C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92057" y="3302369"/>
                    <a:ext cx="796355" cy="713974"/>
                  </a:xfrm>
                  <a:prstGeom prst="rect">
                    <a:avLst/>
                  </a:prstGeom>
                </p:spPr>
              </p:pic>
              <p:sp>
                <p:nvSpPr>
                  <p:cNvPr id="226" name="Rectangle 225">
                    <a:extLst>
                      <a:ext uri="{FF2B5EF4-FFF2-40B4-BE49-F238E27FC236}">
                        <a16:creationId xmlns:a16="http://schemas.microsoft.com/office/drawing/2014/main" id="{67ECA186-6052-46D4-BFAA-E3EAD8BFADCA}"/>
                      </a:ext>
                    </a:extLst>
                  </p:cNvPr>
                  <p:cNvSpPr/>
                  <p:nvPr/>
                </p:nvSpPr>
                <p:spPr>
                  <a:xfrm>
                    <a:off x="2521893" y="3555451"/>
                    <a:ext cx="564165"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27" name="Rectangle 226">
                    <a:extLst>
                      <a:ext uri="{FF2B5EF4-FFF2-40B4-BE49-F238E27FC236}">
                        <a16:creationId xmlns:a16="http://schemas.microsoft.com/office/drawing/2014/main" id="{B9E570E0-5172-4A42-847B-543389B3AAB8}"/>
                      </a:ext>
                    </a:extLst>
                  </p:cNvPr>
                  <p:cNvSpPr/>
                  <p:nvPr/>
                </p:nvSpPr>
                <p:spPr>
                  <a:xfrm>
                    <a:off x="2303864" y="3671940"/>
                    <a:ext cx="770688"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28" name="Rectangle 227">
                    <a:extLst>
                      <a:ext uri="{FF2B5EF4-FFF2-40B4-BE49-F238E27FC236}">
                        <a16:creationId xmlns:a16="http://schemas.microsoft.com/office/drawing/2014/main" id="{104708CC-A39E-462C-9FD2-F204C47E62DC}"/>
                      </a:ext>
                    </a:extLst>
                  </p:cNvPr>
                  <p:cNvSpPr/>
                  <p:nvPr/>
                </p:nvSpPr>
                <p:spPr>
                  <a:xfrm>
                    <a:off x="2303902" y="3782332"/>
                    <a:ext cx="217991"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20" name="TextBox 219">
                  <a:extLst>
                    <a:ext uri="{FF2B5EF4-FFF2-40B4-BE49-F238E27FC236}">
                      <a16:creationId xmlns:a16="http://schemas.microsoft.com/office/drawing/2014/main" id="{3E276BC3-B5FD-4517-8743-D7B484BC00D5}"/>
                    </a:ext>
                  </a:extLst>
                </p:cNvPr>
                <p:cNvSpPr txBox="1"/>
                <p:nvPr/>
              </p:nvSpPr>
              <p:spPr>
                <a:xfrm>
                  <a:off x="1723498" y="2605001"/>
                  <a:ext cx="994311" cy="338554"/>
                </a:xfrm>
                <a:prstGeom prst="rect">
                  <a:avLst/>
                </a:prstGeom>
                <a:noFill/>
              </p:spPr>
              <p:txBody>
                <a:bodyPr wrap="none" rtlCol="0">
                  <a:spAutoFit/>
                </a:bodyPr>
                <a:lstStyle/>
                <a:p>
                  <a:pPr algn="ctr"/>
                  <a:r>
                    <a:rPr lang="en-US" sz="1600" dirty="0">
                      <a:latin typeface="Tahoma" panose="020B0604030504040204" pitchFamily="34" charset="0"/>
                    </a:rPr>
                    <a:t>Patient 1</a:t>
                  </a:r>
                </a:p>
              </p:txBody>
            </p:sp>
          </p:grpSp>
        </p:grpSp>
      </p:grpSp>
      <p:sp>
        <p:nvSpPr>
          <p:cNvPr id="246" name="TextBox 245">
            <a:extLst>
              <a:ext uri="{FF2B5EF4-FFF2-40B4-BE49-F238E27FC236}">
                <a16:creationId xmlns:a16="http://schemas.microsoft.com/office/drawing/2014/main" id="{EE521ADD-DFCD-49D4-914E-4BA748F64135}"/>
              </a:ext>
            </a:extLst>
          </p:cNvPr>
          <p:cNvSpPr txBox="1"/>
          <p:nvPr/>
        </p:nvSpPr>
        <p:spPr>
          <a:xfrm>
            <a:off x="6873735" y="429228"/>
            <a:ext cx="3902543" cy="400110"/>
          </a:xfrm>
          <a:prstGeom prst="rect">
            <a:avLst/>
          </a:prstGeom>
          <a:noFill/>
        </p:spPr>
        <p:txBody>
          <a:bodyPr wrap="none" rtlCol="0">
            <a:spAutoFit/>
          </a:bodyPr>
          <a:lstStyle/>
          <a:p>
            <a:pPr algn="ctr"/>
            <a:r>
              <a:rPr lang="en-US" sz="2000" dirty="0">
                <a:latin typeface="Tahoma" panose="020B0604030504040204" pitchFamily="34" charset="0"/>
              </a:rPr>
              <a:t>Potential location-based contacts</a:t>
            </a:r>
          </a:p>
        </p:txBody>
      </p:sp>
      <p:grpSp>
        <p:nvGrpSpPr>
          <p:cNvPr id="2" name="Group 1" descr="Icons of contacts and associated dates of stay at a location.">
            <a:extLst>
              <a:ext uri="{FF2B5EF4-FFF2-40B4-BE49-F238E27FC236}">
                <a16:creationId xmlns:a16="http://schemas.microsoft.com/office/drawing/2014/main" id="{A2C7E623-E994-4177-A671-0D3E6E1C81CE}"/>
              </a:ext>
            </a:extLst>
          </p:cNvPr>
          <p:cNvGrpSpPr/>
          <p:nvPr/>
        </p:nvGrpSpPr>
        <p:grpSpPr>
          <a:xfrm>
            <a:off x="6227101" y="1074962"/>
            <a:ext cx="5265597" cy="2636535"/>
            <a:chOff x="6227101" y="1074962"/>
            <a:chExt cx="5265597" cy="2636535"/>
          </a:xfrm>
        </p:grpSpPr>
        <p:pic>
          <p:nvPicPr>
            <p:cNvPr id="145" name="Picture 144">
              <a:extLst>
                <a:ext uri="{FF2B5EF4-FFF2-40B4-BE49-F238E27FC236}">
                  <a16:creationId xmlns:a16="http://schemas.microsoft.com/office/drawing/2014/main" id="{14A36792-5D0C-444E-8EF7-864BA601AC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96111" y="1074962"/>
              <a:ext cx="574046" cy="1371600"/>
            </a:xfrm>
            <a:prstGeom prst="rect">
              <a:avLst/>
            </a:prstGeom>
            <a:effectLst>
              <a:glow rad="76200">
                <a:schemeClr val="bg1"/>
              </a:glow>
            </a:effectLst>
          </p:spPr>
        </p:pic>
        <p:pic>
          <p:nvPicPr>
            <p:cNvPr id="146" name="Picture 145">
              <a:extLst>
                <a:ext uri="{FF2B5EF4-FFF2-40B4-BE49-F238E27FC236}">
                  <a16:creationId xmlns:a16="http://schemas.microsoft.com/office/drawing/2014/main" id="{F338D716-BF93-4EFF-A97F-CE41A0369BC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7721" y="1074962"/>
              <a:ext cx="634999" cy="1371600"/>
            </a:xfrm>
            <a:prstGeom prst="rect">
              <a:avLst/>
            </a:prstGeom>
            <a:effectLst>
              <a:glow rad="76200">
                <a:schemeClr val="bg1"/>
              </a:glow>
            </a:effectLst>
          </p:spPr>
        </p:pic>
        <p:pic>
          <p:nvPicPr>
            <p:cNvPr id="147" name="Picture 146">
              <a:extLst>
                <a:ext uri="{FF2B5EF4-FFF2-40B4-BE49-F238E27FC236}">
                  <a16:creationId xmlns:a16="http://schemas.microsoft.com/office/drawing/2014/main" id="{4920A4E3-5116-4348-A130-E5BF5F75F8A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9327" y="1074962"/>
              <a:ext cx="634999" cy="1371600"/>
            </a:xfrm>
            <a:prstGeom prst="rect">
              <a:avLst/>
            </a:prstGeom>
            <a:effectLst>
              <a:glow rad="76200">
                <a:schemeClr val="bg1"/>
              </a:glow>
            </a:effectLst>
          </p:spPr>
        </p:pic>
        <p:grpSp>
          <p:nvGrpSpPr>
            <p:cNvPr id="152" name="Group 151">
              <a:extLst>
                <a:ext uri="{FF2B5EF4-FFF2-40B4-BE49-F238E27FC236}">
                  <a16:creationId xmlns:a16="http://schemas.microsoft.com/office/drawing/2014/main" id="{20837ECC-D795-4438-85F1-ED4CD5E0A21D}"/>
                </a:ext>
              </a:extLst>
            </p:cNvPr>
            <p:cNvGrpSpPr/>
            <p:nvPr/>
          </p:nvGrpSpPr>
          <p:grpSpPr>
            <a:xfrm>
              <a:off x="6227101" y="2448004"/>
              <a:ext cx="1198607" cy="1253815"/>
              <a:chOff x="6018555" y="2560298"/>
              <a:chExt cx="1198607" cy="1253815"/>
            </a:xfrm>
          </p:grpSpPr>
          <p:grpSp>
            <p:nvGrpSpPr>
              <p:cNvPr id="153" name="Group 152">
                <a:extLst>
                  <a:ext uri="{FF2B5EF4-FFF2-40B4-BE49-F238E27FC236}">
                    <a16:creationId xmlns:a16="http://schemas.microsoft.com/office/drawing/2014/main" id="{15F37D13-CC16-40C3-93D8-4BD5C4EBE205}"/>
                  </a:ext>
                </a:extLst>
              </p:cNvPr>
              <p:cNvGrpSpPr/>
              <p:nvPr/>
            </p:nvGrpSpPr>
            <p:grpSpPr>
              <a:xfrm>
                <a:off x="6018555" y="2925918"/>
                <a:ext cx="1198607" cy="888195"/>
                <a:chOff x="7498810" y="3760108"/>
                <a:chExt cx="3419300" cy="2533778"/>
              </a:xfrm>
            </p:grpSpPr>
            <p:grpSp>
              <p:nvGrpSpPr>
                <p:cNvPr id="155" name="Group 154">
                  <a:extLst>
                    <a:ext uri="{FF2B5EF4-FFF2-40B4-BE49-F238E27FC236}">
                      <a16:creationId xmlns:a16="http://schemas.microsoft.com/office/drawing/2014/main" id="{5F920ECE-22EA-49A4-9D5A-81E62A367579}"/>
                    </a:ext>
                  </a:extLst>
                </p:cNvPr>
                <p:cNvGrpSpPr/>
                <p:nvPr/>
              </p:nvGrpSpPr>
              <p:grpSpPr>
                <a:xfrm>
                  <a:off x="8646326" y="3760108"/>
                  <a:ext cx="2271784" cy="2036772"/>
                  <a:chOff x="8258247" y="4401909"/>
                  <a:chExt cx="1699681" cy="1523852"/>
                </a:xfrm>
              </p:grpSpPr>
              <p:pic>
                <p:nvPicPr>
                  <p:cNvPr id="163" name="Picture 162">
                    <a:extLst>
                      <a:ext uri="{FF2B5EF4-FFF2-40B4-BE49-F238E27FC236}">
                        <a16:creationId xmlns:a16="http://schemas.microsoft.com/office/drawing/2014/main" id="{2D3E224F-C7E8-4557-A666-D944622974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64" name="Rectangle 163">
                    <a:extLst>
                      <a:ext uri="{FF2B5EF4-FFF2-40B4-BE49-F238E27FC236}">
                        <a16:creationId xmlns:a16="http://schemas.microsoft.com/office/drawing/2014/main" id="{BF50EA8B-9389-48E4-8381-A550C68D5578}"/>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5" name="Rectangle 174">
                    <a:extLst>
                      <a:ext uri="{FF2B5EF4-FFF2-40B4-BE49-F238E27FC236}">
                        <a16:creationId xmlns:a16="http://schemas.microsoft.com/office/drawing/2014/main" id="{2C7EBE1A-E4EF-4DAC-BD22-D50D8DA5C172}"/>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56" name="Group 155">
                  <a:extLst>
                    <a:ext uri="{FF2B5EF4-FFF2-40B4-BE49-F238E27FC236}">
                      <a16:creationId xmlns:a16="http://schemas.microsoft.com/office/drawing/2014/main" id="{BB8424B2-41B8-4968-902B-833F4ECB643E}"/>
                    </a:ext>
                  </a:extLst>
                </p:cNvPr>
                <p:cNvGrpSpPr/>
                <p:nvPr/>
              </p:nvGrpSpPr>
              <p:grpSpPr>
                <a:xfrm>
                  <a:off x="7498810" y="4257114"/>
                  <a:ext cx="2271784" cy="2036772"/>
                  <a:chOff x="7383827" y="5017936"/>
                  <a:chExt cx="1699681" cy="1523852"/>
                </a:xfrm>
              </p:grpSpPr>
              <p:sp>
                <p:nvSpPr>
                  <p:cNvPr id="157" name="Rectangle 156">
                    <a:extLst>
                      <a:ext uri="{FF2B5EF4-FFF2-40B4-BE49-F238E27FC236}">
                        <a16:creationId xmlns:a16="http://schemas.microsoft.com/office/drawing/2014/main" id="{737D1A05-BCD8-4F02-9CFD-96A8D94644CD}"/>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58" name="Group 157">
                    <a:extLst>
                      <a:ext uri="{FF2B5EF4-FFF2-40B4-BE49-F238E27FC236}">
                        <a16:creationId xmlns:a16="http://schemas.microsoft.com/office/drawing/2014/main" id="{ABD918B2-32FE-4CBB-BE8D-9F521BACF769}"/>
                      </a:ext>
                    </a:extLst>
                  </p:cNvPr>
                  <p:cNvGrpSpPr/>
                  <p:nvPr/>
                </p:nvGrpSpPr>
                <p:grpSpPr>
                  <a:xfrm>
                    <a:off x="7383827" y="5017936"/>
                    <a:ext cx="1699681" cy="1523852"/>
                    <a:chOff x="6246902" y="3993276"/>
                    <a:chExt cx="1699681" cy="1523852"/>
                  </a:xfrm>
                </p:grpSpPr>
                <p:pic>
                  <p:nvPicPr>
                    <p:cNvPr id="159" name="Picture 158">
                      <a:extLst>
                        <a:ext uri="{FF2B5EF4-FFF2-40B4-BE49-F238E27FC236}">
                          <a16:creationId xmlns:a16="http://schemas.microsoft.com/office/drawing/2014/main" id="{D7EE1386-1AF6-43F3-AD5D-16078E5CAE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60" name="Rectangle 159">
                      <a:extLst>
                        <a:ext uri="{FF2B5EF4-FFF2-40B4-BE49-F238E27FC236}">
                          <a16:creationId xmlns:a16="http://schemas.microsoft.com/office/drawing/2014/main" id="{AF76A56A-AEA7-4BE5-BA61-907B16F08B91}"/>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1" name="Rectangle 160">
                      <a:extLst>
                        <a:ext uri="{FF2B5EF4-FFF2-40B4-BE49-F238E27FC236}">
                          <a16:creationId xmlns:a16="http://schemas.microsoft.com/office/drawing/2014/main" id="{2FD286C4-C28C-4323-ACA7-8CA9393DAB56}"/>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2" name="Rectangle 161">
                      <a:extLst>
                        <a:ext uri="{FF2B5EF4-FFF2-40B4-BE49-F238E27FC236}">
                          <a16:creationId xmlns:a16="http://schemas.microsoft.com/office/drawing/2014/main" id="{2BDEF01B-5C1F-42E3-81DB-A5D813F04287}"/>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sp>
            <p:nvSpPr>
              <p:cNvPr id="154" name="TextBox 153">
                <a:extLst>
                  <a:ext uri="{FF2B5EF4-FFF2-40B4-BE49-F238E27FC236}">
                    <a16:creationId xmlns:a16="http://schemas.microsoft.com/office/drawing/2014/main" id="{9F4BBF54-A26D-4E89-86DA-EAF838AC473C}"/>
                  </a:ext>
                </a:extLst>
              </p:cNvPr>
              <p:cNvSpPr txBox="1"/>
              <p:nvPr/>
            </p:nvSpPr>
            <p:spPr>
              <a:xfrm>
                <a:off x="6091572" y="2560298"/>
                <a:ext cx="979884" cy="338554"/>
              </a:xfrm>
              <a:prstGeom prst="rect">
                <a:avLst/>
              </a:prstGeom>
              <a:noFill/>
            </p:spPr>
            <p:txBody>
              <a:bodyPr wrap="none" rtlCol="0">
                <a:spAutoFit/>
              </a:bodyPr>
              <a:lstStyle/>
              <a:p>
                <a:pPr algn="ctr"/>
                <a:r>
                  <a:rPr lang="en-US" sz="1600" dirty="0">
                    <a:latin typeface="Tahoma" panose="020B0604030504040204" pitchFamily="34" charset="0"/>
                  </a:rPr>
                  <a:t>Person A</a:t>
                </a:r>
              </a:p>
            </p:txBody>
          </p:sp>
        </p:grpSp>
        <p:grpSp>
          <p:nvGrpSpPr>
            <p:cNvPr id="189" name="Group 188">
              <a:extLst>
                <a:ext uri="{FF2B5EF4-FFF2-40B4-BE49-F238E27FC236}">
                  <a16:creationId xmlns:a16="http://schemas.microsoft.com/office/drawing/2014/main" id="{5EAD758B-B73F-4CE3-8EDA-D3F1ECF6D593}"/>
                </a:ext>
              </a:extLst>
            </p:cNvPr>
            <p:cNvGrpSpPr/>
            <p:nvPr/>
          </p:nvGrpSpPr>
          <p:grpSpPr>
            <a:xfrm>
              <a:off x="8275495" y="2445276"/>
              <a:ext cx="1198607" cy="1266221"/>
              <a:chOff x="8066949" y="2557570"/>
              <a:chExt cx="1198607" cy="1266221"/>
            </a:xfrm>
          </p:grpSpPr>
          <p:grpSp>
            <p:nvGrpSpPr>
              <p:cNvPr id="190" name="Group 189">
                <a:extLst>
                  <a:ext uri="{FF2B5EF4-FFF2-40B4-BE49-F238E27FC236}">
                    <a16:creationId xmlns:a16="http://schemas.microsoft.com/office/drawing/2014/main" id="{F7507E1A-63DC-46D3-8B89-EEAC58A873A1}"/>
                  </a:ext>
                </a:extLst>
              </p:cNvPr>
              <p:cNvGrpSpPr/>
              <p:nvPr/>
            </p:nvGrpSpPr>
            <p:grpSpPr>
              <a:xfrm>
                <a:off x="8066949" y="2935596"/>
                <a:ext cx="1198607" cy="888195"/>
                <a:chOff x="7498810" y="3760108"/>
                <a:chExt cx="3419300" cy="2533778"/>
              </a:xfrm>
            </p:grpSpPr>
            <p:grpSp>
              <p:nvGrpSpPr>
                <p:cNvPr id="192" name="Group 191">
                  <a:extLst>
                    <a:ext uri="{FF2B5EF4-FFF2-40B4-BE49-F238E27FC236}">
                      <a16:creationId xmlns:a16="http://schemas.microsoft.com/office/drawing/2014/main" id="{9FF816BB-8FF0-461F-B417-8B611DB49B2C}"/>
                    </a:ext>
                  </a:extLst>
                </p:cNvPr>
                <p:cNvGrpSpPr/>
                <p:nvPr/>
              </p:nvGrpSpPr>
              <p:grpSpPr>
                <a:xfrm>
                  <a:off x="8646326" y="3760108"/>
                  <a:ext cx="2271784" cy="2036772"/>
                  <a:chOff x="8258247" y="4401909"/>
                  <a:chExt cx="1699681" cy="1523852"/>
                </a:xfrm>
              </p:grpSpPr>
              <p:pic>
                <p:nvPicPr>
                  <p:cNvPr id="200" name="Picture 199">
                    <a:extLst>
                      <a:ext uri="{FF2B5EF4-FFF2-40B4-BE49-F238E27FC236}">
                        <a16:creationId xmlns:a16="http://schemas.microsoft.com/office/drawing/2014/main" id="{8684DF7D-EA39-40BF-B285-EE188B97BF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201" name="Rectangle 200">
                    <a:extLst>
                      <a:ext uri="{FF2B5EF4-FFF2-40B4-BE49-F238E27FC236}">
                        <a16:creationId xmlns:a16="http://schemas.microsoft.com/office/drawing/2014/main" id="{CADB4F60-9B95-4C42-9777-2AF04C0C235B}"/>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02" name="Rectangle 201">
                    <a:extLst>
                      <a:ext uri="{FF2B5EF4-FFF2-40B4-BE49-F238E27FC236}">
                        <a16:creationId xmlns:a16="http://schemas.microsoft.com/office/drawing/2014/main" id="{D53B7B96-3064-471B-A559-320B604045E2}"/>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93" name="Group 192">
                  <a:extLst>
                    <a:ext uri="{FF2B5EF4-FFF2-40B4-BE49-F238E27FC236}">
                      <a16:creationId xmlns:a16="http://schemas.microsoft.com/office/drawing/2014/main" id="{8A101884-D8D1-4214-BA44-7B0FE701F66E}"/>
                    </a:ext>
                  </a:extLst>
                </p:cNvPr>
                <p:cNvGrpSpPr/>
                <p:nvPr/>
              </p:nvGrpSpPr>
              <p:grpSpPr>
                <a:xfrm>
                  <a:off x="7498810" y="4257114"/>
                  <a:ext cx="2271784" cy="2036772"/>
                  <a:chOff x="7383827" y="5017936"/>
                  <a:chExt cx="1699681" cy="1523852"/>
                </a:xfrm>
              </p:grpSpPr>
              <p:sp>
                <p:nvSpPr>
                  <p:cNvPr id="194" name="Rectangle 193">
                    <a:extLst>
                      <a:ext uri="{FF2B5EF4-FFF2-40B4-BE49-F238E27FC236}">
                        <a16:creationId xmlns:a16="http://schemas.microsoft.com/office/drawing/2014/main" id="{17CF4ABC-C32F-46E7-89DE-51A20E635275}"/>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95" name="Group 194">
                    <a:extLst>
                      <a:ext uri="{FF2B5EF4-FFF2-40B4-BE49-F238E27FC236}">
                        <a16:creationId xmlns:a16="http://schemas.microsoft.com/office/drawing/2014/main" id="{2C8CD2CC-9799-42BD-B9B7-78B2499D9B53}"/>
                      </a:ext>
                    </a:extLst>
                  </p:cNvPr>
                  <p:cNvGrpSpPr/>
                  <p:nvPr/>
                </p:nvGrpSpPr>
                <p:grpSpPr>
                  <a:xfrm>
                    <a:off x="7383827" y="5017936"/>
                    <a:ext cx="1699681" cy="1523852"/>
                    <a:chOff x="6246902" y="3993276"/>
                    <a:chExt cx="1699681" cy="1523852"/>
                  </a:xfrm>
                </p:grpSpPr>
                <p:pic>
                  <p:nvPicPr>
                    <p:cNvPr id="196" name="Picture 195">
                      <a:extLst>
                        <a:ext uri="{FF2B5EF4-FFF2-40B4-BE49-F238E27FC236}">
                          <a16:creationId xmlns:a16="http://schemas.microsoft.com/office/drawing/2014/main" id="{2974653D-3172-44F2-8AA1-BE09E647A4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97" name="Rectangle 196">
                      <a:extLst>
                        <a:ext uri="{FF2B5EF4-FFF2-40B4-BE49-F238E27FC236}">
                          <a16:creationId xmlns:a16="http://schemas.microsoft.com/office/drawing/2014/main" id="{7EC61EAA-B080-4C99-A522-793ED0B5855F}"/>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98" name="Rectangle 197">
                      <a:extLst>
                        <a:ext uri="{FF2B5EF4-FFF2-40B4-BE49-F238E27FC236}">
                          <a16:creationId xmlns:a16="http://schemas.microsoft.com/office/drawing/2014/main" id="{66B65532-BB43-429E-8494-884EB86B6312}"/>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99" name="Rectangle 198">
                      <a:extLst>
                        <a:ext uri="{FF2B5EF4-FFF2-40B4-BE49-F238E27FC236}">
                          <a16:creationId xmlns:a16="http://schemas.microsoft.com/office/drawing/2014/main" id="{7FC8B774-0B72-44A9-8568-8579DA4DD307}"/>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sp>
            <p:nvSpPr>
              <p:cNvPr id="191" name="TextBox 190">
                <a:extLst>
                  <a:ext uri="{FF2B5EF4-FFF2-40B4-BE49-F238E27FC236}">
                    <a16:creationId xmlns:a16="http://schemas.microsoft.com/office/drawing/2014/main" id="{DB01BA4F-E554-48BD-A37D-DFF7EDAEA0FA}"/>
                  </a:ext>
                </a:extLst>
              </p:cNvPr>
              <p:cNvSpPr txBox="1"/>
              <p:nvPr/>
            </p:nvSpPr>
            <p:spPr>
              <a:xfrm>
                <a:off x="8136341" y="2557570"/>
                <a:ext cx="976678" cy="338554"/>
              </a:xfrm>
              <a:prstGeom prst="rect">
                <a:avLst/>
              </a:prstGeom>
              <a:noFill/>
            </p:spPr>
            <p:txBody>
              <a:bodyPr wrap="none" rtlCol="0">
                <a:spAutoFit/>
              </a:bodyPr>
              <a:lstStyle/>
              <a:p>
                <a:pPr algn="ctr"/>
                <a:r>
                  <a:rPr lang="en-US" sz="1600" dirty="0">
                    <a:latin typeface="Tahoma" panose="020B0604030504040204" pitchFamily="34" charset="0"/>
                  </a:rPr>
                  <a:t>Person B</a:t>
                </a:r>
              </a:p>
            </p:txBody>
          </p:sp>
        </p:grpSp>
        <p:grpSp>
          <p:nvGrpSpPr>
            <p:cNvPr id="203" name="Group 202">
              <a:extLst>
                <a:ext uri="{FF2B5EF4-FFF2-40B4-BE49-F238E27FC236}">
                  <a16:creationId xmlns:a16="http://schemas.microsoft.com/office/drawing/2014/main" id="{AE8D0117-33E8-413A-95B3-47B77C58C84F}"/>
                </a:ext>
              </a:extLst>
            </p:cNvPr>
            <p:cNvGrpSpPr/>
            <p:nvPr/>
          </p:nvGrpSpPr>
          <p:grpSpPr>
            <a:xfrm>
              <a:off x="10294091" y="2448240"/>
              <a:ext cx="1198607" cy="1263257"/>
              <a:chOff x="10069503" y="2560534"/>
              <a:chExt cx="1198607" cy="1263257"/>
            </a:xfrm>
          </p:grpSpPr>
          <p:grpSp>
            <p:nvGrpSpPr>
              <p:cNvPr id="204" name="Group 203">
                <a:extLst>
                  <a:ext uri="{FF2B5EF4-FFF2-40B4-BE49-F238E27FC236}">
                    <a16:creationId xmlns:a16="http://schemas.microsoft.com/office/drawing/2014/main" id="{CE680D75-DCA3-455E-ADBB-3A704B01F532}"/>
                  </a:ext>
                </a:extLst>
              </p:cNvPr>
              <p:cNvGrpSpPr/>
              <p:nvPr/>
            </p:nvGrpSpPr>
            <p:grpSpPr>
              <a:xfrm>
                <a:off x="10069503" y="2935596"/>
                <a:ext cx="1198607" cy="888195"/>
                <a:chOff x="7498810" y="3760108"/>
                <a:chExt cx="3419300" cy="2533778"/>
              </a:xfrm>
            </p:grpSpPr>
            <p:grpSp>
              <p:nvGrpSpPr>
                <p:cNvPr id="206" name="Group 205">
                  <a:extLst>
                    <a:ext uri="{FF2B5EF4-FFF2-40B4-BE49-F238E27FC236}">
                      <a16:creationId xmlns:a16="http://schemas.microsoft.com/office/drawing/2014/main" id="{1B3B57A1-928E-4829-AB17-1B178C161E5A}"/>
                    </a:ext>
                  </a:extLst>
                </p:cNvPr>
                <p:cNvGrpSpPr/>
                <p:nvPr/>
              </p:nvGrpSpPr>
              <p:grpSpPr>
                <a:xfrm>
                  <a:off x="8646326" y="3760108"/>
                  <a:ext cx="2271784" cy="2036772"/>
                  <a:chOff x="8258247" y="4401909"/>
                  <a:chExt cx="1699681" cy="1523852"/>
                </a:xfrm>
              </p:grpSpPr>
              <p:pic>
                <p:nvPicPr>
                  <p:cNvPr id="214" name="Picture 213">
                    <a:extLst>
                      <a:ext uri="{FF2B5EF4-FFF2-40B4-BE49-F238E27FC236}">
                        <a16:creationId xmlns:a16="http://schemas.microsoft.com/office/drawing/2014/main" id="{40443804-3B6F-42F1-A004-86AF2CD4D8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215" name="Rectangle 214">
                    <a:extLst>
                      <a:ext uri="{FF2B5EF4-FFF2-40B4-BE49-F238E27FC236}">
                        <a16:creationId xmlns:a16="http://schemas.microsoft.com/office/drawing/2014/main" id="{A86D5A60-21B5-4EEC-AC86-D0FF460507B1}"/>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16" name="Rectangle 215">
                    <a:extLst>
                      <a:ext uri="{FF2B5EF4-FFF2-40B4-BE49-F238E27FC236}">
                        <a16:creationId xmlns:a16="http://schemas.microsoft.com/office/drawing/2014/main" id="{1AD54FEF-8864-48EF-8C60-6D840C519218}"/>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207" name="Group 206">
                  <a:extLst>
                    <a:ext uri="{FF2B5EF4-FFF2-40B4-BE49-F238E27FC236}">
                      <a16:creationId xmlns:a16="http://schemas.microsoft.com/office/drawing/2014/main" id="{8D810E04-DBD5-4B5F-8A27-C56FFF36F76C}"/>
                    </a:ext>
                  </a:extLst>
                </p:cNvPr>
                <p:cNvGrpSpPr/>
                <p:nvPr/>
              </p:nvGrpSpPr>
              <p:grpSpPr>
                <a:xfrm>
                  <a:off x="7498810" y="4257114"/>
                  <a:ext cx="2271784" cy="2036772"/>
                  <a:chOff x="7383827" y="5017936"/>
                  <a:chExt cx="1699681" cy="1523852"/>
                </a:xfrm>
              </p:grpSpPr>
              <p:sp>
                <p:nvSpPr>
                  <p:cNvPr id="208" name="Rectangle 207">
                    <a:extLst>
                      <a:ext uri="{FF2B5EF4-FFF2-40B4-BE49-F238E27FC236}">
                        <a16:creationId xmlns:a16="http://schemas.microsoft.com/office/drawing/2014/main" id="{E2F90D29-F638-435C-BA98-55BAA3627FCC}"/>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09" name="Group 208">
                    <a:extLst>
                      <a:ext uri="{FF2B5EF4-FFF2-40B4-BE49-F238E27FC236}">
                        <a16:creationId xmlns:a16="http://schemas.microsoft.com/office/drawing/2014/main" id="{E8C40099-3219-4CD1-A932-A1B9AA14D958}"/>
                      </a:ext>
                    </a:extLst>
                  </p:cNvPr>
                  <p:cNvGrpSpPr/>
                  <p:nvPr/>
                </p:nvGrpSpPr>
                <p:grpSpPr>
                  <a:xfrm>
                    <a:off x="7383827" y="5017936"/>
                    <a:ext cx="1699681" cy="1523852"/>
                    <a:chOff x="6246902" y="3993276"/>
                    <a:chExt cx="1699681" cy="1523852"/>
                  </a:xfrm>
                </p:grpSpPr>
                <p:pic>
                  <p:nvPicPr>
                    <p:cNvPr id="210" name="Picture 209">
                      <a:extLst>
                        <a:ext uri="{FF2B5EF4-FFF2-40B4-BE49-F238E27FC236}">
                          <a16:creationId xmlns:a16="http://schemas.microsoft.com/office/drawing/2014/main" id="{D6D4CCD6-EB1B-4369-ADFF-FE96032CF6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211" name="Rectangle 210">
                      <a:extLst>
                        <a:ext uri="{FF2B5EF4-FFF2-40B4-BE49-F238E27FC236}">
                          <a16:creationId xmlns:a16="http://schemas.microsoft.com/office/drawing/2014/main" id="{B3A8EF30-B9C8-4A38-866A-D640E7D93C08}"/>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12" name="Rectangle 211">
                      <a:extLst>
                        <a:ext uri="{FF2B5EF4-FFF2-40B4-BE49-F238E27FC236}">
                          <a16:creationId xmlns:a16="http://schemas.microsoft.com/office/drawing/2014/main" id="{F8A0C6A0-2D61-4D72-A0D5-B7CB9F67235E}"/>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13" name="Rectangle 212">
                      <a:extLst>
                        <a:ext uri="{FF2B5EF4-FFF2-40B4-BE49-F238E27FC236}">
                          <a16:creationId xmlns:a16="http://schemas.microsoft.com/office/drawing/2014/main" id="{FBD4D893-0E4C-47B6-8607-39A10FC4DB55}"/>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sp>
            <p:nvSpPr>
              <p:cNvPr id="205" name="TextBox 204">
                <a:extLst>
                  <a:ext uri="{FF2B5EF4-FFF2-40B4-BE49-F238E27FC236}">
                    <a16:creationId xmlns:a16="http://schemas.microsoft.com/office/drawing/2014/main" id="{60FD1584-F9DC-46C7-932A-C6530691E071}"/>
                  </a:ext>
                </a:extLst>
              </p:cNvPr>
              <p:cNvSpPr txBox="1"/>
              <p:nvPr/>
            </p:nvSpPr>
            <p:spPr>
              <a:xfrm>
                <a:off x="10145908" y="2560534"/>
                <a:ext cx="979884" cy="338554"/>
              </a:xfrm>
              <a:prstGeom prst="rect">
                <a:avLst/>
              </a:prstGeom>
              <a:noFill/>
            </p:spPr>
            <p:txBody>
              <a:bodyPr wrap="none" rtlCol="0">
                <a:spAutoFit/>
              </a:bodyPr>
              <a:lstStyle/>
              <a:p>
                <a:pPr algn="ctr"/>
                <a:r>
                  <a:rPr lang="en-US" sz="1600" dirty="0">
                    <a:latin typeface="Tahoma" panose="020B0604030504040204" pitchFamily="34" charset="0"/>
                  </a:rPr>
                  <a:t>Person C</a:t>
                </a:r>
              </a:p>
            </p:txBody>
          </p:sp>
        </p:grpSp>
      </p:grpSp>
      <p:pic>
        <p:nvPicPr>
          <p:cNvPr id="85" name="Picture 84" descr="Diagram that utilizes shaded horizontal bars to illustrate overlapping dates of stays of persons at a location and during an infectious period.">
            <a:extLst>
              <a:ext uri="{FF2B5EF4-FFF2-40B4-BE49-F238E27FC236}">
                <a16:creationId xmlns:a16="http://schemas.microsoft.com/office/drawing/2014/main" id="{EF10075B-153C-439A-A5AE-0F9C344C876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5857" y="3839918"/>
            <a:ext cx="11468862" cy="2921508"/>
          </a:xfrm>
          <a:prstGeom prst="rect">
            <a:avLst/>
          </a:prstGeom>
        </p:spPr>
      </p:pic>
      <p:sp>
        <p:nvSpPr>
          <p:cNvPr id="245" name="Rectangle 244" descr="Rectangle highlighting overlapping dates of stays during infectious periods.">
            <a:extLst>
              <a:ext uri="{FF2B5EF4-FFF2-40B4-BE49-F238E27FC236}">
                <a16:creationId xmlns:a16="http://schemas.microsoft.com/office/drawing/2014/main" id="{69FA15D8-CB1F-4095-B9D0-201F248C1C5F}"/>
              </a:ext>
            </a:extLst>
          </p:cNvPr>
          <p:cNvSpPr/>
          <p:nvPr/>
        </p:nvSpPr>
        <p:spPr>
          <a:xfrm flipH="1">
            <a:off x="5381612" y="4528223"/>
            <a:ext cx="2994658" cy="1828511"/>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14</a:t>
            </a:fld>
            <a:endParaRPr lang="en-US" dirty="0"/>
          </a:p>
        </p:txBody>
      </p:sp>
    </p:spTree>
    <p:extLst>
      <p:ext uri="{BB962C8B-B14F-4D97-AF65-F5344CB8AC3E}">
        <p14:creationId xmlns:p14="http://schemas.microsoft.com/office/powerpoint/2010/main" val="41943208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093164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(14/25)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sp>
        <p:nvSpPr>
          <p:cNvPr id="6" name="TextBox 5"/>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Epi links</a:t>
            </a:r>
            <a:endParaRPr lang="en-US" sz="2000" dirty="0">
              <a:latin typeface="Tahoma" panose="020B0604030504040204" pitchFamily="34" charset="0"/>
            </a:endParaRPr>
          </a:p>
        </p:txBody>
      </p:sp>
      <p:grpSp>
        <p:nvGrpSpPr>
          <p:cNvPr id="4" name="Group 3" descr="Screenshot of the epi links output file with select content highlighted.">
            <a:extLst>
              <a:ext uri="{FF2B5EF4-FFF2-40B4-BE49-F238E27FC236}">
                <a16:creationId xmlns:a16="http://schemas.microsoft.com/office/drawing/2014/main" id="{E2A5014C-6853-43E6-B059-789EF1C87E95}"/>
              </a:ext>
            </a:extLst>
          </p:cNvPr>
          <p:cNvGrpSpPr/>
          <p:nvPr/>
        </p:nvGrpSpPr>
        <p:grpSpPr>
          <a:xfrm>
            <a:off x="505028" y="1554480"/>
            <a:ext cx="11181944" cy="5029200"/>
            <a:chOff x="505028" y="1554480"/>
            <a:chExt cx="11181944" cy="5029200"/>
          </a:xfrm>
        </p:grpSpPr>
        <p:pic>
          <p:nvPicPr>
            <p:cNvPr id="9" name="Picture 8" descr="A screenshot of a cell phone&#10;&#10;Description automatically generated">
              <a:extLst>
                <a:ext uri="{FF2B5EF4-FFF2-40B4-BE49-F238E27FC236}">
                  <a16:creationId xmlns:a16="http://schemas.microsoft.com/office/drawing/2014/main" id="{8E7D0F22-2DCB-495E-8F75-AD71DC56A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28" y="1554480"/>
              <a:ext cx="11181944" cy="5029200"/>
            </a:xfrm>
            <a:prstGeom prst="rect">
              <a:avLst/>
            </a:prstGeom>
            <a:ln w="6350">
              <a:solidFill>
                <a:schemeClr val="tx1"/>
              </a:solidFill>
            </a:ln>
          </p:spPr>
        </p:pic>
        <p:sp>
          <p:nvSpPr>
            <p:cNvPr id="8" name="Rectangle 7">
              <a:extLst>
                <a:ext uri="{FF2B5EF4-FFF2-40B4-BE49-F238E27FC236}">
                  <a16:creationId xmlns:a16="http://schemas.microsoft.com/office/drawing/2014/main" id="{A5BFDAFA-1BAB-4A04-80BF-63558CE58304}"/>
                </a:ext>
              </a:extLst>
            </p:cNvPr>
            <p:cNvSpPr/>
            <p:nvPr/>
          </p:nvSpPr>
          <p:spPr>
            <a:xfrm flipH="1">
              <a:off x="8911858" y="1554480"/>
              <a:ext cx="2775114" cy="502920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140</a:t>
            </a:fld>
            <a:endParaRPr lang="en-US" dirty="0"/>
          </a:p>
        </p:txBody>
      </p:sp>
    </p:spTree>
    <p:extLst>
      <p:ext uri="{BB962C8B-B14F-4D97-AF65-F5344CB8AC3E}">
        <p14:creationId xmlns:p14="http://schemas.microsoft.com/office/powerpoint/2010/main" val="16579730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093164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(15/25)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sp>
        <p:nvSpPr>
          <p:cNvPr id="6" name="TextBox 5"/>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Summary by person</a:t>
            </a:r>
            <a:endParaRPr lang="en-US" sz="2000" dirty="0">
              <a:latin typeface="Tahoma" panose="020B0604030504040204" pitchFamily="34" charset="0"/>
            </a:endParaRPr>
          </a:p>
        </p:txBody>
      </p:sp>
      <p:pic>
        <p:nvPicPr>
          <p:cNvPr id="5" name="Picture 4" descr="Screenshot of the summary by person output file.">
            <a:extLst>
              <a:ext uri="{FF2B5EF4-FFF2-40B4-BE49-F238E27FC236}">
                <a16:creationId xmlns:a16="http://schemas.microsoft.com/office/drawing/2014/main" id="{6F4F8F4C-CD99-4CF7-9C89-054EBD8EE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211" y="1556384"/>
            <a:ext cx="9723944" cy="5029199"/>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141</a:t>
            </a:fld>
            <a:endParaRPr lang="en-US" dirty="0"/>
          </a:p>
        </p:txBody>
      </p:sp>
    </p:spTree>
    <p:extLst>
      <p:ext uri="{BB962C8B-B14F-4D97-AF65-F5344CB8AC3E}">
        <p14:creationId xmlns:p14="http://schemas.microsoft.com/office/powerpoint/2010/main" val="4497759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093164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(16/25)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sp>
        <p:nvSpPr>
          <p:cNvPr id="6" name="TextBox 5"/>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Summary by person</a:t>
            </a:r>
            <a:endParaRPr lang="en-US" sz="2000" dirty="0">
              <a:latin typeface="Tahoma" panose="020B0604030504040204" pitchFamily="34" charset="0"/>
            </a:endParaRPr>
          </a:p>
        </p:txBody>
      </p:sp>
      <p:grpSp>
        <p:nvGrpSpPr>
          <p:cNvPr id="4" name="Group 3" descr="Screenshot of the summary by person output file with select content highlighted.">
            <a:extLst>
              <a:ext uri="{FF2B5EF4-FFF2-40B4-BE49-F238E27FC236}">
                <a16:creationId xmlns:a16="http://schemas.microsoft.com/office/drawing/2014/main" id="{8A82D913-9BB7-4E09-9B36-1BD0DC6DE4E4}"/>
              </a:ext>
            </a:extLst>
          </p:cNvPr>
          <p:cNvGrpSpPr/>
          <p:nvPr/>
        </p:nvGrpSpPr>
        <p:grpSpPr>
          <a:xfrm>
            <a:off x="1235211" y="1555432"/>
            <a:ext cx="9723944" cy="5030151"/>
            <a:chOff x="1235211" y="1555432"/>
            <a:chExt cx="9723944" cy="5030151"/>
          </a:xfrm>
        </p:grpSpPr>
        <p:pic>
          <p:nvPicPr>
            <p:cNvPr id="8" name="Picture 7" descr="Table&#10;&#10;Description automatically generated">
              <a:extLst>
                <a:ext uri="{FF2B5EF4-FFF2-40B4-BE49-F238E27FC236}">
                  <a16:creationId xmlns:a16="http://schemas.microsoft.com/office/drawing/2014/main" id="{AA404697-19CA-4E7D-8F47-6B8C1B09A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211" y="1556384"/>
              <a:ext cx="9723944" cy="5029199"/>
            </a:xfrm>
            <a:prstGeom prst="rect">
              <a:avLst/>
            </a:prstGeom>
            <a:ln w="6350">
              <a:solidFill>
                <a:schemeClr val="tx1"/>
              </a:solidFill>
            </a:ln>
          </p:spPr>
        </p:pic>
        <p:sp>
          <p:nvSpPr>
            <p:cNvPr id="7" name="Rectangle 6">
              <a:extLst>
                <a:ext uri="{FF2B5EF4-FFF2-40B4-BE49-F238E27FC236}">
                  <a16:creationId xmlns:a16="http://schemas.microsoft.com/office/drawing/2014/main" id="{3EA44995-DDB9-4CE2-83B1-73C3C85A6336}"/>
                </a:ext>
              </a:extLst>
            </p:cNvPr>
            <p:cNvSpPr/>
            <p:nvPr/>
          </p:nvSpPr>
          <p:spPr>
            <a:xfrm flipH="1">
              <a:off x="4877108" y="1555432"/>
              <a:ext cx="2102811" cy="502920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142</a:t>
            </a:fld>
            <a:endParaRPr lang="en-US" dirty="0"/>
          </a:p>
        </p:txBody>
      </p:sp>
    </p:spTree>
    <p:extLst>
      <p:ext uri="{BB962C8B-B14F-4D97-AF65-F5344CB8AC3E}">
        <p14:creationId xmlns:p14="http://schemas.microsoft.com/office/powerpoint/2010/main" val="280845244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093164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(17/25)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sp>
        <p:nvSpPr>
          <p:cNvPr id="6" name="TextBox 5"/>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Summary by person</a:t>
            </a:r>
            <a:endParaRPr lang="en-US" sz="2000" dirty="0">
              <a:latin typeface="Tahoma" panose="020B0604030504040204" pitchFamily="34" charset="0"/>
            </a:endParaRPr>
          </a:p>
        </p:txBody>
      </p:sp>
      <p:grpSp>
        <p:nvGrpSpPr>
          <p:cNvPr id="4" name="Group 3" descr="Screenshot of the summary by person output file with select content highlighted.">
            <a:extLst>
              <a:ext uri="{FF2B5EF4-FFF2-40B4-BE49-F238E27FC236}">
                <a16:creationId xmlns:a16="http://schemas.microsoft.com/office/drawing/2014/main" id="{C82E9A78-0298-4AD7-938E-04495EF547EC}"/>
              </a:ext>
            </a:extLst>
          </p:cNvPr>
          <p:cNvGrpSpPr/>
          <p:nvPr/>
        </p:nvGrpSpPr>
        <p:grpSpPr>
          <a:xfrm>
            <a:off x="1235211" y="1555432"/>
            <a:ext cx="9723944" cy="5030151"/>
            <a:chOff x="1235211" y="1555432"/>
            <a:chExt cx="9723944" cy="5030151"/>
          </a:xfrm>
        </p:grpSpPr>
        <p:pic>
          <p:nvPicPr>
            <p:cNvPr id="11" name="Picture 10" descr="Table&#10;&#10;Description automatically generated">
              <a:extLst>
                <a:ext uri="{FF2B5EF4-FFF2-40B4-BE49-F238E27FC236}">
                  <a16:creationId xmlns:a16="http://schemas.microsoft.com/office/drawing/2014/main" id="{AD73388C-A4BE-4C7C-A866-820F0881E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211" y="1556384"/>
              <a:ext cx="9723944" cy="5029199"/>
            </a:xfrm>
            <a:prstGeom prst="rect">
              <a:avLst/>
            </a:prstGeom>
            <a:ln w="6350">
              <a:solidFill>
                <a:schemeClr val="tx1"/>
              </a:solidFill>
            </a:ln>
          </p:spPr>
        </p:pic>
        <p:sp>
          <p:nvSpPr>
            <p:cNvPr id="12" name="Rectangle 11">
              <a:extLst>
                <a:ext uri="{FF2B5EF4-FFF2-40B4-BE49-F238E27FC236}">
                  <a16:creationId xmlns:a16="http://schemas.microsoft.com/office/drawing/2014/main" id="{B49A8941-7034-4CA5-BAF6-E2D73AF14F72}"/>
                </a:ext>
              </a:extLst>
            </p:cNvPr>
            <p:cNvSpPr/>
            <p:nvPr/>
          </p:nvSpPr>
          <p:spPr>
            <a:xfrm flipH="1">
              <a:off x="6934507" y="1555432"/>
              <a:ext cx="4022281" cy="502920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143</a:t>
            </a:fld>
            <a:endParaRPr lang="en-US" dirty="0"/>
          </a:p>
        </p:txBody>
      </p:sp>
    </p:spTree>
    <p:extLst>
      <p:ext uri="{BB962C8B-B14F-4D97-AF65-F5344CB8AC3E}">
        <p14:creationId xmlns:p14="http://schemas.microsoft.com/office/powerpoint/2010/main" val="27367702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093164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(18/25)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sp>
        <p:nvSpPr>
          <p:cNvPr id="6" name="TextBox 5"/>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Summary by person</a:t>
            </a:r>
            <a:endParaRPr lang="en-US" sz="2000" dirty="0">
              <a:latin typeface="Tahoma" panose="020B0604030504040204" pitchFamily="34" charset="0"/>
            </a:endParaRPr>
          </a:p>
        </p:txBody>
      </p:sp>
      <p:grpSp>
        <p:nvGrpSpPr>
          <p:cNvPr id="4" name="Group 3" descr="Screenshot of the summary by person output file with select content highlighted.">
            <a:extLst>
              <a:ext uri="{FF2B5EF4-FFF2-40B4-BE49-F238E27FC236}">
                <a16:creationId xmlns:a16="http://schemas.microsoft.com/office/drawing/2014/main" id="{E3FBB260-028C-4705-B42A-67F4759B3384}"/>
              </a:ext>
            </a:extLst>
          </p:cNvPr>
          <p:cNvGrpSpPr/>
          <p:nvPr/>
        </p:nvGrpSpPr>
        <p:grpSpPr>
          <a:xfrm>
            <a:off x="562470" y="1554481"/>
            <a:ext cx="10410330" cy="5030151"/>
            <a:chOff x="562470" y="1554481"/>
            <a:chExt cx="10410330" cy="5030151"/>
          </a:xfrm>
        </p:grpSpPr>
        <p:pic>
          <p:nvPicPr>
            <p:cNvPr id="12" name="Picture 11" descr="A picture containing table&#10;&#10;Description automatically generated">
              <a:extLst>
                <a:ext uri="{FF2B5EF4-FFF2-40B4-BE49-F238E27FC236}">
                  <a16:creationId xmlns:a16="http://schemas.microsoft.com/office/drawing/2014/main" id="{B43E81D5-6318-47DA-8937-01833488A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470" y="1554481"/>
              <a:ext cx="10410330" cy="5029200"/>
            </a:xfrm>
            <a:prstGeom prst="rect">
              <a:avLst/>
            </a:prstGeom>
            <a:ln w="6350">
              <a:solidFill>
                <a:schemeClr val="tx1"/>
              </a:solidFill>
            </a:ln>
          </p:spPr>
        </p:pic>
        <p:sp>
          <p:nvSpPr>
            <p:cNvPr id="9" name="Rectangle 8">
              <a:extLst>
                <a:ext uri="{FF2B5EF4-FFF2-40B4-BE49-F238E27FC236}">
                  <a16:creationId xmlns:a16="http://schemas.microsoft.com/office/drawing/2014/main" id="{63DDC0D7-33EA-4DBB-88C9-C5BB7C982013}"/>
                </a:ext>
              </a:extLst>
            </p:cNvPr>
            <p:cNvSpPr/>
            <p:nvPr/>
          </p:nvSpPr>
          <p:spPr>
            <a:xfrm flipH="1">
              <a:off x="6233159" y="1555432"/>
              <a:ext cx="4739639" cy="502920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144</a:t>
            </a:fld>
            <a:endParaRPr lang="en-US" dirty="0"/>
          </a:p>
        </p:txBody>
      </p:sp>
    </p:spTree>
    <p:extLst>
      <p:ext uri="{BB962C8B-B14F-4D97-AF65-F5344CB8AC3E}">
        <p14:creationId xmlns:p14="http://schemas.microsoft.com/office/powerpoint/2010/main" val="30195822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093164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(19/25)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sp>
        <p:nvSpPr>
          <p:cNvPr id="6" name="TextBox 5"/>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All overlaps</a:t>
            </a:r>
            <a:endParaRPr lang="en-US" sz="2000" dirty="0">
              <a:latin typeface="Tahoma" panose="020B0604030504040204" pitchFamily="34" charset="0"/>
            </a:endParaRPr>
          </a:p>
        </p:txBody>
      </p:sp>
      <p:pic>
        <p:nvPicPr>
          <p:cNvPr id="5" name="Picture 4" descr="Screenshot of the all overlaps output file.">
            <a:extLst>
              <a:ext uri="{FF2B5EF4-FFF2-40B4-BE49-F238E27FC236}">
                <a16:creationId xmlns:a16="http://schemas.microsoft.com/office/drawing/2014/main" id="{CC24E092-F0F5-4509-9DAA-0487FC6D0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889" y="1554480"/>
            <a:ext cx="10985675" cy="4868532"/>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145</a:t>
            </a:fld>
            <a:endParaRPr lang="en-US" dirty="0"/>
          </a:p>
        </p:txBody>
      </p:sp>
    </p:spTree>
    <p:extLst>
      <p:ext uri="{BB962C8B-B14F-4D97-AF65-F5344CB8AC3E}">
        <p14:creationId xmlns:p14="http://schemas.microsoft.com/office/powerpoint/2010/main" val="27087707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093164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(20/25)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sp>
        <p:nvSpPr>
          <p:cNvPr id="6" name="TextBox 5"/>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All overlaps</a:t>
            </a:r>
            <a:endParaRPr lang="en-US" sz="2000" dirty="0">
              <a:latin typeface="Tahoma" panose="020B0604030504040204" pitchFamily="34" charset="0"/>
            </a:endParaRPr>
          </a:p>
        </p:txBody>
      </p:sp>
      <p:grpSp>
        <p:nvGrpSpPr>
          <p:cNvPr id="4" name="Group 3" descr="Screenshot of the all overlaps output file with select content highlighted.">
            <a:extLst>
              <a:ext uri="{FF2B5EF4-FFF2-40B4-BE49-F238E27FC236}">
                <a16:creationId xmlns:a16="http://schemas.microsoft.com/office/drawing/2014/main" id="{D3DE40EC-F408-47AC-9E82-3FFD7B37A4A8}"/>
              </a:ext>
            </a:extLst>
          </p:cNvPr>
          <p:cNvGrpSpPr/>
          <p:nvPr/>
        </p:nvGrpSpPr>
        <p:grpSpPr>
          <a:xfrm>
            <a:off x="600889" y="1554480"/>
            <a:ext cx="10985675" cy="4868532"/>
            <a:chOff x="600889" y="1554480"/>
            <a:chExt cx="10985675" cy="4868532"/>
          </a:xfrm>
        </p:grpSpPr>
        <p:pic>
          <p:nvPicPr>
            <p:cNvPr id="7" name="Picture 6" descr="A screenshot of a computer&#10;&#10;Description automatically generated">
              <a:extLst>
                <a:ext uri="{FF2B5EF4-FFF2-40B4-BE49-F238E27FC236}">
                  <a16:creationId xmlns:a16="http://schemas.microsoft.com/office/drawing/2014/main" id="{BA9A698D-F591-4458-A460-129AAB4FA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889" y="1554480"/>
              <a:ext cx="10985675" cy="4868532"/>
            </a:xfrm>
            <a:prstGeom prst="rect">
              <a:avLst/>
            </a:prstGeom>
            <a:ln w="6350">
              <a:solidFill>
                <a:schemeClr val="tx1"/>
              </a:solidFill>
            </a:ln>
          </p:spPr>
        </p:pic>
        <p:sp>
          <p:nvSpPr>
            <p:cNvPr id="8" name="Rectangle 7">
              <a:extLst>
                <a:ext uri="{FF2B5EF4-FFF2-40B4-BE49-F238E27FC236}">
                  <a16:creationId xmlns:a16="http://schemas.microsoft.com/office/drawing/2014/main" id="{88940E5F-B8CF-40A6-BF06-84BB2AC933BA}"/>
                </a:ext>
              </a:extLst>
            </p:cNvPr>
            <p:cNvSpPr/>
            <p:nvPr/>
          </p:nvSpPr>
          <p:spPr>
            <a:xfrm flipH="1">
              <a:off x="5622649" y="1554480"/>
              <a:ext cx="825080" cy="4868308"/>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146</a:t>
            </a:fld>
            <a:endParaRPr lang="en-US" dirty="0"/>
          </a:p>
        </p:txBody>
      </p:sp>
    </p:spTree>
    <p:extLst>
      <p:ext uri="{BB962C8B-B14F-4D97-AF65-F5344CB8AC3E}">
        <p14:creationId xmlns:p14="http://schemas.microsoft.com/office/powerpoint/2010/main" val="32260529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093164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(21/25)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sp>
        <p:nvSpPr>
          <p:cNvPr id="6" name="TextBox 5"/>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All overlaps</a:t>
            </a:r>
            <a:endParaRPr lang="en-US" sz="2000" dirty="0">
              <a:latin typeface="Tahoma" panose="020B0604030504040204" pitchFamily="34" charset="0"/>
            </a:endParaRPr>
          </a:p>
        </p:txBody>
      </p:sp>
      <p:grpSp>
        <p:nvGrpSpPr>
          <p:cNvPr id="4" name="Group 3" descr="Screenshot of the all overlaps output file with select content highlighted.">
            <a:extLst>
              <a:ext uri="{FF2B5EF4-FFF2-40B4-BE49-F238E27FC236}">
                <a16:creationId xmlns:a16="http://schemas.microsoft.com/office/drawing/2014/main" id="{2DAAF9BC-D0D6-4B5D-AB04-AB4CCEBEA554}"/>
              </a:ext>
            </a:extLst>
          </p:cNvPr>
          <p:cNvGrpSpPr/>
          <p:nvPr/>
        </p:nvGrpSpPr>
        <p:grpSpPr>
          <a:xfrm>
            <a:off x="600889" y="1554480"/>
            <a:ext cx="10985675" cy="4868532"/>
            <a:chOff x="600889" y="1554480"/>
            <a:chExt cx="10985675" cy="4868532"/>
          </a:xfrm>
        </p:grpSpPr>
        <p:pic>
          <p:nvPicPr>
            <p:cNvPr id="7" name="Picture 6" descr="A screenshot of a computer&#10;&#10;Description automatically generated">
              <a:extLst>
                <a:ext uri="{FF2B5EF4-FFF2-40B4-BE49-F238E27FC236}">
                  <a16:creationId xmlns:a16="http://schemas.microsoft.com/office/drawing/2014/main" id="{0EA348AC-067F-4C07-AEA7-1F59A2BF4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889" y="1554480"/>
              <a:ext cx="10985675" cy="4868532"/>
            </a:xfrm>
            <a:prstGeom prst="rect">
              <a:avLst/>
            </a:prstGeom>
            <a:ln w="6350">
              <a:solidFill>
                <a:schemeClr val="tx1"/>
              </a:solidFill>
            </a:ln>
          </p:spPr>
        </p:pic>
        <p:sp>
          <p:nvSpPr>
            <p:cNvPr id="8" name="Rectangle 7">
              <a:extLst>
                <a:ext uri="{FF2B5EF4-FFF2-40B4-BE49-F238E27FC236}">
                  <a16:creationId xmlns:a16="http://schemas.microsoft.com/office/drawing/2014/main" id="{88940E5F-B8CF-40A6-BF06-84BB2AC933BA}"/>
                </a:ext>
              </a:extLst>
            </p:cNvPr>
            <p:cNvSpPr/>
            <p:nvPr/>
          </p:nvSpPr>
          <p:spPr>
            <a:xfrm flipH="1">
              <a:off x="6427669" y="1554480"/>
              <a:ext cx="2201981" cy="4868308"/>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147</a:t>
            </a:fld>
            <a:endParaRPr lang="en-US" dirty="0"/>
          </a:p>
        </p:txBody>
      </p:sp>
    </p:spTree>
    <p:extLst>
      <p:ext uri="{BB962C8B-B14F-4D97-AF65-F5344CB8AC3E}">
        <p14:creationId xmlns:p14="http://schemas.microsoft.com/office/powerpoint/2010/main" val="9368005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093164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(22/25)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sp>
        <p:nvSpPr>
          <p:cNvPr id="6" name="TextBox 5"/>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All overlaps</a:t>
            </a:r>
            <a:endParaRPr lang="en-US" sz="2000" dirty="0">
              <a:latin typeface="Tahoma" panose="020B0604030504040204" pitchFamily="34" charset="0"/>
            </a:endParaRPr>
          </a:p>
        </p:txBody>
      </p:sp>
      <p:grpSp>
        <p:nvGrpSpPr>
          <p:cNvPr id="4" name="Group 3" descr="Screenshot of the all overlaps output file with select content highlighted.">
            <a:extLst>
              <a:ext uri="{FF2B5EF4-FFF2-40B4-BE49-F238E27FC236}">
                <a16:creationId xmlns:a16="http://schemas.microsoft.com/office/drawing/2014/main" id="{7AAFE68A-5759-4434-9712-C726A85598A8}"/>
              </a:ext>
            </a:extLst>
          </p:cNvPr>
          <p:cNvGrpSpPr/>
          <p:nvPr/>
        </p:nvGrpSpPr>
        <p:grpSpPr>
          <a:xfrm>
            <a:off x="600889" y="1554480"/>
            <a:ext cx="10985675" cy="4868532"/>
            <a:chOff x="600889" y="1554480"/>
            <a:chExt cx="10985675" cy="4868532"/>
          </a:xfrm>
        </p:grpSpPr>
        <p:pic>
          <p:nvPicPr>
            <p:cNvPr id="7" name="Picture 6" descr="A screenshot of a computer&#10;&#10;Description automatically generated">
              <a:extLst>
                <a:ext uri="{FF2B5EF4-FFF2-40B4-BE49-F238E27FC236}">
                  <a16:creationId xmlns:a16="http://schemas.microsoft.com/office/drawing/2014/main" id="{37355475-8FF4-4887-B653-4B27F19EE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889" y="1554480"/>
              <a:ext cx="10985675" cy="4868532"/>
            </a:xfrm>
            <a:prstGeom prst="rect">
              <a:avLst/>
            </a:prstGeom>
            <a:ln w="6350">
              <a:solidFill>
                <a:schemeClr val="tx1"/>
              </a:solidFill>
            </a:ln>
          </p:spPr>
        </p:pic>
        <p:sp>
          <p:nvSpPr>
            <p:cNvPr id="8" name="Rectangle 7">
              <a:extLst>
                <a:ext uri="{FF2B5EF4-FFF2-40B4-BE49-F238E27FC236}">
                  <a16:creationId xmlns:a16="http://schemas.microsoft.com/office/drawing/2014/main" id="{88940E5F-B8CF-40A6-BF06-84BB2AC933BA}"/>
                </a:ext>
              </a:extLst>
            </p:cNvPr>
            <p:cNvSpPr/>
            <p:nvPr/>
          </p:nvSpPr>
          <p:spPr>
            <a:xfrm flipH="1">
              <a:off x="4569305" y="1554480"/>
              <a:ext cx="1042421" cy="4868308"/>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148</a:t>
            </a:fld>
            <a:endParaRPr lang="en-US" dirty="0"/>
          </a:p>
        </p:txBody>
      </p:sp>
    </p:spTree>
    <p:extLst>
      <p:ext uri="{BB962C8B-B14F-4D97-AF65-F5344CB8AC3E}">
        <p14:creationId xmlns:p14="http://schemas.microsoft.com/office/powerpoint/2010/main" val="40149366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093164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(23/25)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sp>
        <p:nvSpPr>
          <p:cNvPr id="6" name="TextBox 5"/>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All overlaps</a:t>
            </a:r>
            <a:endParaRPr lang="en-US" sz="2000" dirty="0">
              <a:latin typeface="Tahoma" panose="020B0604030504040204" pitchFamily="34" charset="0"/>
            </a:endParaRPr>
          </a:p>
        </p:txBody>
      </p:sp>
      <p:grpSp>
        <p:nvGrpSpPr>
          <p:cNvPr id="4" name="Group 3" descr="Screenshot of the all overlaps output file with select content highlighted.">
            <a:extLst>
              <a:ext uri="{FF2B5EF4-FFF2-40B4-BE49-F238E27FC236}">
                <a16:creationId xmlns:a16="http://schemas.microsoft.com/office/drawing/2014/main" id="{4847F35B-7613-428F-B915-DE34662714D3}"/>
              </a:ext>
            </a:extLst>
          </p:cNvPr>
          <p:cNvGrpSpPr/>
          <p:nvPr/>
        </p:nvGrpSpPr>
        <p:grpSpPr>
          <a:xfrm>
            <a:off x="600889" y="1554480"/>
            <a:ext cx="10985675" cy="4868532"/>
            <a:chOff x="600889" y="1554480"/>
            <a:chExt cx="10985675" cy="4868532"/>
          </a:xfrm>
        </p:grpSpPr>
        <p:pic>
          <p:nvPicPr>
            <p:cNvPr id="7" name="Picture 6" descr="A screenshot of a computer&#10;&#10;Description automatically generated">
              <a:extLst>
                <a:ext uri="{FF2B5EF4-FFF2-40B4-BE49-F238E27FC236}">
                  <a16:creationId xmlns:a16="http://schemas.microsoft.com/office/drawing/2014/main" id="{49A971E3-878C-4BBA-95F5-DB14C7B6F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889" y="1554480"/>
              <a:ext cx="10985675" cy="4868532"/>
            </a:xfrm>
            <a:prstGeom prst="rect">
              <a:avLst/>
            </a:prstGeom>
            <a:ln w="6350">
              <a:solidFill>
                <a:schemeClr val="tx1"/>
              </a:solidFill>
            </a:ln>
          </p:spPr>
        </p:pic>
        <p:sp>
          <p:nvSpPr>
            <p:cNvPr id="8" name="Rectangle 7">
              <a:extLst>
                <a:ext uri="{FF2B5EF4-FFF2-40B4-BE49-F238E27FC236}">
                  <a16:creationId xmlns:a16="http://schemas.microsoft.com/office/drawing/2014/main" id="{88940E5F-B8CF-40A6-BF06-84BB2AC933BA}"/>
                </a:ext>
              </a:extLst>
            </p:cNvPr>
            <p:cNvSpPr/>
            <p:nvPr/>
          </p:nvSpPr>
          <p:spPr>
            <a:xfrm flipH="1">
              <a:off x="8606789" y="1554480"/>
              <a:ext cx="2979773" cy="4868308"/>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149</a:t>
            </a:fld>
            <a:endParaRPr lang="en-US" dirty="0"/>
          </a:p>
        </p:txBody>
      </p:sp>
    </p:spTree>
    <p:extLst>
      <p:ext uri="{BB962C8B-B14F-4D97-AF65-F5344CB8AC3E}">
        <p14:creationId xmlns:p14="http://schemas.microsoft.com/office/powerpoint/2010/main" val="771569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txBox="1">
            <a:spLocks noGrp="1"/>
          </p:cNvSpPr>
          <p:nvPr>
            <p:ph type="title" idx="4294967295"/>
          </p:nvPr>
        </p:nvSpPr>
        <p:spPr>
          <a:xfrm>
            <a:off x="428625" y="228600"/>
            <a:ext cx="3069943"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Challenges </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(1/5)</a:t>
            </a:r>
          </a:p>
        </p:txBody>
      </p:sp>
      <p:grpSp>
        <p:nvGrpSpPr>
          <p:cNvPr id="4" name="Group 3" descr="Icon of a sick person coughing and associated dates of stays at three locations.">
            <a:extLst>
              <a:ext uri="{FF2B5EF4-FFF2-40B4-BE49-F238E27FC236}">
                <a16:creationId xmlns:a16="http://schemas.microsoft.com/office/drawing/2014/main" id="{054F3A90-8ACD-49A3-AC70-FB344576DFA3}"/>
              </a:ext>
            </a:extLst>
          </p:cNvPr>
          <p:cNvGrpSpPr/>
          <p:nvPr/>
        </p:nvGrpSpPr>
        <p:grpSpPr>
          <a:xfrm>
            <a:off x="1173838" y="1074962"/>
            <a:ext cx="2561192" cy="4968138"/>
            <a:chOff x="1173838" y="1074962"/>
            <a:chExt cx="2561192" cy="4968138"/>
          </a:xfrm>
        </p:grpSpPr>
        <p:grpSp>
          <p:nvGrpSpPr>
            <p:cNvPr id="2" name="Group 1">
              <a:extLst>
                <a:ext uri="{FF2B5EF4-FFF2-40B4-BE49-F238E27FC236}">
                  <a16:creationId xmlns:a16="http://schemas.microsoft.com/office/drawing/2014/main" id="{3086ACF1-D558-4A84-9E75-8D89B91B250B}"/>
                </a:ext>
              </a:extLst>
            </p:cNvPr>
            <p:cNvGrpSpPr/>
            <p:nvPr/>
          </p:nvGrpSpPr>
          <p:grpSpPr>
            <a:xfrm>
              <a:off x="1173838" y="2864261"/>
              <a:ext cx="2561192" cy="3178839"/>
              <a:chOff x="1173838" y="3226211"/>
              <a:chExt cx="2561192" cy="3178839"/>
            </a:xfrm>
          </p:grpSpPr>
          <p:pic>
            <p:nvPicPr>
              <p:cNvPr id="45" name="Picture 44">
                <a:extLst>
                  <a:ext uri="{FF2B5EF4-FFF2-40B4-BE49-F238E27FC236}">
                    <a16:creationId xmlns:a16="http://schemas.microsoft.com/office/drawing/2014/main" id="{57F07186-E787-43F0-952E-31F60BBDD3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9069" y="5662974"/>
                <a:ext cx="1021523" cy="576072"/>
              </a:xfrm>
              <a:prstGeom prst="rect">
                <a:avLst/>
              </a:prstGeom>
            </p:spPr>
          </p:pic>
          <p:pic>
            <p:nvPicPr>
              <p:cNvPr id="46" name="Picture 45">
                <a:extLst>
                  <a:ext uri="{FF2B5EF4-FFF2-40B4-BE49-F238E27FC236}">
                    <a16:creationId xmlns:a16="http://schemas.microsoft.com/office/drawing/2014/main" id="{6FCB44F9-C77B-41D9-8235-E92523B5E1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1711" y="4524610"/>
                <a:ext cx="1021523" cy="576072"/>
              </a:xfrm>
              <a:prstGeom prst="rect">
                <a:avLst/>
              </a:prstGeom>
            </p:spPr>
          </p:pic>
          <p:grpSp>
            <p:nvGrpSpPr>
              <p:cNvPr id="47" name="Group 46">
                <a:extLst>
                  <a:ext uri="{FF2B5EF4-FFF2-40B4-BE49-F238E27FC236}">
                    <a16:creationId xmlns:a16="http://schemas.microsoft.com/office/drawing/2014/main" id="{A9CB8F91-EE36-4E16-B3EE-B10C44B13C03}"/>
                  </a:ext>
                </a:extLst>
              </p:cNvPr>
              <p:cNvGrpSpPr/>
              <p:nvPr/>
            </p:nvGrpSpPr>
            <p:grpSpPr>
              <a:xfrm>
                <a:off x="2520076" y="4349348"/>
                <a:ext cx="1198607" cy="888195"/>
                <a:chOff x="7498810" y="3760108"/>
                <a:chExt cx="3419300" cy="2533778"/>
              </a:xfrm>
            </p:grpSpPr>
            <p:grpSp>
              <p:nvGrpSpPr>
                <p:cNvPr id="48" name="Group 47">
                  <a:extLst>
                    <a:ext uri="{FF2B5EF4-FFF2-40B4-BE49-F238E27FC236}">
                      <a16:creationId xmlns:a16="http://schemas.microsoft.com/office/drawing/2014/main" id="{6F0603AB-3D35-4F82-AD29-D6B26C9B61E9}"/>
                    </a:ext>
                  </a:extLst>
                </p:cNvPr>
                <p:cNvGrpSpPr/>
                <p:nvPr/>
              </p:nvGrpSpPr>
              <p:grpSpPr>
                <a:xfrm>
                  <a:off x="8646326" y="3760108"/>
                  <a:ext cx="2271784" cy="2036772"/>
                  <a:chOff x="8258247" y="4401909"/>
                  <a:chExt cx="1699681" cy="1523852"/>
                </a:xfrm>
              </p:grpSpPr>
              <p:pic>
                <p:nvPicPr>
                  <p:cNvPr id="56" name="Picture 55">
                    <a:extLst>
                      <a:ext uri="{FF2B5EF4-FFF2-40B4-BE49-F238E27FC236}">
                        <a16:creationId xmlns:a16="http://schemas.microsoft.com/office/drawing/2014/main" id="{293C0A41-DBB0-48ED-996C-DA8F48CF4C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57" name="Rectangle 56">
                    <a:extLst>
                      <a:ext uri="{FF2B5EF4-FFF2-40B4-BE49-F238E27FC236}">
                        <a16:creationId xmlns:a16="http://schemas.microsoft.com/office/drawing/2014/main" id="{129759DC-BE6F-4581-A57D-B11E7D9E2684}"/>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8" name="Rectangle 57">
                    <a:extLst>
                      <a:ext uri="{FF2B5EF4-FFF2-40B4-BE49-F238E27FC236}">
                        <a16:creationId xmlns:a16="http://schemas.microsoft.com/office/drawing/2014/main" id="{CDBCBB6B-9499-4F85-8DE5-3FF6891291D2}"/>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49" name="Group 48">
                  <a:extLst>
                    <a:ext uri="{FF2B5EF4-FFF2-40B4-BE49-F238E27FC236}">
                      <a16:creationId xmlns:a16="http://schemas.microsoft.com/office/drawing/2014/main" id="{8E28B573-A4AE-4CA3-A462-82F394FF1D2F}"/>
                    </a:ext>
                  </a:extLst>
                </p:cNvPr>
                <p:cNvGrpSpPr/>
                <p:nvPr/>
              </p:nvGrpSpPr>
              <p:grpSpPr>
                <a:xfrm>
                  <a:off x="7498810" y="4257114"/>
                  <a:ext cx="2271784" cy="2036772"/>
                  <a:chOff x="7383827" y="5017936"/>
                  <a:chExt cx="1699681" cy="1523852"/>
                </a:xfrm>
              </p:grpSpPr>
              <p:sp>
                <p:nvSpPr>
                  <p:cNvPr id="50" name="Rectangle 49">
                    <a:extLst>
                      <a:ext uri="{FF2B5EF4-FFF2-40B4-BE49-F238E27FC236}">
                        <a16:creationId xmlns:a16="http://schemas.microsoft.com/office/drawing/2014/main" id="{B86D8DFD-19AC-4CAC-A90A-1A42EA23257C}"/>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51" name="Group 50">
                    <a:extLst>
                      <a:ext uri="{FF2B5EF4-FFF2-40B4-BE49-F238E27FC236}">
                        <a16:creationId xmlns:a16="http://schemas.microsoft.com/office/drawing/2014/main" id="{681FF296-4CD6-4774-B76B-7F4F8ED77458}"/>
                      </a:ext>
                    </a:extLst>
                  </p:cNvPr>
                  <p:cNvGrpSpPr/>
                  <p:nvPr/>
                </p:nvGrpSpPr>
                <p:grpSpPr>
                  <a:xfrm>
                    <a:off x="7383827" y="5017936"/>
                    <a:ext cx="1699681" cy="1523852"/>
                    <a:chOff x="6246902" y="3993276"/>
                    <a:chExt cx="1699681" cy="1523852"/>
                  </a:xfrm>
                </p:grpSpPr>
                <p:pic>
                  <p:nvPicPr>
                    <p:cNvPr id="52" name="Picture 51">
                      <a:extLst>
                        <a:ext uri="{FF2B5EF4-FFF2-40B4-BE49-F238E27FC236}">
                          <a16:creationId xmlns:a16="http://schemas.microsoft.com/office/drawing/2014/main" id="{EB929EB0-B3B4-4D1A-A88C-860C7D151D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53" name="Rectangle 52">
                      <a:extLst>
                        <a:ext uri="{FF2B5EF4-FFF2-40B4-BE49-F238E27FC236}">
                          <a16:creationId xmlns:a16="http://schemas.microsoft.com/office/drawing/2014/main" id="{43BFE84B-61A5-4044-B962-98079D1B87B0}"/>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4" name="Rectangle 53">
                      <a:extLst>
                        <a:ext uri="{FF2B5EF4-FFF2-40B4-BE49-F238E27FC236}">
                          <a16:creationId xmlns:a16="http://schemas.microsoft.com/office/drawing/2014/main" id="{BBACBC6E-9B18-49D3-AC1A-765810C42426}"/>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5" name="Rectangle 54">
                      <a:extLst>
                        <a:ext uri="{FF2B5EF4-FFF2-40B4-BE49-F238E27FC236}">
                          <a16:creationId xmlns:a16="http://schemas.microsoft.com/office/drawing/2014/main" id="{1679D81C-E8A0-42CD-9C4A-5D106D2E2478}"/>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nvGrpSpPr>
              <p:cNvPr id="59" name="Group 58">
                <a:extLst>
                  <a:ext uri="{FF2B5EF4-FFF2-40B4-BE49-F238E27FC236}">
                    <a16:creationId xmlns:a16="http://schemas.microsoft.com/office/drawing/2014/main" id="{5C3D3177-12C9-4A4E-A216-A8485E7A553D}"/>
                  </a:ext>
                </a:extLst>
              </p:cNvPr>
              <p:cNvGrpSpPr/>
              <p:nvPr/>
            </p:nvGrpSpPr>
            <p:grpSpPr>
              <a:xfrm>
                <a:off x="2536423" y="5516855"/>
                <a:ext cx="1198607" cy="888195"/>
                <a:chOff x="7498810" y="3760108"/>
                <a:chExt cx="3419300" cy="2533778"/>
              </a:xfrm>
            </p:grpSpPr>
            <p:grpSp>
              <p:nvGrpSpPr>
                <p:cNvPr id="60" name="Group 59">
                  <a:extLst>
                    <a:ext uri="{FF2B5EF4-FFF2-40B4-BE49-F238E27FC236}">
                      <a16:creationId xmlns:a16="http://schemas.microsoft.com/office/drawing/2014/main" id="{60697DED-C284-474E-A0C3-F7454DF48DCB}"/>
                    </a:ext>
                  </a:extLst>
                </p:cNvPr>
                <p:cNvGrpSpPr/>
                <p:nvPr/>
              </p:nvGrpSpPr>
              <p:grpSpPr>
                <a:xfrm>
                  <a:off x="8646326" y="3760108"/>
                  <a:ext cx="2271784" cy="2036772"/>
                  <a:chOff x="8258247" y="4401909"/>
                  <a:chExt cx="1699681" cy="1523852"/>
                </a:xfrm>
              </p:grpSpPr>
              <p:pic>
                <p:nvPicPr>
                  <p:cNvPr id="69" name="Picture 68">
                    <a:extLst>
                      <a:ext uri="{FF2B5EF4-FFF2-40B4-BE49-F238E27FC236}">
                        <a16:creationId xmlns:a16="http://schemas.microsoft.com/office/drawing/2014/main" id="{E75B904B-D744-4DBE-A44D-DBE514EF63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70" name="Rectangle 69">
                    <a:extLst>
                      <a:ext uri="{FF2B5EF4-FFF2-40B4-BE49-F238E27FC236}">
                        <a16:creationId xmlns:a16="http://schemas.microsoft.com/office/drawing/2014/main" id="{940A4EAC-C047-4D09-BBA5-B645AEED946B}"/>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71" name="Rectangle 70">
                    <a:extLst>
                      <a:ext uri="{FF2B5EF4-FFF2-40B4-BE49-F238E27FC236}">
                        <a16:creationId xmlns:a16="http://schemas.microsoft.com/office/drawing/2014/main" id="{2BECB00F-8DD0-450E-8A5E-62794B89C0C7}"/>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61" name="Group 60">
                  <a:extLst>
                    <a:ext uri="{FF2B5EF4-FFF2-40B4-BE49-F238E27FC236}">
                      <a16:creationId xmlns:a16="http://schemas.microsoft.com/office/drawing/2014/main" id="{1BB9836E-38E2-40ED-B610-96EAC785BF8F}"/>
                    </a:ext>
                  </a:extLst>
                </p:cNvPr>
                <p:cNvGrpSpPr/>
                <p:nvPr/>
              </p:nvGrpSpPr>
              <p:grpSpPr>
                <a:xfrm>
                  <a:off x="7498810" y="4257114"/>
                  <a:ext cx="2271784" cy="2036772"/>
                  <a:chOff x="7383827" y="5017936"/>
                  <a:chExt cx="1699681" cy="1523852"/>
                </a:xfrm>
              </p:grpSpPr>
              <p:sp>
                <p:nvSpPr>
                  <p:cNvPr id="62" name="Rectangle 61">
                    <a:extLst>
                      <a:ext uri="{FF2B5EF4-FFF2-40B4-BE49-F238E27FC236}">
                        <a16:creationId xmlns:a16="http://schemas.microsoft.com/office/drawing/2014/main" id="{62FAD47E-DCBE-4AB0-BE85-9AA0ABC95634}"/>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63" name="Group 62">
                    <a:extLst>
                      <a:ext uri="{FF2B5EF4-FFF2-40B4-BE49-F238E27FC236}">
                        <a16:creationId xmlns:a16="http://schemas.microsoft.com/office/drawing/2014/main" id="{3A209055-D806-4634-8AD0-88E3224EBC13}"/>
                      </a:ext>
                    </a:extLst>
                  </p:cNvPr>
                  <p:cNvGrpSpPr/>
                  <p:nvPr/>
                </p:nvGrpSpPr>
                <p:grpSpPr>
                  <a:xfrm>
                    <a:off x="7383827" y="5017936"/>
                    <a:ext cx="1699681" cy="1523852"/>
                    <a:chOff x="6246902" y="3993276"/>
                    <a:chExt cx="1699681" cy="1523852"/>
                  </a:xfrm>
                </p:grpSpPr>
                <p:pic>
                  <p:nvPicPr>
                    <p:cNvPr id="64" name="Picture 63">
                      <a:extLst>
                        <a:ext uri="{FF2B5EF4-FFF2-40B4-BE49-F238E27FC236}">
                          <a16:creationId xmlns:a16="http://schemas.microsoft.com/office/drawing/2014/main" id="{057D5D60-57E5-4162-8812-4F0293DBA9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65" name="Rectangle 64">
                      <a:extLst>
                        <a:ext uri="{FF2B5EF4-FFF2-40B4-BE49-F238E27FC236}">
                          <a16:creationId xmlns:a16="http://schemas.microsoft.com/office/drawing/2014/main" id="{4A6C2184-07D1-4A46-8B29-B8B7440644EC}"/>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67" name="Rectangle 66">
                      <a:extLst>
                        <a:ext uri="{FF2B5EF4-FFF2-40B4-BE49-F238E27FC236}">
                          <a16:creationId xmlns:a16="http://schemas.microsoft.com/office/drawing/2014/main" id="{301B3B06-C914-4AE3-9F22-43C4DD94A072}"/>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68" name="Rectangle 67">
                      <a:extLst>
                        <a:ext uri="{FF2B5EF4-FFF2-40B4-BE49-F238E27FC236}">
                          <a16:creationId xmlns:a16="http://schemas.microsoft.com/office/drawing/2014/main" id="{2B58D292-FE98-4B6B-83A2-6F01F30B7C55}"/>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pic>
            <p:nvPicPr>
              <p:cNvPr id="72" name="Picture 71">
                <a:extLst>
                  <a:ext uri="{FF2B5EF4-FFF2-40B4-BE49-F238E27FC236}">
                    <a16:creationId xmlns:a16="http://schemas.microsoft.com/office/drawing/2014/main" id="{60FD2E33-837C-45A6-80B8-8DE2D18693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3838" y="3394626"/>
                <a:ext cx="1018837" cy="574557"/>
              </a:xfrm>
              <a:prstGeom prst="rect">
                <a:avLst/>
              </a:prstGeom>
            </p:spPr>
          </p:pic>
          <p:grpSp>
            <p:nvGrpSpPr>
              <p:cNvPr id="73" name="Group 72">
                <a:extLst>
                  <a:ext uri="{FF2B5EF4-FFF2-40B4-BE49-F238E27FC236}">
                    <a16:creationId xmlns:a16="http://schemas.microsoft.com/office/drawing/2014/main" id="{9F94FB1E-6C48-43AE-B279-E1616A0B90FE}"/>
                  </a:ext>
                </a:extLst>
              </p:cNvPr>
              <p:cNvGrpSpPr/>
              <p:nvPr/>
            </p:nvGrpSpPr>
            <p:grpSpPr>
              <a:xfrm>
                <a:off x="2521237" y="3226211"/>
                <a:ext cx="1198607" cy="888195"/>
                <a:chOff x="7498810" y="3760108"/>
                <a:chExt cx="3419300" cy="2533778"/>
              </a:xfrm>
            </p:grpSpPr>
            <p:grpSp>
              <p:nvGrpSpPr>
                <p:cNvPr id="74" name="Group 73">
                  <a:extLst>
                    <a:ext uri="{FF2B5EF4-FFF2-40B4-BE49-F238E27FC236}">
                      <a16:creationId xmlns:a16="http://schemas.microsoft.com/office/drawing/2014/main" id="{65DD9B72-A2CD-4CF4-B191-F53F25149344}"/>
                    </a:ext>
                  </a:extLst>
                </p:cNvPr>
                <p:cNvGrpSpPr/>
                <p:nvPr/>
              </p:nvGrpSpPr>
              <p:grpSpPr>
                <a:xfrm>
                  <a:off x="8646326" y="3760108"/>
                  <a:ext cx="2271784" cy="2036772"/>
                  <a:chOff x="8258247" y="4401909"/>
                  <a:chExt cx="1699681" cy="1523852"/>
                </a:xfrm>
              </p:grpSpPr>
              <p:pic>
                <p:nvPicPr>
                  <p:cNvPr id="82" name="Picture 81">
                    <a:extLst>
                      <a:ext uri="{FF2B5EF4-FFF2-40B4-BE49-F238E27FC236}">
                        <a16:creationId xmlns:a16="http://schemas.microsoft.com/office/drawing/2014/main" id="{C937D0AB-2595-42A3-A7E8-EE8571A003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83" name="Rectangle 82">
                    <a:extLst>
                      <a:ext uri="{FF2B5EF4-FFF2-40B4-BE49-F238E27FC236}">
                        <a16:creationId xmlns:a16="http://schemas.microsoft.com/office/drawing/2014/main" id="{966FE7D7-7AED-44A0-AD82-D3C10DA2AE0A}"/>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4" name="Rectangle 83">
                    <a:extLst>
                      <a:ext uri="{FF2B5EF4-FFF2-40B4-BE49-F238E27FC236}">
                        <a16:creationId xmlns:a16="http://schemas.microsoft.com/office/drawing/2014/main" id="{71F34CEA-EC77-4249-983F-19C1E1577741}"/>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75" name="Group 74">
                  <a:extLst>
                    <a:ext uri="{FF2B5EF4-FFF2-40B4-BE49-F238E27FC236}">
                      <a16:creationId xmlns:a16="http://schemas.microsoft.com/office/drawing/2014/main" id="{AFDC1C21-FCC8-4F13-9F18-51501AD16208}"/>
                    </a:ext>
                  </a:extLst>
                </p:cNvPr>
                <p:cNvGrpSpPr/>
                <p:nvPr/>
              </p:nvGrpSpPr>
              <p:grpSpPr>
                <a:xfrm>
                  <a:off x="7498810" y="4257114"/>
                  <a:ext cx="2271784" cy="2036772"/>
                  <a:chOff x="7383827" y="5017936"/>
                  <a:chExt cx="1699681" cy="1523852"/>
                </a:xfrm>
              </p:grpSpPr>
              <p:sp>
                <p:nvSpPr>
                  <p:cNvPr id="76" name="Rectangle 75">
                    <a:extLst>
                      <a:ext uri="{FF2B5EF4-FFF2-40B4-BE49-F238E27FC236}">
                        <a16:creationId xmlns:a16="http://schemas.microsoft.com/office/drawing/2014/main" id="{08D40F8A-275B-435B-B4CE-3C3F4F7F7022}"/>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77" name="Group 76">
                    <a:extLst>
                      <a:ext uri="{FF2B5EF4-FFF2-40B4-BE49-F238E27FC236}">
                        <a16:creationId xmlns:a16="http://schemas.microsoft.com/office/drawing/2014/main" id="{B927C33A-D2EE-42B1-8A0C-F0633F01F1D4}"/>
                      </a:ext>
                    </a:extLst>
                  </p:cNvPr>
                  <p:cNvGrpSpPr/>
                  <p:nvPr/>
                </p:nvGrpSpPr>
                <p:grpSpPr>
                  <a:xfrm>
                    <a:off x="7383827" y="5017936"/>
                    <a:ext cx="1699681" cy="1523852"/>
                    <a:chOff x="6246902" y="3993276"/>
                    <a:chExt cx="1699681" cy="1523852"/>
                  </a:xfrm>
                </p:grpSpPr>
                <p:pic>
                  <p:nvPicPr>
                    <p:cNvPr id="78" name="Picture 77">
                      <a:extLst>
                        <a:ext uri="{FF2B5EF4-FFF2-40B4-BE49-F238E27FC236}">
                          <a16:creationId xmlns:a16="http://schemas.microsoft.com/office/drawing/2014/main" id="{606CD56D-E7AA-4BF6-B34C-8C1036FB2F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79" name="Rectangle 78">
                      <a:extLst>
                        <a:ext uri="{FF2B5EF4-FFF2-40B4-BE49-F238E27FC236}">
                          <a16:creationId xmlns:a16="http://schemas.microsoft.com/office/drawing/2014/main" id="{5086788A-7E8F-4B2C-91AB-E2CDB460888F}"/>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0" name="Rectangle 79">
                      <a:extLst>
                        <a:ext uri="{FF2B5EF4-FFF2-40B4-BE49-F238E27FC236}">
                          <a16:creationId xmlns:a16="http://schemas.microsoft.com/office/drawing/2014/main" id="{C6B25D85-C353-4250-9877-D880485AF43E}"/>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1" name="Rectangle 80">
                      <a:extLst>
                        <a:ext uri="{FF2B5EF4-FFF2-40B4-BE49-F238E27FC236}">
                          <a16:creationId xmlns:a16="http://schemas.microsoft.com/office/drawing/2014/main" id="{D86E126B-110B-4ABD-BB76-83AB4B50B7DA}"/>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pic>
          <p:nvPicPr>
            <p:cNvPr id="44" name="Picture 43" descr="Icon of a sick person coughing.">
              <a:extLst>
                <a:ext uri="{FF2B5EF4-FFF2-40B4-BE49-F238E27FC236}">
                  <a16:creationId xmlns:a16="http://schemas.microsoft.com/office/drawing/2014/main" id="{D99FE8D8-8E58-4BE7-9FDB-428541D858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03522" y="1074962"/>
              <a:ext cx="763524" cy="1371600"/>
            </a:xfrm>
            <a:prstGeom prst="rect">
              <a:avLst/>
            </a:prstGeom>
            <a:effectLst>
              <a:glow rad="127000">
                <a:srgbClr val="F6A01A"/>
              </a:glow>
            </a:effectLst>
          </p:spPr>
        </p:pic>
      </p:grpSp>
      <p:sp>
        <p:nvSpPr>
          <p:cNvPr id="3" name="Slide Number Placeholder 2"/>
          <p:cNvSpPr>
            <a:spLocks noGrp="1"/>
          </p:cNvSpPr>
          <p:nvPr>
            <p:ph type="sldNum" sz="quarter" idx="12"/>
          </p:nvPr>
        </p:nvSpPr>
        <p:spPr/>
        <p:txBody>
          <a:bodyPr/>
          <a:lstStyle/>
          <a:p>
            <a:fld id="{1B5DE891-BED3-4FCA-96F7-3F8A1588183F}" type="slidenum">
              <a:rPr lang="en-US" smtClean="0"/>
              <a:pPr/>
              <a:t>15</a:t>
            </a:fld>
            <a:endParaRPr lang="en-US" dirty="0"/>
          </a:p>
        </p:txBody>
      </p:sp>
    </p:spTree>
    <p:extLst>
      <p:ext uri="{BB962C8B-B14F-4D97-AF65-F5344CB8AC3E}">
        <p14:creationId xmlns:p14="http://schemas.microsoft.com/office/powerpoint/2010/main" val="169230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093164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(24/25)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sp>
        <p:nvSpPr>
          <p:cNvPr id="6" name="TextBox 5"/>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All overlaps</a:t>
            </a:r>
            <a:endParaRPr lang="en-US" sz="2000" dirty="0">
              <a:latin typeface="Tahoma" panose="020B0604030504040204" pitchFamily="34" charset="0"/>
            </a:endParaRPr>
          </a:p>
        </p:txBody>
      </p:sp>
      <p:grpSp>
        <p:nvGrpSpPr>
          <p:cNvPr id="4" name="Group 3" descr="Screenshot of the all overlaps output file with select content highlighted.">
            <a:extLst>
              <a:ext uri="{FF2B5EF4-FFF2-40B4-BE49-F238E27FC236}">
                <a16:creationId xmlns:a16="http://schemas.microsoft.com/office/drawing/2014/main" id="{C539850B-626F-41B3-8C2A-33B63386A006}"/>
              </a:ext>
            </a:extLst>
          </p:cNvPr>
          <p:cNvGrpSpPr/>
          <p:nvPr/>
        </p:nvGrpSpPr>
        <p:grpSpPr>
          <a:xfrm>
            <a:off x="333375" y="1610024"/>
            <a:ext cx="11525250" cy="4610102"/>
            <a:chOff x="333375" y="1610024"/>
            <a:chExt cx="11525250" cy="4610102"/>
          </a:xfrm>
        </p:grpSpPr>
        <p:pic>
          <p:nvPicPr>
            <p:cNvPr id="5" name="Picture 4" descr="A screenshot of a computer&#10;&#10;Description automatically generated">
              <a:extLst>
                <a:ext uri="{FF2B5EF4-FFF2-40B4-BE49-F238E27FC236}">
                  <a16:creationId xmlns:a16="http://schemas.microsoft.com/office/drawing/2014/main" id="{3133BBD1-B550-4A77-B9E9-251D39DCC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75" y="1610026"/>
              <a:ext cx="11525250" cy="4610100"/>
            </a:xfrm>
            <a:prstGeom prst="rect">
              <a:avLst/>
            </a:prstGeom>
            <a:ln w="6350">
              <a:solidFill>
                <a:schemeClr val="tx1"/>
              </a:solidFill>
            </a:ln>
          </p:spPr>
        </p:pic>
        <p:sp>
          <p:nvSpPr>
            <p:cNvPr id="8" name="Rectangle 7">
              <a:extLst>
                <a:ext uri="{FF2B5EF4-FFF2-40B4-BE49-F238E27FC236}">
                  <a16:creationId xmlns:a16="http://schemas.microsoft.com/office/drawing/2014/main" id="{88940E5F-B8CF-40A6-BF06-84BB2AC933BA}"/>
                </a:ext>
              </a:extLst>
            </p:cNvPr>
            <p:cNvSpPr/>
            <p:nvPr/>
          </p:nvSpPr>
          <p:spPr>
            <a:xfrm flipH="1">
              <a:off x="8742946" y="1610024"/>
              <a:ext cx="3115676" cy="4610101"/>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150</a:t>
            </a:fld>
            <a:endParaRPr lang="en-US" dirty="0"/>
          </a:p>
        </p:txBody>
      </p:sp>
    </p:spTree>
    <p:extLst>
      <p:ext uri="{BB962C8B-B14F-4D97-AF65-F5344CB8AC3E}">
        <p14:creationId xmlns:p14="http://schemas.microsoft.com/office/powerpoint/2010/main" val="3067845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093164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 date data – output files</a:t>
            </a:r>
            <a:r>
              <a:rPr lang="en-US" sz="4000" dirty="0">
                <a:latin typeface="Tahoma" panose="020B0604030504040204" pitchFamily="34" charset="0"/>
              </a:rPr>
              <a:t> </a:t>
            </a:r>
            <a:r>
              <a:rPr lang="en-US" sz="1000" dirty="0">
                <a:latin typeface="Tahoma" panose="020B0604030504040204" pitchFamily="34" charset="0"/>
              </a:rPr>
              <a:t>(25/25)</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sp>
        <p:nvSpPr>
          <p:cNvPr id="6" name="TextBox 5"/>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Input dates</a:t>
            </a:r>
          </a:p>
        </p:txBody>
      </p:sp>
      <p:pic>
        <p:nvPicPr>
          <p:cNvPr id="8" name="Picture 7" descr="Screenshot of the input dates output file.">
            <a:extLst>
              <a:ext uri="{FF2B5EF4-FFF2-40B4-BE49-F238E27FC236}">
                <a16:creationId xmlns:a16="http://schemas.microsoft.com/office/drawing/2014/main" id="{1F55FE37-61FE-4E7E-B3E7-C688CF5CE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554480"/>
            <a:ext cx="8699500" cy="5025725"/>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151</a:t>
            </a:fld>
            <a:endParaRPr lang="en-US" dirty="0"/>
          </a:p>
        </p:txBody>
      </p:sp>
    </p:spTree>
    <p:extLst>
      <p:ext uri="{BB962C8B-B14F-4D97-AF65-F5344CB8AC3E}">
        <p14:creationId xmlns:p14="http://schemas.microsoft.com/office/powerpoint/2010/main" val="40186315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A119F8-5B1F-4577-AA4A-A2E16847890C}"/>
              </a:ext>
            </a:extLst>
          </p:cNvPr>
          <p:cNvSpPr txBox="1">
            <a:spLocks noGrp="1"/>
          </p:cNvSpPr>
          <p:nvPr>
            <p:ph type="title" idx="4294967295"/>
          </p:nvPr>
        </p:nvSpPr>
        <p:spPr>
          <a:xfrm>
            <a:off x="428625" y="228600"/>
            <a:ext cx="1102853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Using LATTE results – analyses with date data </a:t>
            </a:r>
            <a:r>
              <a:rPr kumimoji="0" lang="en-US" sz="10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(1/6)</a:t>
            </a:r>
          </a:p>
        </p:txBody>
      </p:sp>
      <p:sp>
        <p:nvSpPr>
          <p:cNvPr id="4" name="TextBox 3">
            <a:extLst>
              <a:ext uri="{FF2B5EF4-FFF2-40B4-BE49-F238E27FC236}">
                <a16:creationId xmlns:a16="http://schemas.microsoft.com/office/drawing/2014/main" id="{2382986C-47F5-4425-8B47-A2A04F5A8B7F}"/>
              </a:ext>
            </a:extLst>
          </p:cNvPr>
          <p:cNvSpPr txBox="1"/>
          <p:nvPr/>
        </p:nvSpPr>
        <p:spPr>
          <a:xfrm>
            <a:off x="1774213" y="2465457"/>
            <a:ext cx="8666328" cy="1938992"/>
          </a:xfrm>
          <a:prstGeom prst="rect">
            <a:avLst/>
          </a:prstGeom>
          <a:noFill/>
        </p:spPr>
        <p:txBody>
          <a:bodyPr wrap="square" rtlCol="0">
            <a:spAutoFit/>
          </a:bodyPr>
          <a:lstStyle/>
          <a:p>
            <a:pPr algn="ctr"/>
            <a:r>
              <a:rPr lang="en-US" sz="6000" dirty="0">
                <a:latin typeface="Tahoma" panose="020B0604030504040204" pitchFamily="34" charset="0"/>
              </a:rPr>
              <a:t>Using LATTE results – analyses with date data</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152</a:t>
            </a:fld>
            <a:endParaRPr lang="en-US" dirty="0"/>
          </a:p>
        </p:txBody>
      </p:sp>
    </p:spTree>
    <p:extLst>
      <p:ext uri="{BB962C8B-B14F-4D97-AF65-F5344CB8AC3E}">
        <p14:creationId xmlns:p14="http://schemas.microsoft.com/office/powerpoint/2010/main" val="18589868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02853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Using LATTE results – analyses with date data</a:t>
            </a:r>
            <a:r>
              <a:rPr lang="en-US" sz="4000" dirty="0">
                <a:latin typeface="Tahoma" panose="020B0604030504040204" pitchFamily="34" charset="0"/>
              </a:rPr>
              <a:t> </a:t>
            </a:r>
            <a:r>
              <a:rPr lang="en-US" sz="1000" dirty="0">
                <a:latin typeface="Tahoma" panose="020B0604030504040204" pitchFamily="34" charset="0"/>
              </a:rPr>
              <a:t>(2/6)</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6" name="TextBox 5"/>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Summary by person</a:t>
            </a:r>
            <a:endParaRPr lang="en-US" sz="2000" dirty="0">
              <a:latin typeface="Tahoma" panose="020B0604030504040204" pitchFamily="34" charset="0"/>
            </a:endParaRPr>
          </a:p>
        </p:txBody>
      </p:sp>
      <p:grpSp>
        <p:nvGrpSpPr>
          <p:cNvPr id="4" name="Group 3" descr="Screenshot of the summary by person output file with select content highlighted.">
            <a:extLst>
              <a:ext uri="{FF2B5EF4-FFF2-40B4-BE49-F238E27FC236}">
                <a16:creationId xmlns:a16="http://schemas.microsoft.com/office/drawing/2014/main" id="{70E320F9-B4EC-41F1-8249-A3BEDA9EA3D3}"/>
              </a:ext>
            </a:extLst>
          </p:cNvPr>
          <p:cNvGrpSpPr/>
          <p:nvPr/>
        </p:nvGrpSpPr>
        <p:grpSpPr>
          <a:xfrm>
            <a:off x="614967" y="1496376"/>
            <a:ext cx="10316622" cy="5029200"/>
            <a:chOff x="614967" y="1496376"/>
            <a:chExt cx="10316622" cy="5029200"/>
          </a:xfrm>
        </p:grpSpPr>
        <p:pic>
          <p:nvPicPr>
            <p:cNvPr id="7" name="Picture 6" descr="Table&#10;&#10;Description automatically generated">
              <a:extLst>
                <a:ext uri="{FF2B5EF4-FFF2-40B4-BE49-F238E27FC236}">
                  <a16:creationId xmlns:a16="http://schemas.microsoft.com/office/drawing/2014/main" id="{52E5E539-C9C5-45B4-A505-93E0F8E99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67" y="1496376"/>
              <a:ext cx="10316622" cy="5029200"/>
            </a:xfrm>
            <a:prstGeom prst="rect">
              <a:avLst/>
            </a:prstGeom>
            <a:ln w="6350">
              <a:solidFill>
                <a:schemeClr val="tx1"/>
              </a:solidFill>
            </a:ln>
          </p:spPr>
        </p:pic>
        <p:sp>
          <p:nvSpPr>
            <p:cNvPr id="9" name="Rectangle 8">
              <a:extLst>
                <a:ext uri="{FF2B5EF4-FFF2-40B4-BE49-F238E27FC236}">
                  <a16:creationId xmlns:a16="http://schemas.microsoft.com/office/drawing/2014/main" id="{95B3BD83-57CC-4674-8332-23C02E53B053}"/>
                </a:ext>
              </a:extLst>
            </p:cNvPr>
            <p:cNvSpPr/>
            <p:nvPr/>
          </p:nvSpPr>
          <p:spPr>
            <a:xfrm flipH="1">
              <a:off x="897569" y="3933744"/>
              <a:ext cx="1234440" cy="92189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 name="Rectangle 9">
              <a:extLst>
                <a:ext uri="{FF2B5EF4-FFF2-40B4-BE49-F238E27FC236}">
                  <a16:creationId xmlns:a16="http://schemas.microsoft.com/office/drawing/2014/main" id="{25BD43BD-5988-46FE-8C1D-72424ED72F4A}"/>
                </a:ext>
              </a:extLst>
            </p:cNvPr>
            <p:cNvSpPr/>
            <p:nvPr/>
          </p:nvSpPr>
          <p:spPr>
            <a:xfrm flipH="1">
              <a:off x="6248224" y="3938467"/>
              <a:ext cx="1996616" cy="456222"/>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153</a:t>
            </a:fld>
            <a:endParaRPr lang="en-US" dirty="0"/>
          </a:p>
        </p:txBody>
      </p:sp>
    </p:spTree>
    <p:extLst>
      <p:ext uri="{BB962C8B-B14F-4D97-AF65-F5344CB8AC3E}">
        <p14:creationId xmlns:p14="http://schemas.microsoft.com/office/powerpoint/2010/main" val="33384161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DB28A76-B231-4006-80D5-F97304C8C0A0}"/>
              </a:ext>
            </a:extLst>
          </p:cNvPr>
          <p:cNvSpPr txBox="1">
            <a:spLocks noGrp="1"/>
          </p:cNvSpPr>
          <p:nvPr>
            <p:ph type="title" idx="4294967295"/>
          </p:nvPr>
        </p:nvSpPr>
        <p:spPr>
          <a:xfrm>
            <a:off x="428625" y="228600"/>
            <a:ext cx="1102853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Using LATTE results – analyses with date data</a:t>
            </a:r>
            <a:r>
              <a:rPr lang="en-US" sz="4000" dirty="0">
                <a:latin typeface="Tahoma" panose="020B0604030504040204" pitchFamily="34" charset="0"/>
              </a:rPr>
              <a:t> </a:t>
            </a:r>
            <a:r>
              <a:rPr lang="en-US" sz="1000" dirty="0">
                <a:latin typeface="Tahoma" panose="020B0604030504040204" pitchFamily="34" charset="0"/>
              </a:rPr>
              <a:t>(3/6)</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6" name="TextBox 5"/>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Summary by person</a:t>
            </a:r>
            <a:endParaRPr lang="en-US" sz="2000" dirty="0">
              <a:latin typeface="Tahoma" panose="020B0604030504040204" pitchFamily="34" charset="0"/>
            </a:endParaRPr>
          </a:p>
        </p:txBody>
      </p:sp>
      <p:grpSp>
        <p:nvGrpSpPr>
          <p:cNvPr id="4" name="Group 3" descr="Screenshot of the summary by person output file with select content highlighted.">
            <a:extLst>
              <a:ext uri="{FF2B5EF4-FFF2-40B4-BE49-F238E27FC236}">
                <a16:creationId xmlns:a16="http://schemas.microsoft.com/office/drawing/2014/main" id="{A9658EE6-BA37-4D65-B110-E06E5FEF016B}"/>
              </a:ext>
            </a:extLst>
          </p:cNvPr>
          <p:cNvGrpSpPr/>
          <p:nvPr/>
        </p:nvGrpSpPr>
        <p:grpSpPr>
          <a:xfrm>
            <a:off x="614967" y="1496376"/>
            <a:ext cx="10316622" cy="5029200"/>
            <a:chOff x="614967" y="1496376"/>
            <a:chExt cx="10316622" cy="5029200"/>
          </a:xfrm>
        </p:grpSpPr>
        <p:pic>
          <p:nvPicPr>
            <p:cNvPr id="8" name="Picture 7" descr="Table&#10;&#10;Description automatically generated">
              <a:extLst>
                <a:ext uri="{FF2B5EF4-FFF2-40B4-BE49-F238E27FC236}">
                  <a16:creationId xmlns:a16="http://schemas.microsoft.com/office/drawing/2014/main" id="{F66B8729-D651-4F12-B9E8-655CBFC0A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67" y="1496376"/>
              <a:ext cx="10316622" cy="5029200"/>
            </a:xfrm>
            <a:prstGeom prst="rect">
              <a:avLst/>
            </a:prstGeom>
            <a:ln w="6350">
              <a:solidFill>
                <a:schemeClr val="tx1"/>
              </a:solidFill>
            </a:ln>
          </p:spPr>
        </p:pic>
        <p:sp>
          <p:nvSpPr>
            <p:cNvPr id="9" name="Rectangle 8">
              <a:extLst>
                <a:ext uri="{FF2B5EF4-FFF2-40B4-BE49-F238E27FC236}">
                  <a16:creationId xmlns:a16="http://schemas.microsoft.com/office/drawing/2014/main" id="{C1E00AA5-CFB5-497E-B370-512D6795CD2F}"/>
                </a:ext>
              </a:extLst>
            </p:cNvPr>
            <p:cNvSpPr/>
            <p:nvPr/>
          </p:nvSpPr>
          <p:spPr>
            <a:xfrm flipH="1">
              <a:off x="897569" y="3933744"/>
              <a:ext cx="1234440" cy="92189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 name="Rectangle 11">
              <a:extLst>
                <a:ext uri="{FF2B5EF4-FFF2-40B4-BE49-F238E27FC236}">
                  <a16:creationId xmlns:a16="http://schemas.microsoft.com/office/drawing/2014/main" id="{D32E7165-2C72-43A1-94A7-1B15C698AAF4}"/>
                </a:ext>
              </a:extLst>
            </p:cNvPr>
            <p:cNvSpPr/>
            <p:nvPr/>
          </p:nvSpPr>
          <p:spPr>
            <a:xfrm flipH="1">
              <a:off x="6248224" y="4410907"/>
              <a:ext cx="1996616" cy="456222"/>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154</a:t>
            </a:fld>
            <a:endParaRPr lang="en-US" dirty="0"/>
          </a:p>
        </p:txBody>
      </p:sp>
    </p:spTree>
    <p:extLst>
      <p:ext uri="{BB962C8B-B14F-4D97-AF65-F5344CB8AC3E}">
        <p14:creationId xmlns:p14="http://schemas.microsoft.com/office/powerpoint/2010/main" val="6395286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9459D09-8D41-4FA9-8DD1-93FE3692F479}"/>
              </a:ext>
            </a:extLst>
          </p:cNvPr>
          <p:cNvSpPr txBox="1">
            <a:spLocks noGrp="1"/>
          </p:cNvSpPr>
          <p:nvPr>
            <p:ph type="title" idx="4294967295"/>
          </p:nvPr>
        </p:nvSpPr>
        <p:spPr>
          <a:xfrm>
            <a:off x="428625" y="228600"/>
            <a:ext cx="1102853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Using LATTE results – analyses with date data</a:t>
            </a:r>
            <a:r>
              <a:rPr lang="en-US" sz="4000" dirty="0">
                <a:latin typeface="Tahoma" panose="020B0604030504040204" pitchFamily="34" charset="0"/>
              </a:rPr>
              <a:t> </a:t>
            </a:r>
            <a:r>
              <a:rPr lang="en-US" sz="1000" dirty="0">
                <a:latin typeface="Tahoma" panose="020B0604030504040204" pitchFamily="34" charset="0"/>
              </a:rPr>
              <a:t>(4/6)</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6" name="TextBox 5"/>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Summary by person</a:t>
            </a:r>
            <a:endParaRPr lang="en-US" sz="2000" dirty="0">
              <a:latin typeface="Tahoma" panose="020B0604030504040204" pitchFamily="34" charset="0"/>
            </a:endParaRPr>
          </a:p>
        </p:txBody>
      </p:sp>
      <p:grpSp>
        <p:nvGrpSpPr>
          <p:cNvPr id="4" name="Group 3" descr="Screenshot of the summary by person output file with select content highlighted.">
            <a:extLst>
              <a:ext uri="{FF2B5EF4-FFF2-40B4-BE49-F238E27FC236}">
                <a16:creationId xmlns:a16="http://schemas.microsoft.com/office/drawing/2014/main" id="{99E57BCF-3BB6-4EAD-A83D-5AAD7D9DF966}"/>
              </a:ext>
            </a:extLst>
          </p:cNvPr>
          <p:cNvGrpSpPr/>
          <p:nvPr/>
        </p:nvGrpSpPr>
        <p:grpSpPr>
          <a:xfrm>
            <a:off x="614967" y="1496376"/>
            <a:ext cx="10316622" cy="5029200"/>
            <a:chOff x="614967" y="1496376"/>
            <a:chExt cx="10316622" cy="5029200"/>
          </a:xfrm>
        </p:grpSpPr>
        <p:pic>
          <p:nvPicPr>
            <p:cNvPr id="8" name="Picture 7" descr="Table&#10;&#10;Description automatically generated">
              <a:extLst>
                <a:ext uri="{FF2B5EF4-FFF2-40B4-BE49-F238E27FC236}">
                  <a16:creationId xmlns:a16="http://schemas.microsoft.com/office/drawing/2014/main" id="{05C656B2-C1CD-44C3-9861-797E4512E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67" y="1496376"/>
              <a:ext cx="10316622" cy="5029200"/>
            </a:xfrm>
            <a:prstGeom prst="rect">
              <a:avLst/>
            </a:prstGeom>
            <a:ln w="6350">
              <a:solidFill>
                <a:schemeClr val="tx1"/>
              </a:solidFill>
            </a:ln>
          </p:spPr>
        </p:pic>
        <p:sp>
          <p:nvSpPr>
            <p:cNvPr id="9" name="Rectangle 8">
              <a:extLst>
                <a:ext uri="{FF2B5EF4-FFF2-40B4-BE49-F238E27FC236}">
                  <a16:creationId xmlns:a16="http://schemas.microsoft.com/office/drawing/2014/main" id="{BC6C3368-FBA0-4F14-B8AF-9153CAF3F6E4}"/>
                </a:ext>
              </a:extLst>
            </p:cNvPr>
            <p:cNvSpPr/>
            <p:nvPr/>
          </p:nvSpPr>
          <p:spPr>
            <a:xfrm flipH="1">
              <a:off x="897569" y="4846320"/>
              <a:ext cx="1234440" cy="1679256"/>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 name="Rectangle 9">
              <a:extLst>
                <a:ext uri="{FF2B5EF4-FFF2-40B4-BE49-F238E27FC236}">
                  <a16:creationId xmlns:a16="http://schemas.microsoft.com/office/drawing/2014/main" id="{179FDE00-858A-401B-8C2A-A5F7B7B9900C}"/>
                </a:ext>
              </a:extLst>
            </p:cNvPr>
            <p:cNvSpPr/>
            <p:nvPr/>
          </p:nvSpPr>
          <p:spPr>
            <a:xfrm flipH="1">
              <a:off x="7210772" y="5103522"/>
              <a:ext cx="1003587" cy="227622"/>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155</a:t>
            </a:fld>
            <a:endParaRPr lang="en-US" dirty="0"/>
          </a:p>
        </p:txBody>
      </p:sp>
    </p:spTree>
    <p:extLst>
      <p:ext uri="{BB962C8B-B14F-4D97-AF65-F5344CB8AC3E}">
        <p14:creationId xmlns:p14="http://schemas.microsoft.com/office/powerpoint/2010/main" val="3894885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021E121-7769-44C6-8F2A-90715A19D820}"/>
              </a:ext>
            </a:extLst>
          </p:cNvPr>
          <p:cNvSpPr txBox="1">
            <a:spLocks noGrp="1"/>
          </p:cNvSpPr>
          <p:nvPr>
            <p:ph type="title" idx="4294967295"/>
          </p:nvPr>
        </p:nvSpPr>
        <p:spPr>
          <a:xfrm>
            <a:off x="428625" y="228600"/>
            <a:ext cx="1102853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Using LATTE results – analyses with date data</a:t>
            </a:r>
            <a:r>
              <a:rPr lang="en-US" sz="4000" dirty="0">
                <a:latin typeface="Tahoma" panose="020B0604030504040204" pitchFamily="34" charset="0"/>
              </a:rPr>
              <a:t> </a:t>
            </a:r>
            <a:r>
              <a:rPr lang="en-US" sz="1000" dirty="0">
                <a:latin typeface="Tahoma" panose="020B0604030504040204" pitchFamily="34" charset="0"/>
              </a:rPr>
              <a:t>(5/6)</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6" name="TextBox 5"/>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Summary by person</a:t>
            </a:r>
            <a:endParaRPr lang="en-US" sz="2000" dirty="0">
              <a:latin typeface="Tahoma" panose="020B0604030504040204" pitchFamily="34" charset="0"/>
            </a:endParaRPr>
          </a:p>
        </p:txBody>
      </p:sp>
      <p:grpSp>
        <p:nvGrpSpPr>
          <p:cNvPr id="4" name="Group 3" descr="Screenshot of the summary by person output file with select content highlighted.">
            <a:extLst>
              <a:ext uri="{FF2B5EF4-FFF2-40B4-BE49-F238E27FC236}">
                <a16:creationId xmlns:a16="http://schemas.microsoft.com/office/drawing/2014/main" id="{768C7BA8-AA79-41CE-92D5-A638E674B4C3}"/>
              </a:ext>
            </a:extLst>
          </p:cNvPr>
          <p:cNvGrpSpPr/>
          <p:nvPr/>
        </p:nvGrpSpPr>
        <p:grpSpPr>
          <a:xfrm>
            <a:off x="614967" y="1496376"/>
            <a:ext cx="10316622" cy="5029200"/>
            <a:chOff x="614967" y="1496376"/>
            <a:chExt cx="10316622" cy="5029200"/>
          </a:xfrm>
        </p:grpSpPr>
        <p:pic>
          <p:nvPicPr>
            <p:cNvPr id="8" name="Picture 7" descr="Table&#10;&#10;Description automatically generated">
              <a:extLst>
                <a:ext uri="{FF2B5EF4-FFF2-40B4-BE49-F238E27FC236}">
                  <a16:creationId xmlns:a16="http://schemas.microsoft.com/office/drawing/2014/main" id="{872A501A-E4D8-490D-ADBB-B6882B9D6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67" y="1496376"/>
              <a:ext cx="10316622" cy="5029200"/>
            </a:xfrm>
            <a:prstGeom prst="rect">
              <a:avLst/>
            </a:prstGeom>
            <a:ln w="6350">
              <a:solidFill>
                <a:schemeClr val="tx1"/>
              </a:solidFill>
            </a:ln>
          </p:spPr>
        </p:pic>
        <p:sp>
          <p:nvSpPr>
            <p:cNvPr id="9" name="Rectangle 8">
              <a:extLst>
                <a:ext uri="{FF2B5EF4-FFF2-40B4-BE49-F238E27FC236}">
                  <a16:creationId xmlns:a16="http://schemas.microsoft.com/office/drawing/2014/main" id="{B6626A9D-B623-4D87-AE26-33CF4CB6CF82}"/>
                </a:ext>
              </a:extLst>
            </p:cNvPr>
            <p:cNvSpPr/>
            <p:nvPr/>
          </p:nvSpPr>
          <p:spPr>
            <a:xfrm flipH="1">
              <a:off x="897569" y="4846320"/>
              <a:ext cx="1234440" cy="1679256"/>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 name="Rectangle 11">
              <a:extLst>
                <a:ext uri="{FF2B5EF4-FFF2-40B4-BE49-F238E27FC236}">
                  <a16:creationId xmlns:a16="http://schemas.microsoft.com/office/drawing/2014/main" id="{2127DD86-C8D5-4AA5-AFA3-144EE610B372}"/>
                </a:ext>
              </a:extLst>
            </p:cNvPr>
            <p:cNvSpPr/>
            <p:nvPr/>
          </p:nvSpPr>
          <p:spPr>
            <a:xfrm flipH="1">
              <a:off x="7210772" y="5347362"/>
              <a:ext cx="1003587" cy="227622"/>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156</a:t>
            </a:fld>
            <a:endParaRPr lang="en-US" dirty="0"/>
          </a:p>
        </p:txBody>
      </p:sp>
    </p:spTree>
    <p:extLst>
      <p:ext uri="{BB962C8B-B14F-4D97-AF65-F5344CB8AC3E}">
        <p14:creationId xmlns:p14="http://schemas.microsoft.com/office/powerpoint/2010/main" val="13336381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A43E900-2111-4929-AD67-4DC26CA577F7}"/>
              </a:ext>
            </a:extLst>
          </p:cNvPr>
          <p:cNvSpPr txBox="1">
            <a:spLocks noGrp="1"/>
          </p:cNvSpPr>
          <p:nvPr>
            <p:ph type="title" idx="4294967295"/>
          </p:nvPr>
        </p:nvSpPr>
        <p:spPr>
          <a:xfrm>
            <a:off x="428625" y="228600"/>
            <a:ext cx="1102853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Using LATTE results – analyses with date data</a:t>
            </a:r>
            <a:r>
              <a:rPr lang="en-US" sz="4000" dirty="0">
                <a:latin typeface="Tahoma" panose="020B0604030504040204" pitchFamily="34" charset="0"/>
              </a:rPr>
              <a:t> </a:t>
            </a:r>
            <a:r>
              <a:rPr lang="en-US" sz="1000" dirty="0">
                <a:latin typeface="Tahoma" panose="020B0604030504040204" pitchFamily="34" charset="0"/>
              </a:rPr>
              <a:t>(6/6)</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6" name="TextBox 5"/>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Summary by person</a:t>
            </a:r>
            <a:endParaRPr lang="en-US" sz="2000" dirty="0">
              <a:latin typeface="Tahoma" panose="020B0604030504040204" pitchFamily="34" charset="0"/>
            </a:endParaRPr>
          </a:p>
        </p:txBody>
      </p:sp>
      <p:grpSp>
        <p:nvGrpSpPr>
          <p:cNvPr id="4" name="Group 3" descr="Screenshot of the summary by person output file with select content highlighted.">
            <a:extLst>
              <a:ext uri="{FF2B5EF4-FFF2-40B4-BE49-F238E27FC236}">
                <a16:creationId xmlns:a16="http://schemas.microsoft.com/office/drawing/2014/main" id="{C25B37FC-B31C-4FC2-90BF-4F132CACB453}"/>
              </a:ext>
            </a:extLst>
          </p:cNvPr>
          <p:cNvGrpSpPr/>
          <p:nvPr/>
        </p:nvGrpSpPr>
        <p:grpSpPr>
          <a:xfrm>
            <a:off x="473848" y="1496376"/>
            <a:ext cx="10457741" cy="5029200"/>
            <a:chOff x="473848" y="1496376"/>
            <a:chExt cx="10457741" cy="5029200"/>
          </a:xfrm>
        </p:grpSpPr>
        <p:pic>
          <p:nvPicPr>
            <p:cNvPr id="5" name="Picture 4" descr="Table&#10;&#10;Description automatically generated">
              <a:extLst>
                <a:ext uri="{FF2B5EF4-FFF2-40B4-BE49-F238E27FC236}">
                  <a16:creationId xmlns:a16="http://schemas.microsoft.com/office/drawing/2014/main" id="{5AFEF98C-D173-46FA-BA56-863584286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8" y="1496376"/>
              <a:ext cx="10457741" cy="5029200"/>
            </a:xfrm>
            <a:prstGeom prst="rect">
              <a:avLst/>
            </a:prstGeom>
            <a:ln w="6350">
              <a:solidFill>
                <a:schemeClr val="tx1"/>
              </a:solidFill>
            </a:ln>
          </p:spPr>
        </p:pic>
        <p:sp>
          <p:nvSpPr>
            <p:cNvPr id="12" name="Rectangle 11">
              <a:extLst>
                <a:ext uri="{FF2B5EF4-FFF2-40B4-BE49-F238E27FC236}">
                  <a16:creationId xmlns:a16="http://schemas.microsoft.com/office/drawing/2014/main" id="{AF829B56-78C0-4DF5-8038-3D9304223EA7}"/>
                </a:ext>
              </a:extLst>
            </p:cNvPr>
            <p:cNvSpPr/>
            <p:nvPr/>
          </p:nvSpPr>
          <p:spPr>
            <a:xfrm flipH="1">
              <a:off x="7194893" y="3846348"/>
              <a:ext cx="993496" cy="2679228"/>
            </a:xfrm>
            <a:prstGeom prst="rect">
              <a:avLst/>
            </a:prstGeom>
            <a:gradFill flip="none" rotWithShape="1">
              <a:gsLst>
                <a:gs pos="0">
                  <a:schemeClr val="accent1">
                    <a:lumMod val="5000"/>
                    <a:lumOff val="95000"/>
                    <a:alpha val="50000"/>
                  </a:schemeClr>
                </a:gs>
                <a:gs pos="61000">
                  <a:srgbClr val="F6A01A">
                    <a:alpha val="50000"/>
                  </a:srgbClr>
                </a:gs>
                <a:gs pos="100000">
                  <a:srgbClr val="F6A01A">
                    <a:alpha val="80000"/>
                  </a:srgbClr>
                </a:gs>
              </a:gsLst>
              <a:lin ang="16200000" scaled="0"/>
              <a:tileRect/>
            </a:gra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157</a:t>
            </a:fld>
            <a:endParaRPr lang="en-US" dirty="0"/>
          </a:p>
        </p:txBody>
      </p:sp>
    </p:spTree>
    <p:extLst>
      <p:ext uri="{BB962C8B-B14F-4D97-AF65-F5344CB8AC3E}">
        <p14:creationId xmlns:p14="http://schemas.microsoft.com/office/powerpoint/2010/main" val="7849995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E1D3D0-10D1-45A7-B90A-09BB12EC46EE}"/>
              </a:ext>
            </a:extLst>
          </p:cNvPr>
          <p:cNvSpPr txBox="1">
            <a:spLocks noGrp="1"/>
          </p:cNvSpPr>
          <p:nvPr>
            <p:ph type="title" idx="4294967295"/>
          </p:nvPr>
        </p:nvSpPr>
        <p:spPr>
          <a:xfrm>
            <a:off x="428625" y="228600"/>
            <a:ext cx="8422434"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Epi link analysis without date data </a:t>
            </a:r>
            <a:r>
              <a:rPr kumimoji="0" lang="en-US" sz="10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(1/18)</a:t>
            </a:r>
          </a:p>
        </p:txBody>
      </p:sp>
      <p:sp>
        <p:nvSpPr>
          <p:cNvPr id="4" name="TextBox 3">
            <a:extLst>
              <a:ext uri="{FF2B5EF4-FFF2-40B4-BE49-F238E27FC236}">
                <a16:creationId xmlns:a16="http://schemas.microsoft.com/office/drawing/2014/main" id="{E638EE72-7951-4648-90BA-2E5D3CC64DE2}"/>
              </a:ext>
            </a:extLst>
          </p:cNvPr>
          <p:cNvSpPr txBox="1"/>
          <p:nvPr/>
        </p:nvSpPr>
        <p:spPr>
          <a:xfrm>
            <a:off x="2538851" y="2465457"/>
            <a:ext cx="7138549" cy="1938992"/>
          </a:xfrm>
          <a:prstGeom prst="rect">
            <a:avLst/>
          </a:prstGeom>
          <a:noFill/>
        </p:spPr>
        <p:txBody>
          <a:bodyPr wrap="square" rtlCol="0">
            <a:spAutoFit/>
          </a:bodyPr>
          <a:lstStyle/>
          <a:p>
            <a:pPr algn="ctr"/>
            <a:r>
              <a:rPr lang="en-US" sz="6000" dirty="0">
                <a:latin typeface="Tahoma" panose="020B0604030504040204" pitchFamily="34" charset="0"/>
              </a:rPr>
              <a:t>3. Epi link analysis without date data</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158</a:t>
            </a:fld>
            <a:endParaRPr lang="en-US" dirty="0"/>
          </a:p>
        </p:txBody>
      </p:sp>
    </p:spTree>
    <p:extLst>
      <p:ext uri="{BB962C8B-B14F-4D97-AF65-F5344CB8AC3E}">
        <p14:creationId xmlns:p14="http://schemas.microsoft.com/office/powerpoint/2010/main" val="29026392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8422434"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a:t>
            </a:r>
            <a:r>
              <a:rPr lang="en-US" sz="4000" dirty="0">
                <a:latin typeface="Tahoma" panose="020B0604030504040204" pitchFamily="34" charset="0"/>
              </a:rPr>
              <a:t> </a:t>
            </a:r>
            <a:r>
              <a:rPr lang="en-US" sz="1000" dirty="0">
                <a:latin typeface="Tahoma" panose="020B0604030504040204" pitchFamily="34" charset="0"/>
              </a:rPr>
              <a:t>(2/18)</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7C979047-D625-46BE-8DDA-1A8E8A9043EA}"/>
              </a:ext>
            </a:extLst>
          </p:cNvPr>
          <p:cNvSpPr txBox="1"/>
          <p:nvPr/>
        </p:nvSpPr>
        <p:spPr>
          <a:xfrm>
            <a:off x="669242" y="1134114"/>
            <a:ext cx="11153790" cy="1077218"/>
          </a:xfrm>
          <a:prstGeom prst="rect">
            <a:avLst/>
          </a:prstGeom>
          <a:noFill/>
          <a:ln cmpd="thickThin">
            <a:noFill/>
          </a:ln>
        </p:spPr>
        <p:txBody>
          <a:bodyPr wrap="square" rtlCol="0">
            <a:spAutoFit/>
          </a:bodyPr>
          <a:lstStyle/>
          <a:p>
            <a:r>
              <a:rPr lang="en-US" sz="3200" dirty="0">
                <a:latin typeface="Tahoma" panose="020B0604030504040204" pitchFamily="34" charset="0"/>
              </a:rPr>
              <a:t>Generates lists of pairs of persons who may have overlapped in one or more locations</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159</a:t>
            </a:fld>
            <a:endParaRPr lang="en-US" dirty="0"/>
          </a:p>
        </p:txBody>
      </p:sp>
    </p:spTree>
    <p:extLst>
      <p:ext uri="{BB962C8B-B14F-4D97-AF65-F5344CB8AC3E}">
        <p14:creationId xmlns:p14="http://schemas.microsoft.com/office/powerpoint/2010/main" val="849801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txBox="1">
            <a:spLocks noGrp="1"/>
          </p:cNvSpPr>
          <p:nvPr>
            <p:ph type="title" idx="4294967295"/>
          </p:nvPr>
        </p:nvSpPr>
        <p:spPr>
          <a:xfrm>
            <a:off x="428625" y="228600"/>
            <a:ext cx="3069943"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Challenges</a:t>
            </a:r>
            <a:r>
              <a:rPr lang="en-US" sz="4000" dirty="0">
                <a:latin typeface="Tahoma" panose="020B0604030504040204" pitchFamily="34" charset="0"/>
              </a:rPr>
              <a:t> </a:t>
            </a:r>
            <a:r>
              <a:rPr lang="en-US" sz="1000" dirty="0">
                <a:latin typeface="Tahoma" panose="020B0604030504040204" pitchFamily="34" charset="0"/>
              </a:rPr>
              <a:t>(2/5)</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2" name="Group 1" descr="Icon of a sick person coughing and associated dates of stays at three locations.">
            <a:extLst>
              <a:ext uri="{FF2B5EF4-FFF2-40B4-BE49-F238E27FC236}">
                <a16:creationId xmlns:a16="http://schemas.microsoft.com/office/drawing/2014/main" id="{36C8AFA3-DDD0-487F-BD85-46BAE5CF905A}"/>
              </a:ext>
            </a:extLst>
          </p:cNvPr>
          <p:cNvGrpSpPr/>
          <p:nvPr/>
        </p:nvGrpSpPr>
        <p:grpSpPr>
          <a:xfrm>
            <a:off x="1173838" y="1074962"/>
            <a:ext cx="2561192" cy="4968138"/>
            <a:chOff x="1173838" y="1074962"/>
            <a:chExt cx="2561192" cy="4968138"/>
          </a:xfrm>
        </p:grpSpPr>
        <p:pic>
          <p:nvPicPr>
            <p:cNvPr id="209" name="Picture 208" descr="Icon of a sick person coughing.">
              <a:extLst>
                <a:ext uri="{FF2B5EF4-FFF2-40B4-BE49-F238E27FC236}">
                  <a16:creationId xmlns:a16="http://schemas.microsoft.com/office/drawing/2014/main" id="{69E501C2-0664-4951-A8E1-545EBCFD1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522" y="1074962"/>
              <a:ext cx="763524" cy="1371600"/>
            </a:xfrm>
            <a:prstGeom prst="rect">
              <a:avLst/>
            </a:prstGeom>
            <a:effectLst>
              <a:glow rad="127000">
                <a:srgbClr val="F6A01A"/>
              </a:glow>
            </a:effectLst>
          </p:spPr>
        </p:pic>
        <p:grpSp>
          <p:nvGrpSpPr>
            <p:cNvPr id="245" name="Group 244">
              <a:extLst>
                <a:ext uri="{FF2B5EF4-FFF2-40B4-BE49-F238E27FC236}">
                  <a16:creationId xmlns:a16="http://schemas.microsoft.com/office/drawing/2014/main" id="{60018E47-F10E-421E-922D-E9689BB53341}"/>
                </a:ext>
              </a:extLst>
            </p:cNvPr>
            <p:cNvGrpSpPr/>
            <p:nvPr/>
          </p:nvGrpSpPr>
          <p:grpSpPr>
            <a:xfrm>
              <a:off x="1173838" y="2864261"/>
              <a:ext cx="2561192" cy="3178839"/>
              <a:chOff x="1173838" y="3226211"/>
              <a:chExt cx="2561192" cy="3178839"/>
            </a:xfrm>
          </p:grpSpPr>
          <p:pic>
            <p:nvPicPr>
              <p:cNvPr id="246" name="Picture 245">
                <a:extLst>
                  <a:ext uri="{FF2B5EF4-FFF2-40B4-BE49-F238E27FC236}">
                    <a16:creationId xmlns:a16="http://schemas.microsoft.com/office/drawing/2014/main" id="{EE108680-9ED0-498C-B3E9-9061254932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9069" y="5662974"/>
                <a:ext cx="1021523" cy="576072"/>
              </a:xfrm>
              <a:prstGeom prst="rect">
                <a:avLst/>
              </a:prstGeom>
            </p:spPr>
          </p:pic>
          <p:pic>
            <p:nvPicPr>
              <p:cNvPr id="247" name="Picture 246">
                <a:extLst>
                  <a:ext uri="{FF2B5EF4-FFF2-40B4-BE49-F238E27FC236}">
                    <a16:creationId xmlns:a16="http://schemas.microsoft.com/office/drawing/2014/main" id="{8677BB20-E369-49D5-97AD-218DC87491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1711" y="4524610"/>
                <a:ext cx="1021523" cy="576072"/>
              </a:xfrm>
              <a:prstGeom prst="rect">
                <a:avLst/>
              </a:prstGeom>
            </p:spPr>
          </p:pic>
          <p:grpSp>
            <p:nvGrpSpPr>
              <p:cNvPr id="248" name="Group 247">
                <a:extLst>
                  <a:ext uri="{FF2B5EF4-FFF2-40B4-BE49-F238E27FC236}">
                    <a16:creationId xmlns:a16="http://schemas.microsoft.com/office/drawing/2014/main" id="{F8651E0F-6308-4064-8A58-CBC1C5E4C455}"/>
                  </a:ext>
                </a:extLst>
              </p:cNvPr>
              <p:cNvGrpSpPr/>
              <p:nvPr/>
            </p:nvGrpSpPr>
            <p:grpSpPr>
              <a:xfrm>
                <a:off x="2520076" y="4349348"/>
                <a:ext cx="1198607" cy="888195"/>
                <a:chOff x="7498810" y="3760108"/>
                <a:chExt cx="3419300" cy="2533778"/>
              </a:xfrm>
            </p:grpSpPr>
            <p:grpSp>
              <p:nvGrpSpPr>
                <p:cNvPr id="274" name="Group 273">
                  <a:extLst>
                    <a:ext uri="{FF2B5EF4-FFF2-40B4-BE49-F238E27FC236}">
                      <a16:creationId xmlns:a16="http://schemas.microsoft.com/office/drawing/2014/main" id="{1A173CE0-8100-4642-AC1E-39857B9ACA6B}"/>
                    </a:ext>
                  </a:extLst>
                </p:cNvPr>
                <p:cNvGrpSpPr/>
                <p:nvPr/>
              </p:nvGrpSpPr>
              <p:grpSpPr>
                <a:xfrm>
                  <a:off x="8646326" y="3760108"/>
                  <a:ext cx="2271784" cy="2036772"/>
                  <a:chOff x="8258247" y="4401909"/>
                  <a:chExt cx="1699681" cy="1523852"/>
                </a:xfrm>
              </p:grpSpPr>
              <p:pic>
                <p:nvPicPr>
                  <p:cNvPr id="282" name="Picture 281">
                    <a:extLst>
                      <a:ext uri="{FF2B5EF4-FFF2-40B4-BE49-F238E27FC236}">
                        <a16:creationId xmlns:a16="http://schemas.microsoft.com/office/drawing/2014/main" id="{8F73FCFA-D10D-4FEA-8B9F-D18C90BD8D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283" name="Rectangle 282">
                    <a:extLst>
                      <a:ext uri="{FF2B5EF4-FFF2-40B4-BE49-F238E27FC236}">
                        <a16:creationId xmlns:a16="http://schemas.microsoft.com/office/drawing/2014/main" id="{B6F3207D-C764-4588-8131-DA5C23D56C7C}"/>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84" name="Rectangle 283">
                    <a:extLst>
                      <a:ext uri="{FF2B5EF4-FFF2-40B4-BE49-F238E27FC236}">
                        <a16:creationId xmlns:a16="http://schemas.microsoft.com/office/drawing/2014/main" id="{8694F9AB-BA5C-4BCB-825C-878980658BAF}"/>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275" name="Group 274">
                  <a:extLst>
                    <a:ext uri="{FF2B5EF4-FFF2-40B4-BE49-F238E27FC236}">
                      <a16:creationId xmlns:a16="http://schemas.microsoft.com/office/drawing/2014/main" id="{3E7443A1-EF02-4FB9-A6D3-1DA706F2BD67}"/>
                    </a:ext>
                  </a:extLst>
                </p:cNvPr>
                <p:cNvGrpSpPr/>
                <p:nvPr/>
              </p:nvGrpSpPr>
              <p:grpSpPr>
                <a:xfrm>
                  <a:off x="7498810" y="4257114"/>
                  <a:ext cx="2271784" cy="2036772"/>
                  <a:chOff x="7383827" y="5017936"/>
                  <a:chExt cx="1699681" cy="1523852"/>
                </a:xfrm>
              </p:grpSpPr>
              <p:sp>
                <p:nvSpPr>
                  <p:cNvPr id="276" name="Rectangle 275">
                    <a:extLst>
                      <a:ext uri="{FF2B5EF4-FFF2-40B4-BE49-F238E27FC236}">
                        <a16:creationId xmlns:a16="http://schemas.microsoft.com/office/drawing/2014/main" id="{D3C071FC-AF3D-4957-A380-3189D2C68324}"/>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77" name="Group 276">
                    <a:extLst>
                      <a:ext uri="{FF2B5EF4-FFF2-40B4-BE49-F238E27FC236}">
                        <a16:creationId xmlns:a16="http://schemas.microsoft.com/office/drawing/2014/main" id="{7DF860CC-DEF1-4231-9144-15B55D5F22AB}"/>
                      </a:ext>
                    </a:extLst>
                  </p:cNvPr>
                  <p:cNvGrpSpPr/>
                  <p:nvPr/>
                </p:nvGrpSpPr>
                <p:grpSpPr>
                  <a:xfrm>
                    <a:off x="7383827" y="5017936"/>
                    <a:ext cx="1699681" cy="1523852"/>
                    <a:chOff x="6246902" y="3993276"/>
                    <a:chExt cx="1699681" cy="1523852"/>
                  </a:xfrm>
                </p:grpSpPr>
                <p:pic>
                  <p:nvPicPr>
                    <p:cNvPr id="278" name="Picture 277">
                      <a:extLst>
                        <a:ext uri="{FF2B5EF4-FFF2-40B4-BE49-F238E27FC236}">
                          <a16:creationId xmlns:a16="http://schemas.microsoft.com/office/drawing/2014/main" id="{8DE15589-EA04-43CB-8315-630B298DD50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279" name="Rectangle 278">
                      <a:extLst>
                        <a:ext uri="{FF2B5EF4-FFF2-40B4-BE49-F238E27FC236}">
                          <a16:creationId xmlns:a16="http://schemas.microsoft.com/office/drawing/2014/main" id="{92B57B69-3782-4831-AB9B-8C8EBE568B36}"/>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80" name="Rectangle 279">
                      <a:extLst>
                        <a:ext uri="{FF2B5EF4-FFF2-40B4-BE49-F238E27FC236}">
                          <a16:creationId xmlns:a16="http://schemas.microsoft.com/office/drawing/2014/main" id="{0B1496F1-7349-4C22-9B1F-C0F8FC3636AA}"/>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81" name="Rectangle 280">
                      <a:extLst>
                        <a:ext uri="{FF2B5EF4-FFF2-40B4-BE49-F238E27FC236}">
                          <a16:creationId xmlns:a16="http://schemas.microsoft.com/office/drawing/2014/main" id="{AF15FF3C-8152-4AB5-8EF9-C4F599FF8CCD}"/>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nvGrpSpPr>
              <p:cNvPr id="249" name="Group 248">
                <a:extLst>
                  <a:ext uri="{FF2B5EF4-FFF2-40B4-BE49-F238E27FC236}">
                    <a16:creationId xmlns:a16="http://schemas.microsoft.com/office/drawing/2014/main" id="{33346EF0-B844-404A-B6C9-0AE6A3149A20}"/>
                  </a:ext>
                </a:extLst>
              </p:cNvPr>
              <p:cNvGrpSpPr/>
              <p:nvPr/>
            </p:nvGrpSpPr>
            <p:grpSpPr>
              <a:xfrm>
                <a:off x="2536423" y="5516855"/>
                <a:ext cx="1198607" cy="888195"/>
                <a:chOff x="7498810" y="3760108"/>
                <a:chExt cx="3419300" cy="2533778"/>
              </a:xfrm>
            </p:grpSpPr>
            <p:grpSp>
              <p:nvGrpSpPr>
                <p:cNvPr id="263" name="Group 262">
                  <a:extLst>
                    <a:ext uri="{FF2B5EF4-FFF2-40B4-BE49-F238E27FC236}">
                      <a16:creationId xmlns:a16="http://schemas.microsoft.com/office/drawing/2014/main" id="{DE02438D-6849-4886-9F46-278880F54D90}"/>
                    </a:ext>
                  </a:extLst>
                </p:cNvPr>
                <p:cNvGrpSpPr/>
                <p:nvPr/>
              </p:nvGrpSpPr>
              <p:grpSpPr>
                <a:xfrm>
                  <a:off x="8646326" y="3760108"/>
                  <a:ext cx="2271784" cy="2036772"/>
                  <a:chOff x="8258247" y="4401909"/>
                  <a:chExt cx="1699681" cy="1523852"/>
                </a:xfrm>
              </p:grpSpPr>
              <p:pic>
                <p:nvPicPr>
                  <p:cNvPr id="271" name="Picture 270">
                    <a:extLst>
                      <a:ext uri="{FF2B5EF4-FFF2-40B4-BE49-F238E27FC236}">
                        <a16:creationId xmlns:a16="http://schemas.microsoft.com/office/drawing/2014/main" id="{0A2AD8AA-CAC1-4A20-A970-7391A944DB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272" name="Rectangle 271">
                    <a:extLst>
                      <a:ext uri="{FF2B5EF4-FFF2-40B4-BE49-F238E27FC236}">
                        <a16:creationId xmlns:a16="http://schemas.microsoft.com/office/drawing/2014/main" id="{26E4E767-DA4E-4E16-B1EC-B49F411A556E}"/>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73" name="Rectangle 272">
                    <a:extLst>
                      <a:ext uri="{FF2B5EF4-FFF2-40B4-BE49-F238E27FC236}">
                        <a16:creationId xmlns:a16="http://schemas.microsoft.com/office/drawing/2014/main" id="{3C34F65D-C04F-40A1-88F0-CDFFDF72F20C}"/>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264" name="Group 263">
                  <a:extLst>
                    <a:ext uri="{FF2B5EF4-FFF2-40B4-BE49-F238E27FC236}">
                      <a16:creationId xmlns:a16="http://schemas.microsoft.com/office/drawing/2014/main" id="{A7FD3BDF-A872-4CA2-A7E7-7F5F299077E8}"/>
                    </a:ext>
                  </a:extLst>
                </p:cNvPr>
                <p:cNvGrpSpPr/>
                <p:nvPr/>
              </p:nvGrpSpPr>
              <p:grpSpPr>
                <a:xfrm>
                  <a:off x="7498810" y="4257114"/>
                  <a:ext cx="2271784" cy="2036772"/>
                  <a:chOff x="7383827" y="5017936"/>
                  <a:chExt cx="1699681" cy="1523852"/>
                </a:xfrm>
              </p:grpSpPr>
              <p:sp>
                <p:nvSpPr>
                  <p:cNvPr id="265" name="Rectangle 264">
                    <a:extLst>
                      <a:ext uri="{FF2B5EF4-FFF2-40B4-BE49-F238E27FC236}">
                        <a16:creationId xmlns:a16="http://schemas.microsoft.com/office/drawing/2014/main" id="{ECC807CF-C5E0-457F-85E2-F7645B37BFB1}"/>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66" name="Group 265">
                    <a:extLst>
                      <a:ext uri="{FF2B5EF4-FFF2-40B4-BE49-F238E27FC236}">
                        <a16:creationId xmlns:a16="http://schemas.microsoft.com/office/drawing/2014/main" id="{4BE2925A-8147-4E7D-BA67-235D0240306F}"/>
                      </a:ext>
                    </a:extLst>
                  </p:cNvPr>
                  <p:cNvGrpSpPr/>
                  <p:nvPr/>
                </p:nvGrpSpPr>
                <p:grpSpPr>
                  <a:xfrm>
                    <a:off x="7383827" y="5017936"/>
                    <a:ext cx="1699681" cy="1523852"/>
                    <a:chOff x="6246902" y="3993276"/>
                    <a:chExt cx="1699681" cy="1523852"/>
                  </a:xfrm>
                </p:grpSpPr>
                <p:pic>
                  <p:nvPicPr>
                    <p:cNvPr id="267" name="Picture 266">
                      <a:extLst>
                        <a:ext uri="{FF2B5EF4-FFF2-40B4-BE49-F238E27FC236}">
                          <a16:creationId xmlns:a16="http://schemas.microsoft.com/office/drawing/2014/main" id="{96CAAF2E-9130-4B93-9CA7-C7F224AEC8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268" name="Rectangle 267">
                      <a:extLst>
                        <a:ext uri="{FF2B5EF4-FFF2-40B4-BE49-F238E27FC236}">
                          <a16:creationId xmlns:a16="http://schemas.microsoft.com/office/drawing/2014/main" id="{5E0BAD6A-E669-4398-87B2-2854FDF65AD5}"/>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69" name="Rectangle 268">
                      <a:extLst>
                        <a:ext uri="{FF2B5EF4-FFF2-40B4-BE49-F238E27FC236}">
                          <a16:creationId xmlns:a16="http://schemas.microsoft.com/office/drawing/2014/main" id="{F39AE31C-9C47-45A5-8D89-D6D22DB7C64F}"/>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70" name="Rectangle 269">
                      <a:extLst>
                        <a:ext uri="{FF2B5EF4-FFF2-40B4-BE49-F238E27FC236}">
                          <a16:creationId xmlns:a16="http://schemas.microsoft.com/office/drawing/2014/main" id="{06B67747-51E1-4883-9131-FBA452DB7D55}"/>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pic>
            <p:nvPicPr>
              <p:cNvPr id="250" name="Picture 249">
                <a:extLst>
                  <a:ext uri="{FF2B5EF4-FFF2-40B4-BE49-F238E27FC236}">
                    <a16:creationId xmlns:a16="http://schemas.microsoft.com/office/drawing/2014/main" id="{42EA3D04-A79A-47A3-BC0E-CF13F733FB1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73838" y="3394626"/>
                <a:ext cx="1018837" cy="574557"/>
              </a:xfrm>
              <a:prstGeom prst="rect">
                <a:avLst/>
              </a:prstGeom>
            </p:spPr>
          </p:pic>
          <p:grpSp>
            <p:nvGrpSpPr>
              <p:cNvPr id="251" name="Group 250">
                <a:extLst>
                  <a:ext uri="{FF2B5EF4-FFF2-40B4-BE49-F238E27FC236}">
                    <a16:creationId xmlns:a16="http://schemas.microsoft.com/office/drawing/2014/main" id="{AB76E239-F688-4C81-A76A-D6ECEFA8E7ED}"/>
                  </a:ext>
                </a:extLst>
              </p:cNvPr>
              <p:cNvGrpSpPr/>
              <p:nvPr/>
            </p:nvGrpSpPr>
            <p:grpSpPr>
              <a:xfrm>
                <a:off x="2521237" y="3226211"/>
                <a:ext cx="1198607" cy="888195"/>
                <a:chOff x="7498810" y="3760108"/>
                <a:chExt cx="3419300" cy="2533778"/>
              </a:xfrm>
            </p:grpSpPr>
            <p:grpSp>
              <p:nvGrpSpPr>
                <p:cNvPr id="252" name="Group 251">
                  <a:extLst>
                    <a:ext uri="{FF2B5EF4-FFF2-40B4-BE49-F238E27FC236}">
                      <a16:creationId xmlns:a16="http://schemas.microsoft.com/office/drawing/2014/main" id="{34FDBAB5-0865-4E44-B0FD-CF72D4F505E5}"/>
                    </a:ext>
                  </a:extLst>
                </p:cNvPr>
                <p:cNvGrpSpPr/>
                <p:nvPr/>
              </p:nvGrpSpPr>
              <p:grpSpPr>
                <a:xfrm>
                  <a:off x="8646326" y="3760108"/>
                  <a:ext cx="2271784" cy="2036772"/>
                  <a:chOff x="8258247" y="4401909"/>
                  <a:chExt cx="1699681" cy="1523852"/>
                </a:xfrm>
              </p:grpSpPr>
              <p:pic>
                <p:nvPicPr>
                  <p:cNvPr id="260" name="Picture 259">
                    <a:extLst>
                      <a:ext uri="{FF2B5EF4-FFF2-40B4-BE49-F238E27FC236}">
                        <a16:creationId xmlns:a16="http://schemas.microsoft.com/office/drawing/2014/main" id="{4C193E49-3D8C-417B-8F5F-EA5B542C30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261" name="Rectangle 260">
                    <a:extLst>
                      <a:ext uri="{FF2B5EF4-FFF2-40B4-BE49-F238E27FC236}">
                        <a16:creationId xmlns:a16="http://schemas.microsoft.com/office/drawing/2014/main" id="{645DBDC2-9BAC-4A64-8318-A9DB3EAE9159}"/>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62" name="Rectangle 261">
                    <a:extLst>
                      <a:ext uri="{FF2B5EF4-FFF2-40B4-BE49-F238E27FC236}">
                        <a16:creationId xmlns:a16="http://schemas.microsoft.com/office/drawing/2014/main" id="{4CB955A5-AD89-4AB4-A1E9-35C5B0B13C25}"/>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253" name="Group 252">
                  <a:extLst>
                    <a:ext uri="{FF2B5EF4-FFF2-40B4-BE49-F238E27FC236}">
                      <a16:creationId xmlns:a16="http://schemas.microsoft.com/office/drawing/2014/main" id="{5F095235-8C05-4F59-AAF5-67B3876B419F}"/>
                    </a:ext>
                  </a:extLst>
                </p:cNvPr>
                <p:cNvGrpSpPr/>
                <p:nvPr/>
              </p:nvGrpSpPr>
              <p:grpSpPr>
                <a:xfrm>
                  <a:off x="7498810" y="4257114"/>
                  <a:ext cx="2271784" cy="2036772"/>
                  <a:chOff x="7383827" y="5017936"/>
                  <a:chExt cx="1699681" cy="1523852"/>
                </a:xfrm>
              </p:grpSpPr>
              <p:sp>
                <p:nvSpPr>
                  <p:cNvPr id="254" name="Rectangle 253">
                    <a:extLst>
                      <a:ext uri="{FF2B5EF4-FFF2-40B4-BE49-F238E27FC236}">
                        <a16:creationId xmlns:a16="http://schemas.microsoft.com/office/drawing/2014/main" id="{636DAFA0-02EA-4CF2-A86D-D0AC402CD7F0}"/>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55" name="Group 254">
                    <a:extLst>
                      <a:ext uri="{FF2B5EF4-FFF2-40B4-BE49-F238E27FC236}">
                        <a16:creationId xmlns:a16="http://schemas.microsoft.com/office/drawing/2014/main" id="{198D8782-24CA-4740-BCD0-7A184AF4C218}"/>
                      </a:ext>
                    </a:extLst>
                  </p:cNvPr>
                  <p:cNvGrpSpPr/>
                  <p:nvPr/>
                </p:nvGrpSpPr>
                <p:grpSpPr>
                  <a:xfrm>
                    <a:off x="7383827" y="5017936"/>
                    <a:ext cx="1699681" cy="1523852"/>
                    <a:chOff x="6246902" y="3993276"/>
                    <a:chExt cx="1699681" cy="1523852"/>
                  </a:xfrm>
                </p:grpSpPr>
                <p:pic>
                  <p:nvPicPr>
                    <p:cNvPr id="256" name="Picture 255">
                      <a:extLst>
                        <a:ext uri="{FF2B5EF4-FFF2-40B4-BE49-F238E27FC236}">
                          <a16:creationId xmlns:a16="http://schemas.microsoft.com/office/drawing/2014/main" id="{ED9780DE-83FA-4D39-8402-27B35485C5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257" name="Rectangle 256">
                      <a:extLst>
                        <a:ext uri="{FF2B5EF4-FFF2-40B4-BE49-F238E27FC236}">
                          <a16:creationId xmlns:a16="http://schemas.microsoft.com/office/drawing/2014/main" id="{523B5847-868D-4B6D-A9C6-E2D9F9299058}"/>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58" name="Rectangle 257">
                      <a:extLst>
                        <a:ext uri="{FF2B5EF4-FFF2-40B4-BE49-F238E27FC236}">
                          <a16:creationId xmlns:a16="http://schemas.microsoft.com/office/drawing/2014/main" id="{54F60A4E-529F-44D9-9026-5583D8E8EB7A}"/>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59" name="Rectangle 258">
                      <a:extLst>
                        <a:ext uri="{FF2B5EF4-FFF2-40B4-BE49-F238E27FC236}">
                          <a16:creationId xmlns:a16="http://schemas.microsoft.com/office/drawing/2014/main" id="{33BE4A81-E03E-41DC-9A77-29438BB79B1C}"/>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sp>
        <p:nvSpPr>
          <p:cNvPr id="115" name="TextBox 114">
            <a:extLst>
              <a:ext uri="{FF2B5EF4-FFF2-40B4-BE49-F238E27FC236}">
                <a16:creationId xmlns:a16="http://schemas.microsoft.com/office/drawing/2014/main" id="{F046711E-A655-4137-AAFD-29B8A0C18781}"/>
              </a:ext>
            </a:extLst>
          </p:cNvPr>
          <p:cNvSpPr txBox="1"/>
          <p:nvPr/>
        </p:nvSpPr>
        <p:spPr>
          <a:xfrm>
            <a:off x="7561493" y="596666"/>
            <a:ext cx="2184124" cy="400110"/>
          </a:xfrm>
          <a:prstGeom prst="rect">
            <a:avLst/>
          </a:prstGeom>
          <a:noFill/>
        </p:spPr>
        <p:txBody>
          <a:bodyPr wrap="none" rtlCol="0">
            <a:spAutoFit/>
          </a:bodyPr>
          <a:lstStyle/>
          <a:p>
            <a:pPr algn="ctr"/>
            <a:r>
              <a:rPr lang="en-US" sz="2000" dirty="0">
                <a:latin typeface="Tahoma" panose="020B0604030504040204" pitchFamily="34" charset="0"/>
              </a:rPr>
              <a:t>Potential contacts</a:t>
            </a:r>
          </a:p>
        </p:txBody>
      </p:sp>
      <p:grpSp>
        <p:nvGrpSpPr>
          <p:cNvPr id="20" name="Group 19" descr="Icons representing numerous potential contacts at a location.">
            <a:extLst>
              <a:ext uri="{FF2B5EF4-FFF2-40B4-BE49-F238E27FC236}">
                <a16:creationId xmlns:a16="http://schemas.microsoft.com/office/drawing/2014/main" id="{BC5DC26E-8734-47EC-96BB-D697E239C923}"/>
              </a:ext>
            </a:extLst>
          </p:cNvPr>
          <p:cNvGrpSpPr/>
          <p:nvPr/>
        </p:nvGrpSpPr>
        <p:grpSpPr>
          <a:xfrm>
            <a:off x="5216102" y="985071"/>
            <a:ext cx="5969885" cy="1934355"/>
            <a:chOff x="6092402" y="985071"/>
            <a:chExt cx="5969885" cy="1934355"/>
          </a:xfrm>
        </p:grpSpPr>
        <p:pic>
          <p:nvPicPr>
            <p:cNvPr id="161" name="Picture 160">
              <a:extLst>
                <a:ext uri="{FF2B5EF4-FFF2-40B4-BE49-F238E27FC236}">
                  <a16:creationId xmlns:a16="http://schemas.microsoft.com/office/drawing/2014/main" id="{B51D1307-6440-4F3B-9E35-C96B286F711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23720" y="1049149"/>
              <a:ext cx="462229" cy="822960"/>
            </a:xfrm>
            <a:prstGeom prst="rect">
              <a:avLst/>
            </a:prstGeom>
          </p:spPr>
        </p:pic>
        <p:pic>
          <p:nvPicPr>
            <p:cNvPr id="188" name="Picture 187">
              <a:extLst>
                <a:ext uri="{FF2B5EF4-FFF2-40B4-BE49-F238E27FC236}">
                  <a16:creationId xmlns:a16="http://schemas.microsoft.com/office/drawing/2014/main" id="{1A2D0599-2BEA-4AF5-8763-5972C60983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49245" y="1062728"/>
              <a:ext cx="462229" cy="822960"/>
            </a:xfrm>
            <a:prstGeom prst="rect">
              <a:avLst/>
            </a:prstGeom>
          </p:spPr>
        </p:pic>
        <p:pic>
          <p:nvPicPr>
            <p:cNvPr id="196" name="Picture 195">
              <a:extLst>
                <a:ext uri="{FF2B5EF4-FFF2-40B4-BE49-F238E27FC236}">
                  <a16:creationId xmlns:a16="http://schemas.microsoft.com/office/drawing/2014/main" id="{CA539E82-2615-4200-B3E8-D3D6E7A84D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00660" y="1016765"/>
              <a:ext cx="480624" cy="914400"/>
            </a:xfrm>
            <a:prstGeom prst="rect">
              <a:avLst/>
            </a:prstGeom>
          </p:spPr>
        </p:pic>
        <p:pic>
          <p:nvPicPr>
            <p:cNvPr id="190" name="Picture 189">
              <a:extLst>
                <a:ext uri="{FF2B5EF4-FFF2-40B4-BE49-F238E27FC236}">
                  <a16:creationId xmlns:a16="http://schemas.microsoft.com/office/drawing/2014/main" id="{0B3636A8-79B4-4C68-8EA9-B0CCD25394E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46387" y="1107130"/>
              <a:ext cx="462229" cy="822960"/>
            </a:xfrm>
            <a:prstGeom prst="rect">
              <a:avLst/>
            </a:prstGeom>
          </p:spPr>
        </p:pic>
        <p:pic>
          <p:nvPicPr>
            <p:cNvPr id="116" name="Picture 115">
              <a:extLst>
                <a:ext uri="{FF2B5EF4-FFF2-40B4-BE49-F238E27FC236}">
                  <a16:creationId xmlns:a16="http://schemas.microsoft.com/office/drawing/2014/main" id="{CA0D937B-79A0-4C54-8A61-E046B9AD2EA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49726" y="1234576"/>
              <a:ext cx="480624" cy="914400"/>
            </a:xfrm>
            <a:prstGeom prst="rect">
              <a:avLst/>
            </a:prstGeom>
          </p:spPr>
        </p:pic>
        <p:pic>
          <p:nvPicPr>
            <p:cNvPr id="147" name="Picture 146">
              <a:extLst>
                <a:ext uri="{FF2B5EF4-FFF2-40B4-BE49-F238E27FC236}">
                  <a16:creationId xmlns:a16="http://schemas.microsoft.com/office/drawing/2014/main" id="{2E49B3BC-29D5-4FB7-A0F8-C29CB23A56C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81663" y="1068737"/>
              <a:ext cx="480624" cy="914400"/>
            </a:xfrm>
            <a:prstGeom prst="rect">
              <a:avLst/>
            </a:prstGeom>
          </p:spPr>
        </p:pic>
        <p:pic>
          <p:nvPicPr>
            <p:cNvPr id="149" name="Picture 148">
              <a:extLst>
                <a:ext uri="{FF2B5EF4-FFF2-40B4-BE49-F238E27FC236}">
                  <a16:creationId xmlns:a16="http://schemas.microsoft.com/office/drawing/2014/main" id="{21509D2E-459F-4CE4-81B4-FD3E19DC1A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47204" y="993124"/>
              <a:ext cx="480624" cy="914400"/>
            </a:xfrm>
            <a:prstGeom prst="rect">
              <a:avLst/>
            </a:prstGeom>
          </p:spPr>
        </p:pic>
        <p:pic>
          <p:nvPicPr>
            <p:cNvPr id="150" name="Picture 149">
              <a:extLst>
                <a:ext uri="{FF2B5EF4-FFF2-40B4-BE49-F238E27FC236}">
                  <a16:creationId xmlns:a16="http://schemas.microsoft.com/office/drawing/2014/main" id="{804CC900-2212-4064-96F8-2D2E33F07FC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23071" y="985071"/>
              <a:ext cx="480624" cy="914400"/>
            </a:xfrm>
            <a:prstGeom prst="rect">
              <a:avLst/>
            </a:prstGeom>
          </p:spPr>
        </p:pic>
        <p:pic>
          <p:nvPicPr>
            <p:cNvPr id="152" name="Picture 151">
              <a:extLst>
                <a:ext uri="{FF2B5EF4-FFF2-40B4-BE49-F238E27FC236}">
                  <a16:creationId xmlns:a16="http://schemas.microsoft.com/office/drawing/2014/main" id="{C1B1F803-AA92-4571-8CF5-97CC7EDDB39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33939" y="1210135"/>
              <a:ext cx="480624" cy="914400"/>
            </a:xfrm>
            <a:prstGeom prst="rect">
              <a:avLst/>
            </a:prstGeom>
          </p:spPr>
        </p:pic>
        <p:pic>
          <p:nvPicPr>
            <p:cNvPr id="158" name="Picture 157">
              <a:extLst>
                <a:ext uri="{FF2B5EF4-FFF2-40B4-BE49-F238E27FC236}">
                  <a16:creationId xmlns:a16="http://schemas.microsoft.com/office/drawing/2014/main" id="{6EE36148-7631-4C85-9C50-7ED366B990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60746" y="999443"/>
              <a:ext cx="480624" cy="914400"/>
            </a:xfrm>
            <a:prstGeom prst="rect">
              <a:avLst/>
            </a:prstGeom>
          </p:spPr>
        </p:pic>
        <p:pic>
          <p:nvPicPr>
            <p:cNvPr id="159" name="Picture 158">
              <a:extLst>
                <a:ext uri="{FF2B5EF4-FFF2-40B4-BE49-F238E27FC236}">
                  <a16:creationId xmlns:a16="http://schemas.microsoft.com/office/drawing/2014/main" id="{9B37CF31-FEAE-4F6D-B9A6-D987E056F0D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56724" y="1114457"/>
              <a:ext cx="480624" cy="914400"/>
            </a:xfrm>
            <a:prstGeom prst="rect">
              <a:avLst/>
            </a:prstGeom>
          </p:spPr>
        </p:pic>
        <p:pic>
          <p:nvPicPr>
            <p:cNvPr id="166" name="Picture 165">
              <a:extLst>
                <a:ext uri="{FF2B5EF4-FFF2-40B4-BE49-F238E27FC236}">
                  <a16:creationId xmlns:a16="http://schemas.microsoft.com/office/drawing/2014/main" id="{E4FD35D8-D363-4491-BECB-D832FCD5036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51851" y="1285401"/>
              <a:ext cx="462229" cy="822960"/>
            </a:xfrm>
            <a:prstGeom prst="rect">
              <a:avLst/>
            </a:prstGeom>
          </p:spPr>
        </p:pic>
        <p:pic>
          <p:nvPicPr>
            <p:cNvPr id="168" name="Picture 167">
              <a:extLst>
                <a:ext uri="{FF2B5EF4-FFF2-40B4-BE49-F238E27FC236}">
                  <a16:creationId xmlns:a16="http://schemas.microsoft.com/office/drawing/2014/main" id="{F2D395E5-B050-4A30-8E38-CBA848934A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47811" y="1114457"/>
              <a:ext cx="462229" cy="822960"/>
            </a:xfrm>
            <a:prstGeom prst="rect">
              <a:avLst/>
            </a:prstGeom>
          </p:spPr>
        </p:pic>
        <p:pic>
          <p:nvPicPr>
            <p:cNvPr id="169" name="Picture 168">
              <a:extLst>
                <a:ext uri="{FF2B5EF4-FFF2-40B4-BE49-F238E27FC236}">
                  <a16:creationId xmlns:a16="http://schemas.microsoft.com/office/drawing/2014/main" id="{D8F9F897-BA01-4F53-AD6F-0CCF56B226D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97548" y="1337763"/>
              <a:ext cx="462229" cy="822960"/>
            </a:xfrm>
            <a:prstGeom prst="rect">
              <a:avLst/>
            </a:prstGeom>
          </p:spPr>
        </p:pic>
        <p:pic>
          <p:nvPicPr>
            <p:cNvPr id="173" name="Picture 172">
              <a:extLst>
                <a:ext uri="{FF2B5EF4-FFF2-40B4-BE49-F238E27FC236}">
                  <a16:creationId xmlns:a16="http://schemas.microsoft.com/office/drawing/2014/main" id="{85419771-629D-48DF-A7F3-16FD84774F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01231" y="1130465"/>
              <a:ext cx="462229" cy="822960"/>
            </a:xfrm>
            <a:prstGeom prst="rect">
              <a:avLst/>
            </a:prstGeom>
          </p:spPr>
        </p:pic>
        <p:pic>
          <p:nvPicPr>
            <p:cNvPr id="174" name="Picture 173">
              <a:extLst>
                <a:ext uri="{FF2B5EF4-FFF2-40B4-BE49-F238E27FC236}">
                  <a16:creationId xmlns:a16="http://schemas.microsoft.com/office/drawing/2014/main" id="{7EC58C00-58C4-494D-A860-6A601EA94D7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55976" y="1136419"/>
              <a:ext cx="462229" cy="822960"/>
            </a:xfrm>
            <a:prstGeom prst="rect">
              <a:avLst/>
            </a:prstGeom>
          </p:spPr>
        </p:pic>
        <p:pic>
          <p:nvPicPr>
            <p:cNvPr id="176" name="Picture 175">
              <a:extLst>
                <a:ext uri="{FF2B5EF4-FFF2-40B4-BE49-F238E27FC236}">
                  <a16:creationId xmlns:a16="http://schemas.microsoft.com/office/drawing/2014/main" id="{41B51EAA-549C-4ED7-9478-63B7517AE2D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08911" y="1011463"/>
              <a:ext cx="462229" cy="822960"/>
            </a:xfrm>
            <a:prstGeom prst="rect">
              <a:avLst/>
            </a:prstGeom>
          </p:spPr>
        </p:pic>
        <p:pic>
          <p:nvPicPr>
            <p:cNvPr id="180" name="Picture 179">
              <a:extLst>
                <a:ext uri="{FF2B5EF4-FFF2-40B4-BE49-F238E27FC236}">
                  <a16:creationId xmlns:a16="http://schemas.microsoft.com/office/drawing/2014/main" id="{DA21EB64-A1D3-449C-80F5-629659A6A6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55275" y="1044915"/>
              <a:ext cx="462229" cy="822960"/>
            </a:xfrm>
            <a:prstGeom prst="rect">
              <a:avLst/>
            </a:prstGeom>
          </p:spPr>
        </p:pic>
        <p:pic>
          <p:nvPicPr>
            <p:cNvPr id="197" name="Picture 196">
              <a:extLst>
                <a:ext uri="{FF2B5EF4-FFF2-40B4-BE49-F238E27FC236}">
                  <a16:creationId xmlns:a16="http://schemas.microsoft.com/office/drawing/2014/main" id="{E700BDAF-985E-49E9-8347-03B3278BCBA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36538" y="1103759"/>
              <a:ext cx="480624" cy="914400"/>
            </a:xfrm>
            <a:prstGeom prst="rect">
              <a:avLst/>
            </a:prstGeom>
          </p:spPr>
        </p:pic>
        <p:pic>
          <p:nvPicPr>
            <p:cNvPr id="4" name="Picture 3">
              <a:extLst>
                <a:ext uri="{FF2B5EF4-FFF2-40B4-BE49-F238E27FC236}">
                  <a16:creationId xmlns:a16="http://schemas.microsoft.com/office/drawing/2014/main" id="{5C49C025-ACAC-4298-9D93-48CE37FD70A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72869" y="1269918"/>
              <a:ext cx="480624" cy="914400"/>
            </a:xfrm>
            <a:prstGeom prst="rect">
              <a:avLst/>
            </a:prstGeom>
          </p:spPr>
        </p:pic>
        <p:pic>
          <p:nvPicPr>
            <p:cNvPr id="143" name="Picture 142">
              <a:extLst>
                <a:ext uri="{FF2B5EF4-FFF2-40B4-BE49-F238E27FC236}">
                  <a16:creationId xmlns:a16="http://schemas.microsoft.com/office/drawing/2014/main" id="{D7AD0992-E767-48B5-969B-67D16FE9DC4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40048" y="1809479"/>
              <a:ext cx="480624" cy="914400"/>
            </a:xfrm>
            <a:prstGeom prst="rect">
              <a:avLst/>
            </a:prstGeom>
          </p:spPr>
        </p:pic>
        <p:pic>
          <p:nvPicPr>
            <p:cNvPr id="146" name="Picture 145">
              <a:extLst>
                <a:ext uri="{FF2B5EF4-FFF2-40B4-BE49-F238E27FC236}">
                  <a16:creationId xmlns:a16="http://schemas.microsoft.com/office/drawing/2014/main" id="{6A9A1AE7-ED76-4C55-9E87-7A26CD3DCBB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68323" y="1494128"/>
              <a:ext cx="480624" cy="914400"/>
            </a:xfrm>
            <a:prstGeom prst="rect">
              <a:avLst/>
            </a:prstGeom>
          </p:spPr>
        </p:pic>
        <p:pic>
          <p:nvPicPr>
            <p:cNvPr id="148" name="Picture 147">
              <a:extLst>
                <a:ext uri="{FF2B5EF4-FFF2-40B4-BE49-F238E27FC236}">
                  <a16:creationId xmlns:a16="http://schemas.microsoft.com/office/drawing/2014/main" id="{9207D8D8-B22C-4095-8645-7075C2E0624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49156" y="1627826"/>
              <a:ext cx="480624" cy="914400"/>
            </a:xfrm>
            <a:prstGeom prst="rect">
              <a:avLst/>
            </a:prstGeom>
          </p:spPr>
        </p:pic>
        <p:pic>
          <p:nvPicPr>
            <p:cNvPr id="151" name="Picture 150">
              <a:extLst>
                <a:ext uri="{FF2B5EF4-FFF2-40B4-BE49-F238E27FC236}">
                  <a16:creationId xmlns:a16="http://schemas.microsoft.com/office/drawing/2014/main" id="{60110C0E-6E81-460A-B8A4-C7F99D75F35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25892" y="1352279"/>
              <a:ext cx="480624" cy="914400"/>
            </a:xfrm>
            <a:prstGeom prst="rect">
              <a:avLst/>
            </a:prstGeom>
          </p:spPr>
        </p:pic>
        <p:pic>
          <p:nvPicPr>
            <p:cNvPr id="153" name="Picture 152">
              <a:extLst>
                <a:ext uri="{FF2B5EF4-FFF2-40B4-BE49-F238E27FC236}">
                  <a16:creationId xmlns:a16="http://schemas.microsoft.com/office/drawing/2014/main" id="{37AD3057-4973-4546-8D44-C1BE9068844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51722" y="1507403"/>
              <a:ext cx="480624" cy="914400"/>
            </a:xfrm>
            <a:prstGeom prst="rect">
              <a:avLst/>
            </a:prstGeom>
          </p:spPr>
        </p:pic>
        <p:pic>
          <p:nvPicPr>
            <p:cNvPr id="154" name="Picture 153">
              <a:extLst>
                <a:ext uri="{FF2B5EF4-FFF2-40B4-BE49-F238E27FC236}">
                  <a16:creationId xmlns:a16="http://schemas.microsoft.com/office/drawing/2014/main" id="{41395417-8792-4494-AA79-C6425D89AC6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51167" y="1341946"/>
              <a:ext cx="480624" cy="914400"/>
            </a:xfrm>
            <a:prstGeom prst="rect">
              <a:avLst/>
            </a:prstGeom>
          </p:spPr>
        </p:pic>
        <p:pic>
          <p:nvPicPr>
            <p:cNvPr id="156" name="Picture 155">
              <a:extLst>
                <a:ext uri="{FF2B5EF4-FFF2-40B4-BE49-F238E27FC236}">
                  <a16:creationId xmlns:a16="http://schemas.microsoft.com/office/drawing/2014/main" id="{4AA44436-FC17-4DFF-B08F-1B886E462E8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00811" y="1095970"/>
              <a:ext cx="480624" cy="914400"/>
            </a:xfrm>
            <a:prstGeom prst="rect">
              <a:avLst/>
            </a:prstGeom>
          </p:spPr>
        </p:pic>
        <p:pic>
          <p:nvPicPr>
            <p:cNvPr id="167" name="Picture 166">
              <a:extLst>
                <a:ext uri="{FF2B5EF4-FFF2-40B4-BE49-F238E27FC236}">
                  <a16:creationId xmlns:a16="http://schemas.microsoft.com/office/drawing/2014/main" id="{E53028D5-2EB7-4065-9D93-8DC0E64125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91142" y="1668694"/>
              <a:ext cx="462229" cy="822960"/>
            </a:xfrm>
            <a:prstGeom prst="rect">
              <a:avLst/>
            </a:prstGeom>
          </p:spPr>
        </p:pic>
        <p:pic>
          <p:nvPicPr>
            <p:cNvPr id="177" name="Picture 176">
              <a:extLst>
                <a:ext uri="{FF2B5EF4-FFF2-40B4-BE49-F238E27FC236}">
                  <a16:creationId xmlns:a16="http://schemas.microsoft.com/office/drawing/2014/main" id="{09AD4E1A-7818-46AC-A6E3-C3F6371D4E7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98126" y="1597640"/>
              <a:ext cx="462229" cy="822960"/>
            </a:xfrm>
            <a:prstGeom prst="rect">
              <a:avLst/>
            </a:prstGeom>
          </p:spPr>
        </p:pic>
        <p:pic>
          <p:nvPicPr>
            <p:cNvPr id="178" name="Picture 177">
              <a:extLst>
                <a:ext uri="{FF2B5EF4-FFF2-40B4-BE49-F238E27FC236}">
                  <a16:creationId xmlns:a16="http://schemas.microsoft.com/office/drawing/2014/main" id="{5996D7FC-9DE6-415C-BC1F-14289D276F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18435" y="1516720"/>
              <a:ext cx="462229" cy="822960"/>
            </a:xfrm>
            <a:prstGeom prst="rect">
              <a:avLst/>
            </a:prstGeom>
          </p:spPr>
        </p:pic>
        <p:pic>
          <p:nvPicPr>
            <p:cNvPr id="179" name="Picture 178">
              <a:extLst>
                <a:ext uri="{FF2B5EF4-FFF2-40B4-BE49-F238E27FC236}">
                  <a16:creationId xmlns:a16="http://schemas.microsoft.com/office/drawing/2014/main" id="{94C92B74-B059-42BB-B035-006D9352D3C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31388" y="1809479"/>
              <a:ext cx="462229" cy="822960"/>
            </a:xfrm>
            <a:prstGeom prst="rect">
              <a:avLst/>
            </a:prstGeom>
          </p:spPr>
        </p:pic>
        <p:pic>
          <p:nvPicPr>
            <p:cNvPr id="187" name="Picture 186">
              <a:extLst>
                <a:ext uri="{FF2B5EF4-FFF2-40B4-BE49-F238E27FC236}">
                  <a16:creationId xmlns:a16="http://schemas.microsoft.com/office/drawing/2014/main" id="{E3118131-7007-4784-A5D5-94030013DAD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10254" y="1717905"/>
              <a:ext cx="462229" cy="822960"/>
            </a:xfrm>
            <a:prstGeom prst="rect">
              <a:avLst/>
            </a:prstGeom>
          </p:spPr>
        </p:pic>
        <p:pic>
          <p:nvPicPr>
            <p:cNvPr id="189" name="Picture 188">
              <a:extLst>
                <a:ext uri="{FF2B5EF4-FFF2-40B4-BE49-F238E27FC236}">
                  <a16:creationId xmlns:a16="http://schemas.microsoft.com/office/drawing/2014/main" id="{FA89319C-D001-40BB-9E9D-3270A115F40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21486" y="1519685"/>
              <a:ext cx="462229" cy="822960"/>
            </a:xfrm>
            <a:prstGeom prst="rect">
              <a:avLst/>
            </a:prstGeom>
          </p:spPr>
        </p:pic>
        <p:pic>
          <p:nvPicPr>
            <p:cNvPr id="191" name="Picture 190">
              <a:extLst>
                <a:ext uri="{FF2B5EF4-FFF2-40B4-BE49-F238E27FC236}">
                  <a16:creationId xmlns:a16="http://schemas.microsoft.com/office/drawing/2014/main" id="{6D373E39-F050-4335-A4E7-03F7B14552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39496" y="1584918"/>
              <a:ext cx="462229" cy="822960"/>
            </a:xfrm>
            <a:prstGeom prst="rect">
              <a:avLst/>
            </a:prstGeom>
          </p:spPr>
        </p:pic>
        <p:pic>
          <p:nvPicPr>
            <p:cNvPr id="192" name="Picture 191">
              <a:extLst>
                <a:ext uri="{FF2B5EF4-FFF2-40B4-BE49-F238E27FC236}">
                  <a16:creationId xmlns:a16="http://schemas.microsoft.com/office/drawing/2014/main" id="{2F37F1D7-5F99-4BEC-8A56-59057AC2459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22682" y="1900919"/>
              <a:ext cx="462229" cy="822960"/>
            </a:xfrm>
            <a:prstGeom prst="rect">
              <a:avLst/>
            </a:prstGeom>
          </p:spPr>
        </p:pic>
        <p:pic>
          <p:nvPicPr>
            <p:cNvPr id="193" name="Picture 192">
              <a:extLst>
                <a:ext uri="{FF2B5EF4-FFF2-40B4-BE49-F238E27FC236}">
                  <a16:creationId xmlns:a16="http://schemas.microsoft.com/office/drawing/2014/main" id="{F8B07A30-3146-4CC9-A5F1-0738236D14A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18098" y="1713634"/>
              <a:ext cx="480624" cy="914400"/>
            </a:xfrm>
            <a:prstGeom prst="rect">
              <a:avLst/>
            </a:prstGeom>
          </p:spPr>
        </p:pic>
        <p:pic>
          <p:nvPicPr>
            <p:cNvPr id="195" name="Picture 194">
              <a:extLst>
                <a:ext uri="{FF2B5EF4-FFF2-40B4-BE49-F238E27FC236}">
                  <a16:creationId xmlns:a16="http://schemas.microsoft.com/office/drawing/2014/main" id="{EC667270-661D-434F-A90F-6FEB72F285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92402" y="1944331"/>
              <a:ext cx="480624" cy="914400"/>
            </a:xfrm>
            <a:prstGeom prst="rect">
              <a:avLst/>
            </a:prstGeom>
          </p:spPr>
        </p:pic>
        <p:pic>
          <p:nvPicPr>
            <p:cNvPr id="172" name="Picture 171">
              <a:extLst>
                <a:ext uri="{FF2B5EF4-FFF2-40B4-BE49-F238E27FC236}">
                  <a16:creationId xmlns:a16="http://schemas.microsoft.com/office/drawing/2014/main" id="{74B9DCD5-5F67-4E37-B5E9-E52C775BF5F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2707" y="1837923"/>
              <a:ext cx="462229" cy="822960"/>
            </a:xfrm>
            <a:prstGeom prst="rect">
              <a:avLst/>
            </a:prstGeom>
          </p:spPr>
        </p:pic>
        <p:pic>
          <p:nvPicPr>
            <p:cNvPr id="157" name="Picture 156">
              <a:extLst>
                <a:ext uri="{FF2B5EF4-FFF2-40B4-BE49-F238E27FC236}">
                  <a16:creationId xmlns:a16="http://schemas.microsoft.com/office/drawing/2014/main" id="{3B922D15-53CA-475C-9F7A-48489038F90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01306" y="1931389"/>
              <a:ext cx="480624" cy="914400"/>
            </a:xfrm>
            <a:prstGeom prst="rect">
              <a:avLst/>
            </a:prstGeom>
          </p:spPr>
        </p:pic>
        <p:pic>
          <p:nvPicPr>
            <p:cNvPr id="155" name="Picture 154">
              <a:extLst>
                <a:ext uri="{FF2B5EF4-FFF2-40B4-BE49-F238E27FC236}">
                  <a16:creationId xmlns:a16="http://schemas.microsoft.com/office/drawing/2014/main" id="{DCFC3925-02B2-439F-905C-9BD1C7388D1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41503" y="1846900"/>
              <a:ext cx="480624" cy="914400"/>
            </a:xfrm>
            <a:prstGeom prst="rect">
              <a:avLst/>
            </a:prstGeom>
          </p:spPr>
        </p:pic>
        <p:pic>
          <p:nvPicPr>
            <p:cNvPr id="160" name="Picture 159">
              <a:extLst>
                <a:ext uri="{FF2B5EF4-FFF2-40B4-BE49-F238E27FC236}">
                  <a16:creationId xmlns:a16="http://schemas.microsoft.com/office/drawing/2014/main" id="{8A13D698-B4F6-492F-B898-F2E59783D55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419555" y="2005026"/>
              <a:ext cx="480624" cy="914400"/>
            </a:xfrm>
            <a:prstGeom prst="rect">
              <a:avLst/>
            </a:prstGeom>
          </p:spPr>
        </p:pic>
        <p:pic>
          <p:nvPicPr>
            <p:cNvPr id="171" name="Picture 170">
              <a:extLst>
                <a:ext uri="{FF2B5EF4-FFF2-40B4-BE49-F238E27FC236}">
                  <a16:creationId xmlns:a16="http://schemas.microsoft.com/office/drawing/2014/main" id="{D109F3E6-642A-484A-B47E-F9478A1121E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07614" y="2020676"/>
              <a:ext cx="462229" cy="822960"/>
            </a:xfrm>
            <a:prstGeom prst="rect">
              <a:avLst/>
            </a:prstGeom>
          </p:spPr>
        </p:pic>
        <p:pic>
          <p:nvPicPr>
            <p:cNvPr id="170" name="Picture 169">
              <a:extLst>
                <a:ext uri="{FF2B5EF4-FFF2-40B4-BE49-F238E27FC236}">
                  <a16:creationId xmlns:a16="http://schemas.microsoft.com/office/drawing/2014/main" id="{E42B59A4-B359-4934-83F8-759612E6B91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59235" y="2024251"/>
              <a:ext cx="462229" cy="822960"/>
            </a:xfrm>
            <a:prstGeom prst="rect">
              <a:avLst/>
            </a:prstGeom>
          </p:spPr>
        </p:pic>
        <p:pic>
          <p:nvPicPr>
            <p:cNvPr id="144" name="Picture 143">
              <a:extLst>
                <a:ext uri="{FF2B5EF4-FFF2-40B4-BE49-F238E27FC236}">
                  <a16:creationId xmlns:a16="http://schemas.microsoft.com/office/drawing/2014/main" id="{C909467F-5BF9-474E-AE15-49E64A528D2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949" y="1777346"/>
              <a:ext cx="480624" cy="914400"/>
            </a:xfrm>
            <a:prstGeom prst="rect">
              <a:avLst/>
            </a:prstGeom>
          </p:spPr>
        </p:pic>
        <p:pic>
          <p:nvPicPr>
            <p:cNvPr id="194" name="Picture 193">
              <a:extLst>
                <a:ext uri="{FF2B5EF4-FFF2-40B4-BE49-F238E27FC236}">
                  <a16:creationId xmlns:a16="http://schemas.microsoft.com/office/drawing/2014/main" id="{7E592F88-514E-4F73-8221-735A2481F03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94406" y="1953425"/>
              <a:ext cx="480624" cy="914400"/>
            </a:xfrm>
            <a:prstGeom prst="rect">
              <a:avLst/>
            </a:prstGeom>
          </p:spPr>
        </p:pic>
        <p:pic>
          <p:nvPicPr>
            <p:cNvPr id="142" name="Picture 141">
              <a:extLst>
                <a:ext uri="{FF2B5EF4-FFF2-40B4-BE49-F238E27FC236}">
                  <a16:creationId xmlns:a16="http://schemas.microsoft.com/office/drawing/2014/main" id="{95BD45B2-5591-4AC9-BB44-937A41BF72E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73968" y="1451747"/>
              <a:ext cx="480624" cy="914400"/>
            </a:xfrm>
            <a:prstGeom prst="rect">
              <a:avLst/>
            </a:prstGeom>
          </p:spPr>
        </p:pic>
        <p:pic>
          <p:nvPicPr>
            <p:cNvPr id="175" name="Picture 174">
              <a:extLst>
                <a:ext uri="{FF2B5EF4-FFF2-40B4-BE49-F238E27FC236}">
                  <a16:creationId xmlns:a16="http://schemas.microsoft.com/office/drawing/2014/main" id="{89170454-447D-4027-8CDE-8C1DE4BE079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50607" y="1914168"/>
              <a:ext cx="462229" cy="822960"/>
            </a:xfrm>
            <a:prstGeom prst="rect">
              <a:avLst/>
            </a:prstGeom>
          </p:spPr>
        </p:pic>
        <p:pic>
          <p:nvPicPr>
            <p:cNvPr id="164" name="Picture 163">
              <a:extLst>
                <a:ext uri="{FF2B5EF4-FFF2-40B4-BE49-F238E27FC236}">
                  <a16:creationId xmlns:a16="http://schemas.microsoft.com/office/drawing/2014/main" id="{9E79405A-B7F9-407B-873F-C2F8FAFEBC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82051" y="1996975"/>
              <a:ext cx="462229" cy="822960"/>
            </a:xfrm>
            <a:prstGeom prst="rect">
              <a:avLst/>
            </a:prstGeom>
          </p:spPr>
        </p:pic>
        <p:pic>
          <p:nvPicPr>
            <p:cNvPr id="163" name="Picture 162">
              <a:extLst>
                <a:ext uri="{FF2B5EF4-FFF2-40B4-BE49-F238E27FC236}">
                  <a16:creationId xmlns:a16="http://schemas.microsoft.com/office/drawing/2014/main" id="{E40C74D3-5CCE-4C51-8623-42DA97FF11E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78450" y="1961340"/>
              <a:ext cx="462229" cy="822960"/>
            </a:xfrm>
            <a:prstGeom prst="rect">
              <a:avLst/>
            </a:prstGeom>
          </p:spPr>
        </p:pic>
        <p:pic>
          <p:nvPicPr>
            <p:cNvPr id="145" name="Picture 144">
              <a:extLst>
                <a:ext uri="{FF2B5EF4-FFF2-40B4-BE49-F238E27FC236}">
                  <a16:creationId xmlns:a16="http://schemas.microsoft.com/office/drawing/2014/main" id="{C24291FD-50BD-47D8-B6F0-84C55FB38EE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57752" y="1935817"/>
              <a:ext cx="480624" cy="914400"/>
            </a:xfrm>
            <a:prstGeom prst="rect">
              <a:avLst/>
            </a:prstGeom>
          </p:spPr>
        </p:pic>
        <p:pic>
          <p:nvPicPr>
            <p:cNvPr id="7" name="Picture 6">
              <a:extLst>
                <a:ext uri="{FF2B5EF4-FFF2-40B4-BE49-F238E27FC236}">
                  <a16:creationId xmlns:a16="http://schemas.microsoft.com/office/drawing/2014/main" id="{71C13AAD-AE6F-4F36-A9BE-8085AF368B7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91934" y="1782813"/>
              <a:ext cx="462229" cy="822960"/>
            </a:xfrm>
            <a:prstGeom prst="rect">
              <a:avLst/>
            </a:prstGeom>
          </p:spPr>
        </p:pic>
        <p:pic>
          <p:nvPicPr>
            <p:cNvPr id="165" name="Picture 164">
              <a:extLst>
                <a:ext uri="{FF2B5EF4-FFF2-40B4-BE49-F238E27FC236}">
                  <a16:creationId xmlns:a16="http://schemas.microsoft.com/office/drawing/2014/main" id="{1D0F1A43-BF5E-4380-A8B0-093DB17611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30417" y="1986731"/>
              <a:ext cx="462229" cy="822960"/>
            </a:xfrm>
            <a:prstGeom prst="rect">
              <a:avLst/>
            </a:prstGeom>
          </p:spPr>
        </p:pic>
        <p:pic>
          <p:nvPicPr>
            <p:cNvPr id="162" name="Picture 161">
              <a:extLst>
                <a:ext uri="{FF2B5EF4-FFF2-40B4-BE49-F238E27FC236}">
                  <a16:creationId xmlns:a16="http://schemas.microsoft.com/office/drawing/2014/main" id="{0229A721-00BF-4F5D-92C1-B66274C8020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68054" y="2050289"/>
              <a:ext cx="462229" cy="822960"/>
            </a:xfrm>
            <a:prstGeom prst="rect">
              <a:avLst/>
            </a:prstGeom>
          </p:spPr>
        </p:pic>
      </p:grpSp>
      <p:grpSp>
        <p:nvGrpSpPr>
          <p:cNvPr id="19" name="Group 18" descr="Icons representing numerous potential contacts at a location.">
            <a:extLst>
              <a:ext uri="{FF2B5EF4-FFF2-40B4-BE49-F238E27FC236}">
                <a16:creationId xmlns:a16="http://schemas.microsoft.com/office/drawing/2014/main" id="{9B246B91-BF31-4110-908A-5D8DADC5A6BB}"/>
              </a:ext>
            </a:extLst>
          </p:cNvPr>
          <p:cNvGrpSpPr/>
          <p:nvPr/>
        </p:nvGrpSpPr>
        <p:grpSpPr>
          <a:xfrm>
            <a:off x="5229133" y="2910576"/>
            <a:ext cx="5962469" cy="1860259"/>
            <a:chOff x="6105433" y="2910576"/>
            <a:chExt cx="5962469" cy="1860259"/>
          </a:xfrm>
        </p:grpSpPr>
        <p:pic>
          <p:nvPicPr>
            <p:cNvPr id="210" name="Picture 209">
              <a:extLst>
                <a:ext uri="{FF2B5EF4-FFF2-40B4-BE49-F238E27FC236}">
                  <a16:creationId xmlns:a16="http://schemas.microsoft.com/office/drawing/2014/main" id="{B658F7C3-2937-41E1-A985-70073A9B282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80804" y="2994231"/>
              <a:ext cx="462229" cy="822960"/>
            </a:xfrm>
            <a:prstGeom prst="rect">
              <a:avLst/>
            </a:prstGeom>
          </p:spPr>
        </p:pic>
        <p:pic>
          <p:nvPicPr>
            <p:cNvPr id="215" name="Picture 214">
              <a:extLst>
                <a:ext uri="{FF2B5EF4-FFF2-40B4-BE49-F238E27FC236}">
                  <a16:creationId xmlns:a16="http://schemas.microsoft.com/office/drawing/2014/main" id="{210DBE41-A6FF-45BC-8C2A-0DB060C3DF6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587278" y="2929459"/>
              <a:ext cx="480624" cy="914400"/>
            </a:xfrm>
            <a:prstGeom prst="rect">
              <a:avLst/>
            </a:prstGeom>
          </p:spPr>
        </p:pic>
        <p:pic>
          <p:nvPicPr>
            <p:cNvPr id="199" name="Picture 198">
              <a:extLst>
                <a:ext uri="{FF2B5EF4-FFF2-40B4-BE49-F238E27FC236}">
                  <a16:creationId xmlns:a16="http://schemas.microsoft.com/office/drawing/2014/main" id="{05F79D0D-3149-41AA-AD0A-AC8D1D6551D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03428" y="2929751"/>
              <a:ext cx="462229" cy="822960"/>
            </a:xfrm>
            <a:prstGeom prst="rect">
              <a:avLst/>
            </a:prstGeom>
          </p:spPr>
        </p:pic>
        <p:pic>
          <p:nvPicPr>
            <p:cNvPr id="239" name="Picture 238">
              <a:extLst>
                <a:ext uri="{FF2B5EF4-FFF2-40B4-BE49-F238E27FC236}">
                  <a16:creationId xmlns:a16="http://schemas.microsoft.com/office/drawing/2014/main" id="{56EC6B0A-7751-4286-ADFB-6FCAED78260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71503" y="2993213"/>
              <a:ext cx="480624" cy="914400"/>
            </a:xfrm>
            <a:prstGeom prst="rect">
              <a:avLst/>
            </a:prstGeom>
          </p:spPr>
        </p:pic>
        <p:pic>
          <p:nvPicPr>
            <p:cNvPr id="354" name="Picture 353">
              <a:extLst>
                <a:ext uri="{FF2B5EF4-FFF2-40B4-BE49-F238E27FC236}">
                  <a16:creationId xmlns:a16="http://schemas.microsoft.com/office/drawing/2014/main" id="{B7B91B17-F9EC-454C-9FC1-E49BE8C03F1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12993" y="2916307"/>
              <a:ext cx="480624" cy="914400"/>
            </a:xfrm>
            <a:prstGeom prst="rect">
              <a:avLst/>
            </a:prstGeom>
          </p:spPr>
        </p:pic>
        <p:pic>
          <p:nvPicPr>
            <p:cNvPr id="223" name="Picture 222">
              <a:extLst>
                <a:ext uri="{FF2B5EF4-FFF2-40B4-BE49-F238E27FC236}">
                  <a16:creationId xmlns:a16="http://schemas.microsoft.com/office/drawing/2014/main" id="{01A8A479-28C8-4B97-836D-00C67BA636F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13398" y="3126089"/>
              <a:ext cx="480624" cy="914400"/>
            </a:xfrm>
            <a:prstGeom prst="rect">
              <a:avLst/>
            </a:prstGeom>
          </p:spPr>
        </p:pic>
        <p:pic>
          <p:nvPicPr>
            <p:cNvPr id="230" name="Picture 229">
              <a:extLst>
                <a:ext uri="{FF2B5EF4-FFF2-40B4-BE49-F238E27FC236}">
                  <a16:creationId xmlns:a16="http://schemas.microsoft.com/office/drawing/2014/main" id="{6451E765-FD39-4F82-831E-1D1A4803FCB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97953" y="3038430"/>
              <a:ext cx="462229" cy="822960"/>
            </a:xfrm>
            <a:prstGeom prst="rect">
              <a:avLst/>
            </a:prstGeom>
          </p:spPr>
        </p:pic>
        <p:pic>
          <p:nvPicPr>
            <p:cNvPr id="233" name="Picture 232">
              <a:extLst>
                <a:ext uri="{FF2B5EF4-FFF2-40B4-BE49-F238E27FC236}">
                  <a16:creationId xmlns:a16="http://schemas.microsoft.com/office/drawing/2014/main" id="{099095E2-4D92-4635-AEB4-42C0EF487BD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18411" y="2997148"/>
              <a:ext cx="480624" cy="914400"/>
            </a:xfrm>
            <a:prstGeom prst="rect">
              <a:avLst/>
            </a:prstGeom>
          </p:spPr>
        </p:pic>
        <p:pic>
          <p:nvPicPr>
            <p:cNvPr id="231" name="Picture 230">
              <a:extLst>
                <a:ext uri="{FF2B5EF4-FFF2-40B4-BE49-F238E27FC236}">
                  <a16:creationId xmlns:a16="http://schemas.microsoft.com/office/drawing/2014/main" id="{0A61EA75-FB3A-4B67-AA69-358B2556C38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353010" y="3015612"/>
              <a:ext cx="462229" cy="822960"/>
            </a:xfrm>
            <a:prstGeom prst="rect">
              <a:avLst/>
            </a:prstGeom>
          </p:spPr>
        </p:pic>
        <p:pic>
          <p:nvPicPr>
            <p:cNvPr id="11" name="Picture 10">
              <a:extLst>
                <a:ext uri="{FF2B5EF4-FFF2-40B4-BE49-F238E27FC236}">
                  <a16:creationId xmlns:a16="http://schemas.microsoft.com/office/drawing/2014/main" id="{C901B7EC-F955-4285-9973-19AC549CA6E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4801" y="2928218"/>
              <a:ext cx="480624" cy="914400"/>
            </a:xfrm>
            <a:prstGeom prst="rect">
              <a:avLst/>
            </a:prstGeom>
          </p:spPr>
        </p:pic>
        <p:pic>
          <p:nvPicPr>
            <p:cNvPr id="200" name="Picture 199">
              <a:extLst>
                <a:ext uri="{FF2B5EF4-FFF2-40B4-BE49-F238E27FC236}">
                  <a16:creationId xmlns:a16="http://schemas.microsoft.com/office/drawing/2014/main" id="{73E4161D-CCBC-4BC0-AFBD-2AC97FD51AE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81554" y="3004988"/>
              <a:ext cx="462229" cy="822960"/>
            </a:xfrm>
            <a:prstGeom prst="rect">
              <a:avLst/>
            </a:prstGeom>
          </p:spPr>
        </p:pic>
        <p:pic>
          <p:nvPicPr>
            <p:cNvPr id="202" name="Picture 201">
              <a:extLst>
                <a:ext uri="{FF2B5EF4-FFF2-40B4-BE49-F238E27FC236}">
                  <a16:creationId xmlns:a16="http://schemas.microsoft.com/office/drawing/2014/main" id="{DD6920C0-BC6C-47B2-83C4-6A288EA1EE3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77364" y="2928744"/>
              <a:ext cx="462229" cy="822960"/>
            </a:xfrm>
            <a:prstGeom prst="rect">
              <a:avLst/>
            </a:prstGeom>
          </p:spPr>
        </p:pic>
        <p:pic>
          <p:nvPicPr>
            <p:cNvPr id="203" name="Picture 202">
              <a:extLst>
                <a:ext uri="{FF2B5EF4-FFF2-40B4-BE49-F238E27FC236}">
                  <a16:creationId xmlns:a16="http://schemas.microsoft.com/office/drawing/2014/main" id="{4D7C0CAB-EDC0-4BC7-B206-0A56694E1D2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11306" y="2948511"/>
              <a:ext cx="480624" cy="914400"/>
            </a:xfrm>
            <a:prstGeom prst="rect">
              <a:avLst/>
            </a:prstGeom>
          </p:spPr>
        </p:pic>
        <p:pic>
          <p:nvPicPr>
            <p:cNvPr id="204" name="Picture 203">
              <a:extLst>
                <a:ext uri="{FF2B5EF4-FFF2-40B4-BE49-F238E27FC236}">
                  <a16:creationId xmlns:a16="http://schemas.microsoft.com/office/drawing/2014/main" id="{F4DD5E06-44D4-4DF3-90A1-E34F752647A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83700" y="3127307"/>
              <a:ext cx="480624" cy="914400"/>
            </a:xfrm>
            <a:prstGeom prst="rect">
              <a:avLst/>
            </a:prstGeom>
          </p:spPr>
        </p:pic>
        <p:pic>
          <p:nvPicPr>
            <p:cNvPr id="205" name="Picture 204">
              <a:extLst>
                <a:ext uri="{FF2B5EF4-FFF2-40B4-BE49-F238E27FC236}">
                  <a16:creationId xmlns:a16="http://schemas.microsoft.com/office/drawing/2014/main" id="{06560C75-654A-42D7-9F62-5513CC609C5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8662" y="3701913"/>
              <a:ext cx="480624" cy="914400"/>
            </a:xfrm>
            <a:prstGeom prst="rect">
              <a:avLst/>
            </a:prstGeom>
          </p:spPr>
        </p:pic>
        <p:pic>
          <p:nvPicPr>
            <p:cNvPr id="207" name="Picture 206">
              <a:extLst>
                <a:ext uri="{FF2B5EF4-FFF2-40B4-BE49-F238E27FC236}">
                  <a16:creationId xmlns:a16="http://schemas.microsoft.com/office/drawing/2014/main" id="{DE489B7D-E78F-43F4-889D-1132B14E9BA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554721" y="3713763"/>
              <a:ext cx="480624" cy="914400"/>
            </a:xfrm>
            <a:prstGeom prst="rect">
              <a:avLst/>
            </a:prstGeom>
          </p:spPr>
        </p:pic>
        <p:pic>
          <p:nvPicPr>
            <p:cNvPr id="211" name="Picture 210">
              <a:extLst>
                <a:ext uri="{FF2B5EF4-FFF2-40B4-BE49-F238E27FC236}">
                  <a16:creationId xmlns:a16="http://schemas.microsoft.com/office/drawing/2014/main" id="{6711CBDD-2276-42AD-8DAD-D0DC2B2235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89768" y="2927535"/>
              <a:ext cx="462229" cy="822960"/>
            </a:xfrm>
            <a:prstGeom prst="rect">
              <a:avLst/>
            </a:prstGeom>
          </p:spPr>
        </p:pic>
        <p:pic>
          <p:nvPicPr>
            <p:cNvPr id="212" name="Picture 211">
              <a:extLst>
                <a:ext uri="{FF2B5EF4-FFF2-40B4-BE49-F238E27FC236}">
                  <a16:creationId xmlns:a16="http://schemas.microsoft.com/office/drawing/2014/main" id="{A4DEB565-1192-49EF-BB49-9412527BA97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4047" y="3058639"/>
              <a:ext cx="462229" cy="822960"/>
            </a:xfrm>
            <a:prstGeom prst="rect">
              <a:avLst/>
            </a:prstGeom>
          </p:spPr>
        </p:pic>
        <p:pic>
          <p:nvPicPr>
            <p:cNvPr id="213" name="Picture 212">
              <a:extLst>
                <a:ext uri="{FF2B5EF4-FFF2-40B4-BE49-F238E27FC236}">
                  <a16:creationId xmlns:a16="http://schemas.microsoft.com/office/drawing/2014/main" id="{E8778BD8-5FF4-4192-A4AA-45CFD5E69CC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795886" y="3218500"/>
              <a:ext cx="480624" cy="914400"/>
            </a:xfrm>
            <a:prstGeom prst="rect">
              <a:avLst/>
            </a:prstGeom>
          </p:spPr>
        </p:pic>
        <p:pic>
          <p:nvPicPr>
            <p:cNvPr id="216" name="Picture 215">
              <a:extLst>
                <a:ext uri="{FF2B5EF4-FFF2-40B4-BE49-F238E27FC236}">
                  <a16:creationId xmlns:a16="http://schemas.microsoft.com/office/drawing/2014/main" id="{2164461C-8E14-434F-85AA-799CC8876BA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98269" y="2928218"/>
              <a:ext cx="480624" cy="914400"/>
            </a:xfrm>
            <a:prstGeom prst="rect">
              <a:avLst/>
            </a:prstGeom>
          </p:spPr>
        </p:pic>
        <p:pic>
          <p:nvPicPr>
            <p:cNvPr id="219" name="Picture 218">
              <a:extLst>
                <a:ext uri="{FF2B5EF4-FFF2-40B4-BE49-F238E27FC236}">
                  <a16:creationId xmlns:a16="http://schemas.microsoft.com/office/drawing/2014/main" id="{09026DF2-E6B1-4112-8497-07D4F57D6F3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15310" y="3221378"/>
              <a:ext cx="462229" cy="822960"/>
            </a:xfrm>
            <a:prstGeom prst="rect">
              <a:avLst/>
            </a:prstGeom>
          </p:spPr>
        </p:pic>
        <p:pic>
          <p:nvPicPr>
            <p:cNvPr id="220" name="Picture 219">
              <a:extLst>
                <a:ext uri="{FF2B5EF4-FFF2-40B4-BE49-F238E27FC236}">
                  <a16:creationId xmlns:a16="http://schemas.microsoft.com/office/drawing/2014/main" id="{D8A36B12-FC69-471C-996B-66F5EAFAA09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40364" y="3375057"/>
              <a:ext cx="462229" cy="822960"/>
            </a:xfrm>
            <a:prstGeom prst="rect">
              <a:avLst/>
            </a:prstGeom>
          </p:spPr>
        </p:pic>
        <p:pic>
          <p:nvPicPr>
            <p:cNvPr id="222" name="Picture 221">
              <a:extLst>
                <a:ext uri="{FF2B5EF4-FFF2-40B4-BE49-F238E27FC236}">
                  <a16:creationId xmlns:a16="http://schemas.microsoft.com/office/drawing/2014/main" id="{5187A1A1-809D-42A6-8455-19E0194946B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36409" y="3647605"/>
              <a:ext cx="462229" cy="822960"/>
            </a:xfrm>
            <a:prstGeom prst="rect">
              <a:avLst/>
            </a:prstGeom>
          </p:spPr>
        </p:pic>
        <p:pic>
          <p:nvPicPr>
            <p:cNvPr id="224" name="Picture 223">
              <a:extLst>
                <a:ext uri="{FF2B5EF4-FFF2-40B4-BE49-F238E27FC236}">
                  <a16:creationId xmlns:a16="http://schemas.microsoft.com/office/drawing/2014/main" id="{E7A257AF-B04E-4AF4-B373-EFDC31BE64C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82995" y="3181079"/>
              <a:ext cx="480624" cy="914400"/>
            </a:xfrm>
            <a:prstGeom prst="rect">
              <a:avLst/>
            </a:prstGeom>
          </p:spPr>
        </p:pic>
        <p:pic>
          <p:nvPicPr>
            <p:cNvPr id="225" name="Picture 224">
              <a:extLst>
                <a:ext uri="{FF2B5EF4-FFF2-40B4-BE49-F238E27FC236}">
                  <a16:creationId xmlns:a16="http://schemas.microsoft.com/office/drawing/2014/main" id="{279031EE-DAF2-4CD8-A9A6-B0B50FFB8BC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07653" y="3618206"/>
              <a:ext cx="480624" cy="914400"/>
            </a:xfrm>
            <a:prstGeom prst="rect">
              <a:avLst/>
            </a:prstGeom>
          </p:spPr>
        </p:pic>
        <p:pic>
          <p:nvPicPr>
            <p:cNvPr id="226" name="Picture 225">
              <a:extLst>
                <a:ext uri="{FF2B5EF4-FFF2-40B4-BE49-F238E27FC236}">
                  <a16:creationId xmlns:a16="http://schemas.microsoft.com/office/drawing/2014/main" id="{9049B3F9-8B93-4BBC-93BF-C7927F77041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30210" y="2910576"/>
              <a:ext cx="480624" cy="914400"/>
            </a:xfrm>
            <a:prstGeom prst="rect">
              <a:avLst/>
            </a:prstGeom>
          </p:spPr>
        </p:pic>
        <p:pic>
          <p:nvPicPr>
            <p:cNvPr id="227" name="Picture 226">
              <a:extLst>
                <a:ext uri="{FF2B5EF4-FFF2-40B4-BE49-F238E27FC236}">
                  <a16:creationId xmlns:a16="http://schemas.microsoft.com/office/drawing/2014/main" id="{F7E10F53-70A9-435D-9739-AA59B238A84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40195" y="3638279"/>
              <a:ext cx="480624" cy="914400"/>
            </a:xfrm>
            <a:prstGeom prst="rect">
              <a:avLst/>
            </a:prstGeom>
          </p:spPr>
        </p:pic>
        <p:pic>
          <p:nvPicPr>
            <p:cNvPr id="228" name="Picture 227">
              <a:extLst>
                <a:ext uri="{FF2B5EF4-FFF2-40B4-BE49-F238E27FC236}">
                  <a16:creationId xmlns:a16="http://schemas.microsoft.com/office/drawing/2014/main" id="{9F9C197A-2A19-42DC-B87B-E8D6C177683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50124" y="2962774"/>
              <a:ext cx="462229" cy="822960"/>
            </a:xfrm>
            <a:prstGeom prst="rect">
              <a:avLst/>
            </a:prstGeom>
          </p:spPr>
        </p:pic>
        <p:pic>
          <p:nvPicPr>
            <p:cNvPr id="232" name="Picture 231">
              <a:extLst>
                <a:ext uri="{FF2B5EF4-FFF2-40B4-BE49-F238E27FC236}">
                  <a16:creationId xmlns:a16="http://schemas.microsoft.com/office/drawing/2014/main" id="{67355BA2-703F-459E-8503-D1D8E230FAF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25399" y="3808716"/>
              <a:ext cx="462229" cy="822960"/>
            </a:xfrm>
            <a:prstGeom prst="rect">
              <a:avLst/>
            </a:prstGeom>
          </p:spPr>
        </p:pic>
        <p:pic>
          <p:nvPicPr>
            <p:cNvPr id="234" name="Picture 233">
              <a:extLst>
                <a:ext uri="{FF2B5EF4-FFF2-40B4-BE49-F238E27FC236}">
                  <a16:creationId xmlns:a16="http://schemas.microsoft.com/office/drawing/2014/main" id="{E9C70E7F-3DD7-4E1D-BE61-7B0AE6150B6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33447" y="3228008"/>
              <a:ext cx="480624" cy="914400"/>
            </a:xfrm>
            <a:prstGeom prst="rect">
              <a:avLst/>
            </a:prstGeom>
          </p:spPr>
        </p:pic>
        <p:pic>
          <p:nvPicPr>
            <p:cNvPr id="235" name="Picture 234">
              <a:extLst>
                <a:ext uri="{FF2B5EF4-FFF2-40B4-BE49-F238E27FC236}">
                  <a16:creationId xmlns:a16="http://schemas.microsoft.com/office/drawing/2014/main" id="{5A7DD256-25F3-4627-B6E3-DA44B802E7F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90157" y="3729819"/>
              <a:ext cx="480624" cy="914400"/>
            </a:xfrm>
            <a:prstGeom prst="rect">
              <a:avLst/>
            </a:prstGeom>
          </p:spPr>
        </p:pic>
        <p:pic>
          <p:nvPicPr>
            <p:cNvPr id="236" name="Picture 235">
              <a:extLst>
                <a:ext uri="{FF2B5EF4-FFF2-40B4-BE49-F238E27FC236}">
                  <a16:creationId xmlns:a16="http://schemas.microsoft.com/office/drawing/2014/main" id="{C9C1B0B1-98BA-4295-8E8B-2B5503EE5D9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91131" y="3377535"/>
              <a:ext cx="480624" cy="914400"/>
            </a:xfrm>
            <a:prstGeom prst="rect">
              <a:avLst/>
            </a:prstGeom>
          </p:spPr>
        </p:pic>
        <p:pic>
          <p:nvPicPr>
            <p:cNvPr id="241" name="Picture 240">
              <a:extLst>
                <a:ext uri="{FF2B5EF4-FFF2-40B4-BE49-F238E27FC236}">
                  <a16:creationId xmlns:a16="http://schemas.microsoft.com/office/drawing/2014/main" id="{A48D4795-1672-47EF-B9B7-CD07FDD46CF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17592" y="3675700"/>
              <a:ext cx="462229" cy="822960"/>
            </a:xfrm>
            <a:prstGeom prst="rect">
              <a:avLst/>
            </a:prstGeom>
          </p:spPr>
        </p:pic>
        <p:pic>
          <p:nvPicPr>
            <p:cNvPr id="221" name="Picture 220">
              <a:extLst>
                <a:ext uri="{FF2B5EF4-FFF2-40B4-BE49-F238E27FC236}">
                  <a16:creationId xmlns:a16="http://schemas.microsoft.com/office/drawing/2014/main" id="{AFCE6CFC-F1D3-4DB2-A91B-43D1E323606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94816" y="3134575"/>
              <a:ext cx="462229" cy="822960"/>
            </a:xfrm>
            <a:prstGeom prst="rect">
              <a:avLst/>
            </a:prstGeom>
          </p:spPr>
        </p:pic>
        <p:pic>
          <p:nvPicPr>
            <p:cNvPr id="208" name="Picture 207">
              <a:extLst>
                <a:ext uri="{FF2B5EF4-FFF2-40B4-BE49-F238E27FC236}">
                  <a16:creationId xmlns:a16="http://schemas.microsoft.com/office/drawing/2014/main" id="{36239CDF-A6A8-4120-8762-01C0F3B8CF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17709" y="3527770"/>
              <a:ext cx="462229" cy="822960"/>
            </a:xfrm>
            <a:prstGeom prst="rect">
              <a:avLst/>
            </a:prstGeom>
          </p:spPr>
        </p:pic>
        <p:pic>
          <p:nvPicPr>
            <p:cNvPr id="238" name="Picture 237">
              <a:extLst>
                <a:ext uri="{FF2B5EF4-FFF2-40B4-BE49-F238E27FC236}">
                  <a16:creationId xmlns:a16="http://schemas.microsoft.com/office/drawing/2014/main" id="{8DFB627F-E107-422C-93F8-5FF85528BC4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85555" y="3856435"/>
              <a:ext cx="480624" cy="914400"/>
            </a:xfrm>
            <a:prstGeom prst="rect">
              <a:avLst/>
            </a:prstGeom>
          </p:spPr>
        </p:pic>
        <p:pic>
          <p:nvPicPr>
            <p:cNvPr id="198" name="Picture 197">
              <a:extLst>
                <a:ext uri="{FF2B5EF4-FFF2-40B4-BE49-F238E27FC236}">
                  <a16:creationId xmlns:a16="http://schemas.microsoft.com/office/drawing/2014/main" id="{96780CFC-3911-414B-A45B-04157CF7CD1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81611" y="3830013"/>
              <a:ext cx="462229" cy="822960"/>
            </a:xfrm>
            <a:prstGeom prst="rect">
              <a:avLst/>
            </a:prstGeom>
          </p:spPr>
        </p:pic>
        <p:pic>
          <p:nvPicPr>
            <p:cNvPr id="13" name="Picture 12">
              <a:extLst>
                <a:ext uri="{FF2B5EF4-FFF2-40B4-BE49-F238E27FC236}">
                  <a16:creationId xmlns:a16="http://schemas.microsoft.com/office/drawing/2014/main" id="{9EB9ECD5-381A-45FC-9802-931CC069FB7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27182" y="3653965"/>
              <a:ext cx="462229" cy="822960"/>
            </a:xfrm>
            <a:prstGeom prst="rect">
              <a:avLst/>
            </a:prstGeom>
          </p:spPr>
        </p:pic>
        <p:pic>
          <p:nvPicPr>
            <p:cNvPr id="355" name="Picture 354">
              <a:extLst>
                <a:ext uri="{FF2B5EF4-FFF2-40B4-BE49-F238E27FC236}">
                  <a16:creationId xmlns:a16="http://schemas.microsoft.com/office/drawing/2014/main" id="{9F6CE4DD-12CB-4753-A61E-948DCD9DF28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05433" y="3546055"/>
              <a:ext cx="480624" cy="914400"/>
            </a:xfrm>
            <a:prstGeom prst="rect">
              <a:avLst/>
            </a:prstGeom>
          </p:spPr>
        </p:pic>
        <p:pic>
          <p:nvPicPr>
            <p:cNvPr id="356" name="Picture 355">
              <a:extLst>
                <a:ext uri="{FF2B5EF4-FFF2-40B4-BE49-F238E27FC236}">
                  <a16:creationId xmlns:a16="http://schemas.microsoft.com/office/drawing/2014/main" id="{AA37EB4A-AA1D-4C19-8DB6-975E8D75CC4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39988" y="3814859"/>
              <a:ext cx="462229" cy="822960"/>
            </a:xfrm>
            <a:prstGeom prst="rect">
              <a:avLst/>
            </a:prstGeom>
          </p:spPr>
        </p:pic>
        <p:pic>
          <p:nvPicPr>
            <p:cNvPr id="214" name="Picture 213">
              <a:extLst>
                <a:ext uri="{FF2B5EF4-FFF2-40B4-BE49-F238E27FC236}">
                  <a16:creationId xmlns:a16="http://schemas.microsoft.com/office/drawing/2014/main" id="{4B580309-3A00-470F-817A-64F1416FABD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74394" y="3442492"/>
              <a:ext cx="480624" cy="914400"/>
            </a:xfrm>
            <a:prstGeom prst="rect">
              <a:avLst/>
            </a:prstGeom>
          </p:spPr>
        </p:pic>
        <p:pic>
          <p:nvPicPr>
            <p:cNvPr id="218" name="Picture 217">
              <a:extLst>
                <a:ext uri="{FF2B5EF4-FFF2-40B4-BE49-F238E27FC236}">
                  <a16:creationId xmlns:a16="http://schemas.microsoft.com/office/drawing/2014/main" id="{726166AF-60AF-448B-84C8-A61EAF5E6C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21176" y="3818167"/>
              <a:ext cx="462229" cy="822960"/>
            </a:xfrm>
            <a:prstGeom prst="rect">
              <a:avLst/>
            </a:prstGeom>
          </p:spPr>
        </p:pic>
        <p:pic>
          <p:nvPicPr>
            <p:cNvPr id="237" name="Picture 236">
              <a:extLst>
                <a:ext uri="{FF2B5EF4-FFF2-40B4-BE49-F238E27FC236}">
                  <a16:creationId xmlns:a16="http://schemas.microsoft.com/office/drawing/2014/main" id="{92FCA5E2-3701-44A2-A0F9-FB9F58B1468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95885" y="3771396"/>
              <a:ext cx="480624" cy="914400"/>
            </a:xfrm>
            <a:prstGeom prst="rect">
              <a:avLst/>
            </a:prstGeom>
          </p:spPr>
        </p:pic>
        <p:pic>
          <p:nvPicPr>
            <p:cNvPr id="243" name="Picture 242">
              <a:extLst>
                <a:ext uri="{FF2B5EF4-FFF2-40B4-BE49-F238E27FC236}">
                  <a16:creationId xmlns:a16="http://schemas.microsoft.com/office/drawing/2014/main" id="{F27590AC-5937-496A-B959-30705A945F7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45771" y="3830442"/>
              <a:ext cx="462229" cy="822960"/>
            </a:xfrm>
            <a:prstGeom prst="rect">
              <a:avLst/>
            </a:prstGeom>
          </p:spPr>
        </p:pic>
        <p:pic>
          <p:nvPicPr>
            <p:cNvPr id="201" name="Picture 200">
              <a:extLst>
                <a:ext uri="{FF2B5EF4-FFF2-40B4-BE49-F238E27FC236}">
                  <a16:creationId xmlns:a16="http://schemas.microsoft.com/office/drawing/2014/main" id="{2D38869C-E26B-412D-8895-FED24ED234D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491224" y="3550157"/>
              <a:ext cx="462229" cy="822960"/>
            </a:xfrm>
            <a:prstGeom prst="rect">
              <a:avLst/>
            </a:prstGeom>
          </p:spPr>
        </p:pic>
        <p:pic>
          <p:nvPicPr>
            <p:cNvPr id="206" name="Picture 205">
              <a:extLst>
                <a:ext uri="{FF2B5EF4-FFF2-40B4-BE49-F238E27FC236}">
                  <a16:creationId xmlns:a16="http://schemas.microsoft.com/office/drawing/2014/main" id="{93F50C8A-8BB0-4D05-A579-ABC6136CCA6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24932" y="3767140"/>
              <a:ext cx="480624" cy="914400"/>
            </a:xfrm>
            <a:prstGeom prst="rect">
              <a:avLst/>
            </a:prstGeom>
          </p:spPr>
        </p:pic>
        <p:pic>
          <p:nvPicPr>
            <p:cNvPr id="240" name="Picture 239">
              <a:extLst>
                <a:ext uri="{FF2B5EF4-FFF2-40B4-BE49-F238E27FC236}">
                  <a16:creationId xmlns:a16="http://schemas.microsoft.com/office/drawing/2014/main" id="{7DD05CA0-C897-4230-B6F6-F548598AAEF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749174" y="3537600"/>
              <a:ext cx="480624" cy="914400"/>
            </a:xfrm>
            <a:prstGeom prst="rect">
              <a:avLst/>
            </a:prstGeom>
          </p:spPr>
        </p:pic>
        <p:pic>
          <p:nvPicPr>
            <p:cNvPr id="229" name="Picture 228">
              <a:extLst>
                <a:ext uri="{FF2B5EF4-FFF2-40B4-BE49-F238E27FC236}">
                  <a16:creationId xmlns:a16="http://schemas.microsoft.com/office/drawing/2014/main" id="{83BF5DD7-83AF-4B79-8966-475802126EA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51690" y="3808716"/>
              <a:ext cx="462229" cy="822960"/>
            </a:xfrm>
            <a:prstGeom prst="rect">
              <a:avLst/>
            </a:prstGeom>
          </p:spPr>
        </p:pic>
        <p:pic>
          <p:nvPicPr>
            <p:cNvPr id="217" name="Picture 216">
              <a:extLst>
                <a:ext uri="{FF2B5EF4-FFF2-40B4-BE49-F238E27FC236}">
                  <a16:creationId xmlns:a16="http://schemas.microsoft.com/office/drawing/2014/main" id="{04CCF1DF-FC3B-4BF1-A988-D1015803BCD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94882" y="3834149"/>
              <a:ext cx="480624" cy="914400"/>
            </a:xfrm>
            <a:prstGeom prst="rect">
              <a:avLst/>
            </a:prstGeom>
          </p:spPr>
        </p:pic>
        <p:pic>
          <p:nvPicPr>
            <p:cNvPr id="242" name="Picture 241">
              <a:extLst>
                <a:ext uri="{FF2B5EF4-FFF2-40B4-BE49-F238E27FC236}">
                  <a16:creationId xmlns:a16="http://schemas.microsoft.com/office/drawing/2014/main" id="{CE1F7F95-624B-4F80-A53D-38A325FAC2B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36523" y="3849152"/>
              <a:ext cx="462229" cy="822960"/>
            </a:xfrm>
            <a:prstGeom prst="rect">
              <a:avLst/>
            </a:prstGeom>
          </p:spPr>
        </p:pic>
      </p:grpSp>
      <p:grpSp>
        <p:nvGrpSpPr>
          <p:cNvPr id="18" name="Group 17" descr="Icons representing numerous potential contacts at a location.">
            <a:extLst>
              <a:ext uri="{FF2B5EF4-FFF2-40B4-BE49-F238E27FC236}">
                <a16:creationId xmlns:a16="http://schemas.microsoft.com/office/drawing/2014/main" id="{D55127ED-7BF8-4029-896B-3253E881BE6F}"/>
              </a:ext>
            </a:extLst>
          </p:cNvPr>
          <p:cNvGrpSpPr/>
          <p:nvPr/>
        </p:nvGrpSpPr>
        <p:grpSpPr>
          <a:xfrm>
            <a:off x="5265106" y="4772272"/>
            <a:ext cx="5885170" cy="1915654"/>
            <a:chOff x="6141406" y="4772272"/>
            <a:chExt cx="5885170" cy="1915654"/>
          </a:xfrm>
        </p:grpSpPr>
        <p:pic>
          <p:nvPicPr>
            <p:cNvPr id="351" name="Picture 350">
              <a:extLst>
                <a:ext uri="{FF2B5EF4-FFF2-40B4-BE49-F238E27FC236}">
                  <a16:creationId xmlns:a16="http://schemas.microsoft.com/office/drawing/2014/main" id="{A01DEC33-6FE4-49AC-85BE-0928ED83FB4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41706" y="4817525"/>
              <a:ext cx="480624" cy="914400"/>
            </a:xfrm>
            <a:prstGeom prst="rect">
              <a:avLst/>
            </a:prstGeom>
          </p:spPr>
        </p:pic>
        <p:pic>
          <p:nvPicPr>
            <p:cNvPr id="348" name="Picture 347">
              <a:extLst>
                <a:ext uri="{FF2B5EF4-FFF2-40B4-BE49-F238E27FC236}">
                  <a16:creationId xmlns:a16="http://schemas.microsoft.com/office/drawing/2014/main" id="{FD88BA78-A7F4-4326-AF74-10B6A017918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81131" y="4811316"/>
              <a:ext cx="462229" cy="822960"/>
            </a:xfrm>
            <a:prstGeom prst="rect">
              <a:avLst/>
            </a:prstGeom>
          </p:spPr>
        </p:pic>
        <p:pic>
          <p:nvPicPr>
            <p:cNvPr id="347" name="Picture 346">
              <a:extLst>
                <a:ext uri="{FF2B5EF4-FFF2-40B4-BE49-F238E27FC236}">
                  <a16:creationId xmlns:a16="http://schemas.microsoft.com/office/drawing/2014/main" id="{911928F7-7C3A-4F74-B463-BC2DC0BD919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82130" y="4857764"/>
              <a:ext cx="462229" cy="822960"/>
            </a:xfrm>
            <a:prstGeom prst="rect">
              <a:avLst/>
            </a:prstGeom>
          </p:spPr>
        </p:pic>
        <p:pic>
          <p:nvPicPr>
            <p:cNvPr id="343" name="Picture 342">
              <a:extLst>
                <a:ext uri="{FF2B5EF4-FFF2-40B4-BE49-F238E27FC236}">
                  <a16:creationId xmlns:a16="http://schemas.microsoft.com/office/drawing/2014/main" id="{8E1BB561-ACDC-48A3-93BF-4EC57632EB4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07290" y="4985163"/>
              <a:ext cx="480624" cy="914400"/>
            </a:xfrm>
            <a:prstGeom prst="rect">
              <a:avLst/>
            </a:prstGeom>
          </p:spPr>
        </p:pic>
        <p:pic>
          <p:nvPicPr>
            <p:cNvPr id="332" name="Picture 331">
              <a:extLst>
                <a:ext uri="{FF2B5EF4-FFF2-40B4-BE49-F238E27FC236}">
                  <a16:creationId xmlns:a16="http://schemas.microsoft.com/office/drawing/2014/main" id="{EBAB366C-4E38-4E19-AAAD-730181EE6C5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94186" y="5114342"/>
              <a:ext cx="462229" cy="822960"/>
            </a:xfrm>
            <a:prstGeom prst="rect">
              <a:avLst/>
            </a:prstGeom>
          </p:spPr>
        </p:pic>
        <p:pic>
          <p:nvPicPr>
            <p:cNvPr id="328" name="Picture 327">
              <a:extLst>
                <a:ext uri="{FF2B5EF4-FFF2-40B4-BE49-F238E27FC236}">
                  <a16:creationId xmlns:a16="http://schemas.microsoft.com/office/drawing/2014/main" id="{C0EF7C88-6EFE-40F4-99F4-863F0E61D06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22404" y="4825350"/>
              <a:ext cx="462229" cy="822960"/>
            </a:xfrm>
            <a:prstGeom prst="rect">
              <a:avLst/>
            </a:prstGeom>
          </p:spPr>
        </p:pic>
        <p:pic>
          <p:nvPicPr>
            <p:cNvPr id="334" name="Picture 333">
              <a:extLst>
                <a:ext uri="{FF2B5EF4-FFF2-40B4-BE49-F238E27FC236}">
                  <a16:creationId xmlns:a16="http://schemas.microsoft.com/office/drawing/2014/main" id="{16E680D3-455B-4442-9322-766638F1064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50559" y="4844730"/>
              <a:ext cx="462229" cy="822960"/>
            </a:xfrm>
            <a:prstGeom prst="rect">
              <a:avLst/>
            </a:prstGeom>
          </p:spPr>
        </p:pic>
        <p:pic>
          <p:nvPicPr>
            <p:cNvPr id="314" name="Picture 313">
              <a:extLst>
                <a:ext uri="{FF2B5EF4-FFF2-40B4-BE49-F238E27FC236}">
                  <a16:creationId xmlns:a16="http://schemas.microsoft.com/office/drawing/2014/main" id="{0D01C144-37BF-4C60-84D3-43C15AD38B5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51880" y="4878953"/>
              <a:ext cx="462229" cy="822960"/>
            </a:xfrm>
            <a:prstGeom prst="rect">
              <a:avLst/>
            </a:prstGeom>
          </p:spPr>
        </p:pic>
        <p:pic>
          <p:nvPicPr>
            <p:cNvPr id="337" name="Picture 336">
              <a:extLst>
                <a:ext uri="{FF2B5EF4-FFF2-40B4-BE49-F238E27FC236}">
                  <a16:creationId xmlns:a16="http://schemas.microsoft.com/office/drawing/2014/main" id="{C0F0CFCF-7269-4AE2-8A7A-DB22BE83487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205343" y="4807968"/>
              <a:ext cx="480624" cy="914400"/>
            </a:xfrm>
            <a:prstGeom prst="rect">
              <a:avLst/>
            </a:prstGeom>
          </p:spPr>
        </p:pic>
        <p:pic>
          <p:nvPicPr>
            <p:cNvPr id="15" name="Picture 14">
              <a:extLst>
                <a:ext uri="{FF2B5EF4-FFF2-40B4-BE49-F238E27FC236}">
                  <a16:creationId xmlns:a16="http://schemas.microsoft.com/office/drawing/2014/main" id="{C017C85C-D88B-4BD8-A206-34CD48F208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37238" y="4926835"/>
              <a:ext cx="480624" cy="914400"/>
            </a:xfrm>
            <a:prstGeom prst="rect">
              <a:avLst/>
            </a:prstGeom>
          </p:spPr>
        </p:pic>
        <p:pic>
          <p:nvPicPr>
            <p:cNvPr id="286" name="Picture 285">
              <a:extLst>
                <a:ext uri="{FF2B5EF4-FFF2-40B4-BE49-F238E27FC236}">
                  <a16:creationId xmlns:a16="http://schemas.microsoft.com/office/drawing/2014/main" id="{4A4B0E81-DA97-45B7-BB20-C60EC39AC5F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19297" y="4908636"/>
              <a:ext cx="462229" cy="822960"/>
            </a:xfrm>
            <a:prstGeom prst="rect">
              <a:avLst/>
            </a:prstGeom>
          </p:spPr>
        </p:pic>
        <p:pic>
          <p:nvPicPr>
            <p:cNvPr id="313" name="Picture 312">
              <a:extLst>
                <a:ext uri="{FF2B5EF4-FFF2-40B4-BE49-F238E27FC236}">
                  <a16:creationId xmlns:a16="http://schemas.microsoft.com/office/drawing/2014/main" id="{38555B12-8294-4701-853E-CFB9FBD04EC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45431" y="4969710"/>
              <a:ext cx="480624" cy="914400"/>
            </a:xfrm>
            <a:prstGeom prst="rect">
              <a:avLst/>
            </a:prstGeom>
          </p:spPr>
        </p:pic>
        <p:pic>
          <p:nvPicPr>
            <p:cNvPr id="315" name="Picture 314">
              <a:extLst>
                <a:ext uri="{FF2B5EF4-FFF2-40B4-BE49-F238E27FC236}">
                  <a16:creationId xmlns:a16="http://schemas.microsoft.com/office/drawing/2014/main" id="{AC946BB4-FD66-4104-9DB5-87A6727B896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88755" y="5436337"/>
              <a:ext cx="480624" cy="914400"/>
            </a:xfrm>
            <a:prstGeom prst="rect">
              <a:avLst/>
            </a:prstGeom>
          </p:spPr>
        </p:pic>
        <p:pic>
          <p:nvPicPr>
            <p:cNvPr id="316" name="Picture 315">
              <a:extLst>
                <a:ext uri="{FF2B5EF4-FFF2-40B4-BE49-F238E27FC236}">
                  <a16:creationId xmlns:a16="http://schemas.microsoft.com/office/drawing/2014/main" id="{EEC9C453-3EE4-48C8-A068-CDFE2941FA1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67480" y="5256210"/>
              <a:ext cx="462229" cy="822960"/>
            </a:xfrm>
            <a:prstGeom prst="rect">
              <a:avLst/>
            </a:prstGeom>
          </p:spPr>
        </p:pic>
        <p:pic>
          <p:nvPicPr>
            <p:cNvPr id="317" name="Picture 316">
              <a:extLst>
                <a:ext uri="{FF2B5EF4-FFF2-40B4-BE49-F238E27FC236}">
                  <a16:creationId xmlns:a16="http://schemas.microsoft.com/office/drawing/2014/main" id="{E8D5146C-687A-49DC-9969-410027CD655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99562" y="5458502"/>
              <a:ext cx="480624" cy="914400"/>
            </a:xfrm>
            <a:prstGeom prst="rect">
              <a:avLst/>
            </a:prstGeom>
          </p:spPr>
        </p:pic>
        <p:pic>
          <p:nvPicPr>
            <p:cNvPr id="318" name="Picture 317">
              <a:extLst>
                <a:ext uri="{FF2B5EF4-FFF2-40B4-BE49-F238E27FC236}">
                  <a16:creationId xmlns:a16="http://schemas.microsoft.com/office/drawing/2014/main" id="{F01D9E1F-A4EA-468F-9D50-3882816E0D3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571022" y="5107982"/>
              <a:ext cx="462229" cy="822960"/>
            </a:xfrm>
            <a:prstGeom prst="rect">
              <a:avLst/>
            </a:prstGeom>
          </p:spPr>
        </p:pic>
        <p:pic>
          <p:nvPicPr>
            <p:cNvPr id="319" name="Picture 318">
              <a:extLst>
                <a:ext uri="{FF2B5EF4-FFF2-40B4-BE49-F238E27FC236}">
                  <a16:creationId xmlns:a16="http://schemas.microsoft.com/office/drawing/2014/main" id="{736A6517-6487-4E78-8A3F-C439FD7F283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292033" y="4833236"/>
              <a:ext cx="480624" cy="914400"/>
            </a:xfrm>
            <a:prstGeom prst="rect">
              <a:avLst/>
            </a:prstGeom>
          </p:spPr>
        </p:pic>
        <p:pic>
          <p:nvPicPr>
            <p:cNvPr id="320" name="Picture 319">
              <a:extLst>
                <a:ext uri="{FF2B5EF4-FFF2-40B4-BE49-F238E27FC236}">
                  <a16:creationId xmlns:a16="http://schemas.microsoft.com/office/drawing/2014/main" id="{615E0300-BB46-405E-83A9-74007CD14BE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395323" y="5232419"/>
              <a:ext cx="462229" cy="822960"/>
            </a:xfrm>
            <a:prstGeom prst="rect">
              <a:avLst/>
            </a:prstGeom>
          </p:spPr>
        </p:pic>
        <p:pic>
          <p:nvPicPr>
            <p:cNvPr id="321" name="Picture 320">
              <a:extLst>
                <a:ext uri="{FF2B5EF4-FFF2-40B4-BE49-F238E27FC236}">
                  <a16:creationId xmlns:a16="http://schemas.microsoft.com/office/drawing/2014/main" id="{8D52FD95-26D5-480D-B75D-5444B633D08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597766" y="4969710"/>
              <a:ext cx="480624" cy="914400"/>
            </a:xfrm>
            <a:prstGeom prst="rect">
              <a:avLst/>
            </a:prstGeom>
          </p:spPr>
        </p:pic>
        <p:pic>
          <p:nvPicPr>
            <p:cNvPr id="322" name="Picture 321">
              <a:extLst>
                <a:ext uri="{FF2B5EF4-FFF2-40B4-BE49-F238E27FC236}">
                  <a16:creationId xmlns:a16="http://schemas.microsoft.com/office/drawing/2014/main" id="{C983DDA6-38BD-4DF8-B56B-664873564B3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185520" y="5298982"/>
              <a:ext cx="462229" cy="822960"/>
            </a:xfrm>
            <a:prstGeom prst="rect">
              <a:avLst/>
            </a:prstGeom>
          </p:spPr>
        </p:pic>
        <p:pic>
          <p:nvPicPr>
            <p:cNvPr id="323" name="Picture 322">
              <a:extLst>
                <a:ext uri="{FF2B5EF4-FFF2-40B4-BE49-F238E27FC236}">
                  <a16:creationId xmlns:a16="http://schemas.microsoft.com/office/drawing/2014/main" id="{5C43E7C0-0A7D-42BA-8A07-43AC9015B45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87648" y="4926835"/>
              <a:ext cx="480624" cy="914400"/>
            </a:xfrm>
            <a:prstGeom prst="rect">
              <a:avLst/>
            </a:prstGeom>
          </p:spPr>
        </p:pic>
        <p:pic>
          <p:nvPicPr>
            <p:cNvPr id="324" name="Picture 323">
              <a:extLst>
                <a:ext uri="{FF2B5EF4-FFF2-40B4-BE49-F238E27FC236}">
                  <a16:creationId xmlns:a16="http://schemas.microsoft.com/office/drawing/2014/main" id="{2411F948-6BA7-4EC7-B413-87474779165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466313" y="5156406"/>
              <a:ext cx="462229" cy="822960"/>
            </a:xfrm>
            <a:prstGeom prst="rect">
              <a:avLst/>
            </a:prstGeom>
          </p:spPr>
        </p:pic>
        <p:pic>
          <p:nvPicPr>
            <p:cNvPr id="325" name="Picture 324">
              <a:extLst>
                <a:ext uri="{FF2B5EF4-FFF2-40B4-BE49-F238E27FC236}">
                  <a16:creationId xmlns:a16="http://schemas.microsoft.com/office/drawing/2014/main" id="{D3D589D5-803D-4B09-BE06-FF9B2807653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02812" y="5593737"/>
              <a:ext cx="480624" cy="914400"/>
            </a:xfrm>
            <a:prstGeom prst="rect">
              <a:avLst/>
            </a:prstGeom>
          </p:spPr>
        </p:pic>
        <p:pic>
          <p:nvPicPr>
            <p:cNvPr id="326" name="Picture 325">
              <a:extLst>
                <a:ext uri="{FF2B5EF4-FFF2-40B4-BE49-F238E27FC236}">
                  <a16:creationId xmlns:a16="http://schemas.microsoft.com/office/drawing/2014/main" id="{C0E34975-E66C-4706-B671-260D58D9BFA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254423" y="5686672"/>
              <a:ext cx="462229" cy="822960"/>
            </a:xfrm>
            <a:prstGeom prst="rect">
              <a:avLst/>
            </a:prstGeom>
          </p:spPr>
        </p:pic>
        <p:pic>
          <p:nvPicPr>
            <p:cNvPr id="327" name="Picture 326">
              <a:extLst>
                <a:ext uri="{FF2B5EF4-FFF2-40B4-BE49-F238E27FC236}">
                  <a16:creationId xmlns:a16="http://schemas.microsoft.com/office/drawing/2014/main" id="{44866EE7-3FE5-4CAD-AD0E-BBC52EBD955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07920" y="5678868"/>
              <a:ext cx="480624" cy="914400"/>
            </a:xfrm>
            <a:prstGeom prst="rect">
              <a:avLst/>
            </a:prstGeom>
          </p:spPr>
        </p:pic>
        <p:pic>
          <p:nvPicPr>
            <p:cNvPr id="329" name="Picture 328">
              <a:extLst>
                <a:ext uri="{FF2B5EF4-FFF2-40B4-BE49-F238E27FC236}">
                  <a16:creationId xmlns:a16="http://schemas.microsoft.com/office/drawing/2014/main" id="{F453995F-105A-4CFC-970A-DAF679C7C07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2233" y="5621970"/>
              <a:ext cx="480624" cy="914400"/>
            </a:xfrm>
            <a:prstGeom prst="rect">
              <a:avLst/>
            </a:prstGeom>
          </p:spPr>
        </p:pic>
        <p:pic>
          <p:nvPicPr>
            <p:cNvPr id="331" name="Picture 330">
              <a:extLst>
                <a:ext uri="{FF2B5EF4-FFF2-40B4-BE49-F238E27FC236}">
                  <a16:creationId xmlns:a16="http://schemas.microsoft.com/office/drawing/2014/main" id="{E32691B0-6003-4C23-99AC-F4E49F2015D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246894" y="5269244"/>
              <a:ext cx="480624" cy="914400"/>
            </a:xfrm>
            <a:prstGeom prst="rect">
              <a:avLst/>
            </a:prstGeom>
          </p:spPr>
        </p:pic>
        <p:pic>
          <p:nvPicPr>
            <p:cNvPr id="333" name="Picture 332">
              <a:extLst>
                <a:ext uri="{FF2B5EF4-FFF2-40B4-BE49-F238E27FC236}">
                  <a16:creationId xmlns:a16="http://schemas.microsoft.com/office/drawing/2014/main" id="{0119EC73-087B-4C36-8562-DB47067A01E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4720" y="4772272"/>
              <a:ext cx="480624" cy="914400"/>
            </a:xfrm>
            <a:prstGeom prst="rect">
              <a:avLst/>
            </a:prstGeom>
          </p:spPr>
        </p:pic>
        <p:pic>
          <p:nvPicPr>
            <p:cNvPr id="335" name="Picture 334">
              <a:extLst>
                <a:ext uri="{FF2B5EF4-FFF2-40B4-BE49-F238E27FC236}">
                  <a16:creationId xmlns:a16="http://schemas.microsoft.com/office/drawing/2014/main" id="{F4292C82-F6DA-46CD-8053-8965873F21A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08559" y="5496245"/>
              <a:ext cx="480624" cy="914400"/>
            </a:xfrm>
            <a:prstGeom prst="rect">
              <a:avLst/>
            </a:prstGeom>
          </p:spPr>
        </p:pic>
        <p:pic>
          <p:nvPicPr>
            <p:cNvPr id="336" name="Picture 335">
              <a:extLst>
                <a:ext uri="{FF2B5EF4-FFF2-40B4-BE49-F238E27FC236}">
                  <a16:creationId xmlns:a16="http://schemas.microsoft.com/office/drawing/2014/main" id="{0F8AEE58-2B03-4BC6-968B-DE3B567FB8B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660453" y="5754241"/>
              <a:ext cx="462229" cy="822960"/>
            </a:xfrm>
            <a:prstGeom prst="rect">
              <a:avLst/>
            </a:prstGeom>
          </p:spPr>
        </p:pic>
        <p:pic>
          <p:nvPicPr>
            <p:cNvPr id="338" name="Picture 337">
              <a:extLst>
                <a:ext uri="{FF2B5EF4-FFF2-40B4-BE49-F238E27FC236}">
                  <a16:creationId xmlns:a16="http://schemas.microsoft.com/office/drawing/2014/main" id="{8EDE54DB-5151-4954-8EDC-540795A1B3E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532139" y="5731695"/>
              <a:ext cx="462229" cy="822960"/>
            </a:xfrm>
            <a:prstGeom prst="rect">
              <a:avLst/>
            </a:prstGeom>
          </p:spPr>
        </p:pic>
        <p:pic>
          <p:nvPicPr>
            <p:cNvPr id="339" name="Picture 338">
              <a:extLst>
                <a:ext uri="{FF2B5EF4-FFF2-40B4-BE49-F238E27FC236}">
                  <a16:creationId xmlns:a16="http://schemas.microsoft.com/office/drawing/2014/main" id="{A5FA2BE4-E874-4053-A9D8-6D87A48FBB8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545952" y="4997704"/>
              <a:ext cx="480624" cy="914400"/>
            </a:xfrm>
            <a:prstGeom prst="rect">
              <a:avLst/>
            </a:prstGeom>
          </p:spPr>
        </p:pic>
        <p:pic>
          <p:nvPicPr>
            <p:cNvPr id="340" name="Picture 339">
              <a:extLst>
                <a:ext uri="{FF2B5EF4-FFF2-40B4-BE49-F238E27FC236}">
                  <a16:creationId xmlns:a16="http://schemas.microsoft.com/office/drawing/2014/main" id="{D1451083-71C9-4290-92BB-B53E3B23079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412336" y="5724588"/>
              <a:ext cx="462229" cy="822960"/>
            </a:xfrm>
            <a:prstGeom prst="rect">
              <a:avLst/>
            </a:prstGeom>
          </p:spPr>
        </p:pic>
        <p:pic>
          <p:nvPicPr>
            <p:cNvPr id="341" name="Picture 340">
              <a:extLst>
                <a:ext uri="{FF2B5EF4-FFF2-40B4-BE49-F238E27FC236}">
                  <a16:creationId xmlns:a16="http://schemas.microsoft.com/office/drawing/2014/main" id="{514F6E25-0154-4848-83FA-392206799A3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41406" y="5764165"/>
              <a:ext cx="480624" cy="914400"/>
            </a:xfrm>
            <a:prstGeom prst="rect">
              <a:avLst/>
            </a:prstGeom>
          </p:spPr>
        </p:pic>
        <p:pic>
          <p:nvPicPr>
            <p:cNvPr id="342" name="Picture 341">
              <a:extLst>
                <a:ext uri="{FF2B5EF4-FFF2-40B4-BE49-F238E27FC236}">
                  <a16:creationId xmlns:a16="http://schemas.microsoft.com/office/drawing/2014/main" id="{29D106F9-E5DD-4E0A-9807-159D056C742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30057" y="5628330"/>
              <a:ext cx="462229" cy="822960"/>
            </a:xfrm>
            <a:prstGeom prst="rect">
              <a:avLst/>
            </a:prstGeom>
          </p:spPr>
        </p:pic>
        <p:pic>
          <p:nvPicPr>
            <p:cNvPr id="344" name="Picture 343">
              <a:extLst>
                <a:ext uri="{FF2B5EF4-FFF2-40B4-BE49-F238E27FC236}">
                  <a16:creationId xmlns:a16="http://schemas.microsoft.com/office/drawing/2014/main" id="{EF172ADE-37CD-4144-BDC2-F3228F72A09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38759" y="5784981"/>
              <a:ext cx="462229" cy="822960"/>
            </a:xfrm>
            <a:prstGeom prst="rect">
              <a:avLst/>
            </a:prstGeom>
          </p:spPr>
        </p:pic>
        <p:pic>
          <p:nvPicPr>
            <p:cNvPr id="345" name="Picture 344">
              <a:extLst>
                <a:ext uri="{FF2B5EF4-FFF2-40B4-BE49-F238E27FC236}">
                  <a16:creationId xmlns:a16="http://schemas.microsoft.com/office/drawing/2014/main" id="{8E64D3F5-80CB-43DA-A00B-908D105599D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491171" y="5511292"/>
              <a:ext cx="462229" cy="822960"/>
            </a:xfrm>
            <a:prstGeom prst="rect">
              <a:avLst/>
            </a:prstGeom>
          </p:spPr>
        </p:pic>
        <p:pic>
          <p:nvPicPr>
            <p:cNvPr id="346" name="Picture 345">
              <a:extLst>
                <a:ext uri="{FF2B5EF4-FFF2-40B4-BE49-F238E27FC236}">
                  <a16:creationId xmlns:a16="http://schemas.microsoft.com/office/drawing/2014/main" id="{99D17396-CAEC-457B-8192-1836D41E3FB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14093" y="5271567"/>
              <a:ext cx="462229" cy="822960"/>
            </a:xfrm>
            <a:prstGeom prst="rect">
              <a:avLst/>
            </a:prstGeom>
          </p:spPr>
        </p:pic>
        <p:pic>
          <p:nvPicPr>
            <p:cNvPr id="349" name="Picture 348">
              <a:extLst>
                <a:ext uri="{FF2B5EF4-FFF2-40B4-BE49-F238E27FC236}">
                  <a16:creationId xmlns:a16="http://schemas.microsoft.com/office/drawing/2014/main" id="{DE208F78-3D0B-494F-B940-A2923C1934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34569" y="5728945"/>
              <a:ext cx="462229" cy="822960"/>
            </a:xfrm>
            <a:prstGeom prst="rect">
              <a:avLst/>
            </a:prstGeom>
          </p:spPr>
        </p:pic>
        <p:pic>
          <p:nvPicPr>
            <p:cNvPr id="350" name="Picture 349">
              <a:extLst>
                <a:ext uri="{FF2B5EF4-FFF2-40B4-BE49-F238E27FC236}">
                  <a16:creationId xmlns:a16="http://schemas.microsoft.com/office/drawing/2014/main" id="{44FAA27F-E569-4CFF-95EF-0EA4E1092BB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73854" y="5755314"/>
              <a:ext cx="480624" cy="914400"/>
            </a:xfrm>
            <a:prstGeom prst="rect">
              <a:avLst/>
            </a:prstGeom>
          </p:spPr>
        </p:pic>
        <p:pic>
          <p:nvPicPr>
            <p:cNvPr id="352" name="Picture 351">
              <a:extLst>
                <a:ext uri="{FF2B5EF4-FFF2-40B4-BE49-F238E27FC236}">
                  <a16:creationId xmlns:a16="http://schemas.microsoft.com/office/drawing/2014/main" id="{15039C96-72F7-4C1D-9B37-443147CAA8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50671" y="5773526"/>
              <a:ext cx="480624" cy="914400"/>
            </a:xfrm>
            <a:prstGeom prst="rect">
              <a:avLst/>
            </a:prstGeom>
          </p:spPr>
        </p:pic>
        <p:pic>
          <p:nvPicPr>
            <p:cNvPr id="353" name="Picture 352">
              <a:extLst>
                <a:ext uri="{FF2B5EF4-FFF2-40B4-BE49-F238E27FC236}">
                  <a16:creationId xmlns:a16="http://schemas.microsoft.com/office/drawing/2014/main" id="{35060DB9-8F4C-4F08-803D-007673F55A2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94749" y="5621970"/>
              <a:ext cx="480624" cy="914400"/>
            </a:xfrm>
            <a:prstGeom prst="rect">
              <a:avLst/>
            </a:prstGeom>
          </p:spPr>
        </p:pic>
        <p:pic>
          <p:nvPicPr>
            <p:cNvPr id="330" name="Picture 329">
              <a:extLst>
                <a:ext uri="{FF2B5EF4-FFF2-40B4-BE49-F238E27FC236}">
                  <a16:creationId xmlns:a16="http://schemas.microsoft.com/office/drawing/2014/main" id="{A3BC2AB5-2211-4843-867D-956D654BAD9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727082" y="5770396"/>
              <a:ext cx="462229" cy="822960"/>
            </a:xfrm>
            <a:prstGeom prst="rect">
              <a:avLst/>
            </a:prstGeom>
          </p:spPr>
        </p:pic>
      </p:grpSp>
      <p:sp>
        <p:nvSpPr>
          <p:cNvPr id="3" name="Slide Number Placeholder 2"/>
          <p:cNvSpPr>
            <a:spLocks noGrp="1"/>
          </p:cNvSpPr>
          <p:nvPr>
            <p:ph type="sldNum" sz="quarter" idx="12"/>
          </p:nvPr>
        </p:nvSpPr>
        <p:spPr/>
        <p:txBody>
          <a:bodyPr/>
          <a:lstStyle/>
          <a:p>
            <a:fld id="{1B5DE891-BED3-4FCA-96F7-3F8A1588183F}" type="slidenum">
              <a:rPr lang="en-US" smtClean="0"/>
              <a:pPr/>
              <a:t>16</a:t>
            </a:fld>
            <a:endParaRPr lang="en-US" dirty="0"/>
          </a:p>
        </p:txBody>
      </p:sp>
    </p:spTree>
    <p:extLst>
      <p:ext uri="{BB962C8B-B14F-4D97-AF65-F5344CB8AC3E}">
        <p14:creationId xmlns:p14="http://schemas.microsoft.com/office/powerpoint/2010/main" val="285327169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8422434"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a:t>
            </a:r>
            <a:r>
              <a:rPr lang="en-US" sz="4000" dirty="0">
                <a:latin typeface="Tahoma" panose="020B0604030504040204" pitchFamily="34" charset="0"/>
              </a:rPr>
              <a:t> </a:t>
            </a:r>
            <a:r>
              <a:rPr lang="en-US" sz="1000" dirty="0">
                <a:latin typeface="Tahoma" panose="020B0604030504040204" pitchFamily="34" charset="0"/>
              </a:rPr>
              <a:t>(3/18)</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6" name="TextBox 5">
            <a:extLst>
              <a:ext uri="{FF2B5EF4-FFF2-40B4-BE49-F238E27FC236}">
                <a16:creationId xmlns:a16="http://schemas.microsoft.com/office/drawing/2014/main" id="{DAC68E74-8D8E-4EEB-AF7C-552013183090}"/>
              </a:ext>
            </a:extLst>
          </p:cNvPr>
          <p:cNvSpPr txBox="1"/>
          <p:nvPr/>
        </p:nvSpPr>
        <p:spPr>
          <a:xfrm>
            <a:off x="669242" y="1134114"/>
            <a:ext cx="11263678" cy="3508653"/>
          </a:xfrm>
          <a:prstGeom prst="rect">
            <a:avLst/>
          </a:prstGeom>
          <a:noFill/>
          <a:ln cmpd="thickThin">
            <a:noFill/>
          </a:ln>
        </p:spPr>
        <p:txBody>
          <a:bodyPr wrap="square" rtlCol="0">
            <a:spAutoFit/>
          </a:bodyPr>
          <a:lstStyle/>
          <a:p>
            <a:r>
              <a:rPr lang="en-US" sz="3200" dirty="0">
                <a:latin typeface="Tahoma" panose="020B0604030504040204" pitchFamily="34" charset="0"/>
              </a:rPr>
              <a:t>Creates lists of pairs of persons who may have overlapped in one ore more locations</a:t>
            </a:r>
          </a:p>
          <a:p>
            <a:endParaRPr lang="en-US" dirty="0">
              <a:latin typeface="Tahoma" panose="020B0604030504040204" pitchFamily="34" charset="0"/>
            </a:endParaRPr>
          </a:p>
          <a:p>
            <a:pPr marL="971550" lvl="1" indent="-514350">
              <a:buFont typeface="+mj-lt"/>
              <a:buAutoNum type="arabicPeriod"/>
            </a:pPr>
            <a:r>
              <a:rPr lang="en-US" sz="2800" dirty="0">
                <a:latin typeface="Tahoma" panose="020B0604030504040204" pitchFamily="34" charset="0"/>
              </a:rPr>
              <a:t>Input data can include cases or contacts</a:t>
            </a:r>
          </a:p>
          <a:p>
            <a:pPr marL="971550" lvl="1" indent="-514350">
              <a:buFont typeface="+mj-lt"/>
              <a:buAutoNum type="arabicPeriod"/>
            </a:pPr>
            <a:endParaRPr lang="en-US" sz="2800" dirty="0">
              <a:latin typeface="Tahoma" panose="020B0604030504040204" pitchFamily="34" charset="0"/>
            </a:endParaRPr>
          </a:p>
          <a:p>
            <a:pPr marL="971550" lvl="1" indent="-514350">
              <a:buFont typeface="+mj-lt"/>
              <a:buAutoNum type="arabicPeriod"/>
            </a:pPr>
            <a:r>
              <a:rPr lang="en-US" sz="2800" dirty="0">
                <a:latin typeface="Tahoma" panose="020B0604030504040204" pitchFamily="34" charset="0"/>
              </a:rPr>
              <a:t>Overlap(s) can occur at one or more locations</a:t>
            </a:r>
          </a:p>
          <a:p>
            <a:pPr marL="971550" lvl="1" indent="-514350">
              <a:buFont typeface="+mj-lt"/>
              <a:buAutoNum type="arabicPeriod"/>
            </a:pPr>
            <a:endParaRPr lang="en-US" sz="2800" dirty="0">
              <a:latin typeface="Tahoma" panose="020B0604030504040204" pitchFamily="34" charset="0"/>
            </a:endParaRPr>
          </a:p>
          <a:p>
            <a:pPr marL="971550" lvl="1" indent="-514350">
              <a:buFont typeface="+mj-lt"/>
              <a:buAutoNum type="arabicPeriod"/>
            </a:pPr>
            <a:r>
              <a:rPr lang="en-US" sz="2800" dirty="0">
                <a:latin typeface="Tahoma" panose="020B0604030504040204" pitchFamily="34" charset="0"/>
              </a:rPr>
              <a:t>Timing and duration of overlaps are not considered</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160</a:t>
            </a:fld>
            <a:endParaRPr lang="en-US" dirty="0"/>
          </a:p>
        </p:txBody>
      </p:sp>
    </p:spTree>
    <p:extLst>
      <p:ext uri="{BB962C8B-B14F-4D97-AF65-F5344CB8AC3E}">
        <p14:creationId xmlns:p14="http://schemas.microsoft.com/office/powerpoint/2010/main" val="26693992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8422434"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a:t>
            </a:r>
            <a:r>
              <a:rPr lang="en-US" sz="4000" dirty="0">
                <a:latin typeface="Tahoma" panose="020B0604030504040204" pitchFamily="34" charset="0"/>
              </a:rPr>
              <a:t> </a:t>
            </a:r>
            <a:r>
              <a:rPr lang="en-US" sz="1000" dirty="0">
                <a:latin typeface="Tahoma" panose="020B0604030504040204" pitchFamily="34" charset="0"/>
              </a:rPr>
              <a:t>(4/18)</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6" name="TextBox 5">
            <a:extLst>
              <a:ext uri="{FF2B5EF4-FFF2-40B4-BE49-F238E27FC236}">
                <a16:creationId xmlns:a16="http://schemas.microsoft.com/office/drawing/2014/main" id="{DAC68E74-8D8E-4EEB-AF7C-552013183090}"/>
              </a:ext>
            </a:extLst>
          </p:cNvPr>
          <p:cNvSpPr txBox="1"/>
          <p:nvPr/>
        </p:nvSpPr>
        <p:spPr>
          <a:xfrm>
            <a:off x="669242" y="1134114"/>
            <a:ext cx="11263678" cy="3508653"/>
          </a:xfrm>
          <a:prstGeom prst="rect">
            <a:avLst/>
          </a:prstGeom>
          <a:noFill/>
          <a:ln cmpd="thickThin">
            <a:noFill/>
          </a:ln>
        </p:spPr>
        <p:txBody>
          <a:bodyPr wrap="square" rtlCol="0">
            <a:spAutoFit/>
          </a:bodyPr>
          <a:lstStyle/>
          <a:p>
            <a:r>
              <a:rPr lang="en-US" sz="3200" dirty="0">
                <a:latin typeface="Tahoma" panose="020B0604030504040204" pitchFamily="34" charset="0"/>
              </a:rPr>
              <a:t>Creates lists of pairs of persons who may have overlapped in one ore more locations</a:t>
            </a:r>
          </a:p>
          <a:p>
            <a:endParaRPr lang="en-US" dirty="0">
              <a:latin typeface="Tahoma" panose="020B0604030504040204" pitchFamily="34" charset="0"/>
            </a:endParaRPr>
          </a:p>
          <a:p>
            <a:pPr lvl="1"/>
            <a:r>
              <a:rPr lang="en-US" sz="2800" dirty="0">
                <a:latin typeface="Tahoma" panose="020B0604030504040204" pitchFamily="34" charset="0"/>
              </a:rPr>
              <a:t>User must have a list of persons who may have overlapped at one or more locations</a:t>
            </a:r>
          </a:p>
          <a:p>
            <a:pPr lvl="1"/>
            <a:endParaRPr lang="en-US" sz="2800" dirty="0">
              <a:latin typeface="Tahoma" panose="020B0604030504040204" pitchFamily="34" charset="0"/>
            </a:endParaRPr>
          </a:p>
          <a:p>
            <a:pPr lvl="1"/>
            <a:r>
              <a:rPr lang="en-US" sz="2800" dirty="0">
                <a:latin typeface="Tahoma" panose="020B0604030504040204" pitchFamily="34" charset="0"/>
              </a:rPr>
              <a:t>User wants to generate lists of all pairs of persons who may have overlapped at one or more locations</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161</a:t>
            </a:fld>
            <a:endParaRPr lang="en-US" dirty="0"/>
          </a:p>
        </p:txBody>
      </p:sp>
    </p:spTree>
    <p:extLst>
      <p:ext uri="{BB962C8B-B14F-4D97-AF65-F5344CB8AC3E}">
        <p14:creationId xmlns:p14="http://schemas.microsoft.com/office/powerpoint/2010/main" val="244897404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8422434"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a:t>
            </a:r>
            <a:r>
              <a:rPr lang="en-US" sz="4000" dirty="0">
                <a:latin typeface="Tahoma" panose="020B0604030504040204" pitchFamily="34" charset="0"/>
              </a:rPr>
              <a:t> </a:t>
            </a:r>
            <a:r>
              <a:rPr lang="en-US" sz="1000" dirty="0">
                <a:latin typeface="Tahoma" panose="020B0604030504040204" pitchFamily="34" charset="0"/>
              </a:rPr>
              <a:t>(5/18)</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8" name="Group 7" descr="Icons of multiple persons with potential stays at up to five locations.">
            <a:extLst>
              <a:ext uri="{FF2B5EF4-FFF2-40B4-BE49-F238E27FC236}">
                <a16:creationId xmlns:a16="http://schemas.microsoft.com/office/drawing/2014/main" id="{4E7C9EDE-9FB7-4B12-B376-D40CCE946E58}"/>
              </a:ext>
            </a:extLst>
          </p:cNvPr>
          <p:cNvGrpSpPr/>
          <p:nvPr/>
        </p:nvGrpSpPr>
        <p:grpSpPr>
          <a:xfrm>
            <a:off x="3299733" y="970021"/>
            <a:ext cx="5626728" cy="5147087"/>
            <a:chOff x="6157233" y="836671"/>
            <a:chExt cx="5626728" cy="5147087"/>
          </a:xfrm>
        </p:grpSpPr>
        <p:pic>
          <p:nvPicPr>
            <p:cNvPr id="9" name="Picture 8">
              <a:extLst>
                <a:ext uri="{FF2B5EF4-FFF2-40B4-BE49-F238E27FC236}">
                  <a16:creationId xmlns:a16="http://schemas.microsoft.com/office/drawing/2014/main" id="{02FA23EC-9CE3-4806-9117-C27878B0A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56407" y="2157006"/>
              <a:ext cx="382695" cy="914400"/>
            </a:xfrm>
            <a:prstGeom prst="rect">
              <a:avLst/>
            </a:prstGeom>
            <a:effectLst>
              <a:glow rad="76200">
                <a:schemeClr val="bg1"/>
              </a:glow>
            </a:effectLst>
          </p:spPr>
        </p:pic>
        <p:pic>
          <p:nvPicPr>
            <p:cNvPr id="10" name="Picture 9">
              <a:extLst>
                <a:ext uri="{FF2B5EF4-FFF2-40B4-BE49-F238E27FC236}">
                  <a16:creationId xmlns:a16="http://schemas.microsoft.com/office/drawing/2014/main" id="{C60BFBBB-E231-414F-86ED-56B16D9F1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2378" y="1699806"/>
              <a:ext cx="382695" cy="914400"/>
            </a:xfrm>
            <a:prstGeom prst="rect">
              <a:avLst/>
            </a:prstGeom>
            <a:effectLst>
              <a:glow rad="76200">
                <a:schemeClr val="bg1"/>
              </a:glow>
            </a:effectLst>
          </p:spPr>
        </p:pic>
        <p:pic>
          <p:nvPicPr>
            <p:cNvPr id="11" name="Picture 10">
              <a:extLst>
                <a:ext uri="{FF2B5EF4-FFF2-40B4-BE49-F238E27FC236}">
                  <a16:creationId xmlns:a16="http://schemas.microsoft.com/office/drawing/2014/main" id="{C191D095-2BA2-4A36-932C-0F0BA3AAA2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05977" y="1511073"/>
              <a:ext cx="423335" cy="914400"/>
            </a:xfrm>
            <a:prstGeom prst="rect">
              <a:avLst/>
            </a:prstGeom>
            <a:effectLst>
              <a:glow rad="76200">
                <a:schemeClr val="bg1"/>
              </a:glow>
            </a:effectLst>
          </p:spPr>
        </p:pic>
        <p:pic>
          <p:nvPicPr>
            <p:cNvPr id="12" name="Picture 11">
              <a:extLst>
                <a:ext uri="{FF2B5EF4-FFF2-40B4-BE49-F238E27FC236}">
                  <a16:creationId xmlns:a16="http://schemas.microsoft.com/office/drawing/2014/main" id="{13ACAAD6-33AC-4317-B661-7DD12C4F1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3697" y="1943100"/>
              <a:ext cx="382695" cy="914400"/>
            </a:xfrm>
            <a:prstGeom prst="rect">
              <a:avLst/>
            </a:prstGeom>
            <a:effectLst>
              <a:glow rad="76200">
                <a:schemeClr val="bg1"/>
              </a:glow>
            </a:effectLst>
          </p:spPr>
        </p:pic>
        <p:pic>
          <p:nvPicPr>
            <p:cNvPr id="13" name="Picture 12">
              <a:extLst>
                <a:ext uri="{FF2B5EF4-FFF2-40B4-BE49-F238E27FC236}">
                  <a16:creationId xmlns:a16="http://schemas.microsoft.com/office/drawing/2014/main" id="{B0B5DBE8-8D32-488E-8536-92E760A353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0627" y="2605982"/>
              <a:ext cx="382695" cy="914400"/>
            </a:xfrm>
            <a:prstGeom prst="rect">
              <a:avLst/>
            </a:prstGeom>
            <a:effectLst>
              <a:glow rad="76200">
                <a:schemeClr val="bg1"/>
              </a:glow>
            </a:effectLst>
          </p:spPr>
        </p:pic>
        <p:pic>
          <p:nvPicPr>
            <p:cNvPr id="14" name="Picture 13">
              <a:extLst>
                <a:ext uri="{FF2B5EF4-FFF2-40B4-BE49-F238E27FC236}">
                  <a16:creationId xmlns:a16="http://schemas.microsoft.com/office/drawing/2014/main" id="{3E3F0D7C-35EE-43DB-B54C-8280F8F23F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5644" y="3079046"/>
              <a:ext cx="382695" cy="914400"/>
            </a:xfrm>
            <a:prstGeom prst="rect">
              <a:avLst/>
            </a:prstGeom>
            <a:effectLst>
              <a:glow rad="76200">
                <a:schemeClr val="bg1"/>
              </a:glow>
            </a:effectLst>
          </p:spPr>
        </p:pic>
        <p:pic>
          <p:nvPicPr>
            <p:cNvPr id="15" name="Picture 14">
              <a:extLst>
                <a:ext uri="{FF2B5EF4-FFF2-40B4-BE49-F238E27FC236}">
                  <a16:creationId xmlns:a16="http://schemas.microsoft.com/office/drawing/2014/main" id="{D2527D06-91EC-4757-9A92-D3ECDFA27E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5573" y="5407686"/>
              <a:ext cx="1021523" cy="576072"/>
            </a:xfrm>
            <a:prstGeom prst="rect">
              <a:avLst/>
            </a:prstGeom>
          </p:spPr>
        </p:pic>
        <p:pic>
          <p:nvPicPr>
            <p:cNvPr id="16" name="Picture 15">
              <a:extLst>
                <a:ext uri="{FF2B5EF4-FFF2-40B4-BE49-F238E27FC236}">
                  <a16:creationId xmlns:a16="http://schemas.microsoft.com/office/drawing/2014/main" id="{D2619E38-7244-49FD-982B-6C9030D05E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62438" y="2567178"/>
              <a:ext cx="1021523" cy="576072"/>
            </a:xfrm>
            <a:prstGeom prst="rect">
              <a:avLst/>
            </a:prstGeom>
          </p:spPr>
        </p:pic>
        <p:pic>
          <p:nvPicPr>
            <p:cNvPr id="17" name="Picture 16">
              <a:extLst>
                <a:ext uri="{FF2B5EF4-FFF2-40B4-BE49-F238E27FC236}">
                  <a16:creationId xmlns:a16="http://schemas.microsoft.com/office/drawing/2014/main" id="{3A08D6B6-9A54-403F-8107-A600AFF4E1F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08874" y="836671"/>
              <a:ext cx="1018837" cy="574557"/>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1FD7A4B2-D623-42A9-88F9-AA39D1D636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57233" y="2571750"/>
              <a:ext cx="1019175" cy="571500"/>
            </a:xfrm>
            <a:prstGeom prst="rect">
              <a:avLst/>
            </a:prstGeom>
          </p:spPr>
        </p:pic>
        <p:pic>
          <p:nvPicPr>
            <p:cNvPr id="19" name="Picture 18" descr="A picture containing drawing, table, brick&#10;&#10;Description automatically generated">
              <a:extLst>
                <a:ext uri="{FF2B5EF4-FFF2-40B4-BE49-F238E27FC236}">
                  <a16:creationId xmlns:a16="http://schemas.microsoft.com/office/drawing/2014/main" id="{84AFB362-3457-4B4B-8120-28E64E65C8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81539" y="5391950"/>
              <a:ext cx="1019175" cy="571500"/>
            </a:xfrm>
            <a:prstGeom prst="rect">
              <a:avLst/>
            </a:prstGeom>
          </p:spPr>
        </p:pic>
        <p:pic>
          <p:nvPicPr>
            <p:cNvPr id="20" name="Picture 19">
              <a:extLst>
                <a:ext uri="{FF2B5EF4-FFF2-40B4-BE49-F238E27FC236}">
                  <a16:creationId xmlns:a16="http://schemas.microsoft.com/office/drawing/2014/main" id="{2F5B186B-EB3F-48CB-B3FC-B079281A9D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8286" y="2463481"/>
              <a:ext cx="382695" cy="914400"/>
            </a:xfrm>
            <a:prstGeom prst="rect">
              <a:avLst/>
            </a:prstGeom>
            <a:effectLst>
              <a:glow rad="76200">
                <a:schemeClr val="bg1"/>
              </a:glow>
            </a:effectLst>
          </p:spPr>
        </p:pic>
        <p:pic>
          <p:nvPicPr>
            <p:cNvPr id="21" name="Picture 20">
              <a:extLst>
                <a:ext uri="{FF2B5EF4-FFF2-40B4-BE49-F238E27FC236}">
                  <a16:creationId xmlns:a16="http://schemas.microsoft.com/office/drawing/2014/main" id="{18D45AAB-A515-4F01-8C2E-0A12BC1187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8672" y="3371915"/>
              <a:ext cx="423335" cy="914400"/>
            </a:xfrm>
            <a:prstGeom prst="rect">
              <a:avLst/>
            </a:prstGeom>
            <a:effectLst>
              <a:glow rad="76200">
                <a:schemeClr val="bg1"/>
              </a:glow>
            </a:effectLst>
          </p:spPr>
        </p:pic>
        <p:pic>
          <p:nvPicPr>
            <p:cNvPr id="22" name="Picture 21">
              <a:extLst>
                <a:ext uri="{FF2B5EF4-FFF2-40B4-BE49-F238E27FC236}">
                  <a16:creationId xmlns:a16="http://schemas.microsoft.com/office/drawing/2014/main" id="{966DEF39-DE49-4238-B0F7-5B2572693B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9633" y="3823150"/>
              <a:ext cx="382695" cy="914400"/>
            </a:xfrm>
            <a:prstGeom prst="rect">
              <a:avLst/>
            </a:prstGeom>
            <a:effectLst>
              <a:glow rad="76200">
                <a:schemeClr val="bg1"/>
              </a:glow>
            </a:effectLst>
          </p:spPr>
        </p:pic>
        <p:pic>
          <p:nvPicPr>
            <p:cNvPr id="23" name="Picture 22">
              <a:extLst>
                <a:ext uri="{FF2B5EF4-FFF2-40B4-BE49-F238E27FC236}">
                  <a16:creationId xmlns:a16="http://schemas.microsoft.com/office/drawing/2014/main" id="{AD573D34-CECB-4542-962C-8A3C5F1C62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80474" y="2499649"/>
              <a:ext cx="423335" cy="914400"/>
            </a:xfrm>
            <a:prstGeom prst="rect">
              <a:avLst/>
            </a:prstGeom>
            <a:effectLst>
              <a:glow rad="76200">
                <a:schemeClr val="bg1"/>
              </a:glow>
            </a:effectLst>
          </p:spPr>
        </p:pic>
        <p:pic>
          <p:nvPicPr>
            <p:cNvPr id="24" name="Picture 23">
              <a:extLst>
                <a:ext uri="{FF2B5EF4-FFF2-40B4-BE49-F238E27FC236}">
                  <a16:creationId xmlns:a16="http://schemas.microsoft.com/office/drawing/2014/main" id="{8500B3E1-2B40-4FFD-BBD4-F0C37C6AD4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2451" y="1658280"/>
              <a:ext cx="382695" cy="914400"/>
            </a:xfrm>
            <a:prstGeom prst="rect">
              <a:avLst/>
            </a:prstGeom>
            <a:effectLst>
              <a:glow rad="76200">
                <a:schemeClr val="bg1"/>
              </a:glow>
            </a:effectLst>
          </p:spPr>
        </p:pic>
        <p:pic>
          <p:nvPicPr>
            <p:cNvPr id="25" name="Picture 24">
              <a:extLst>
                <a:ext uri="{FF2B5EF4-FFF2-40B4-BE49-F238E27FC236}">
                  <a16:creationId xmlns:a16="http://schemas.microsoft.com/office/drawing/2014/main" id="{AF40B7FF-B341-4BBE-8408-E21CD39640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97644" y="3841046"/>
              <a:ext cx="382695" cy="914400"/>
            </a:xfrm>
            <a:prstGeom prst="rect">
              <a:avLst/>
            </a:prstGeom>
            <a:effectLst>
              <a:glow rad="76200">
                <a:schemeClr val="bg1"/>
              </a:glow>
            </a:effectLst>
          </p:spPr>
        </p:pic>
        <p:pic>
          <p:nvPicPr>
            <p:cNvPr id="26" name="Picture 25">
              <a:extLst>
                <a:ext uri="{FF2B5EF4-FFF2-40B4-BE49-F238E27FC236}">
                  <a16:creationId xmlns:a16="http://schemas.microsoft.com/office/drawing/2014/main" id="{9BAB1C49-7933-4FD0-BBB4-DE6630C377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0876" y="1977673"/>
              <a:ext cx="423335" cy="914400"/>
            </a:xfrm>
            <a:prstGeom prst="rect">
              <a:avLst/>
            </a:prstGeom>
            <a:effectLst>
              <a:glow rad="76200">
                <a:schemeClr val="bg1"/>
              </a:glow>
            </a:effectLst>
          </p:spPr>
        </p:pic>
        <p:pic>
          <p:nvPicPr>
            <p:cNvPr id="27" name="Picture 26">
              <a:extLst>
                <a:ext uri="{FF2B5EF4-FFF2-40B4-BE49-F238E27FC236}">
                  <a16:creationId xmlns:a16="http://schemas.microsoft.com/office/drawing/2014/main" id="{97320AB5-536E-4659-AF26-B8145CF2B6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4181" y="2843284"/>
              <a:ext cx="423335" cy="914400"/>
            </a:xfrm>
            <a:prstGeom prst="rect">
              <a:avLst/>
            </a:prstGeom>
            <a:effectLst>
              <a:glow rad="76200">
                <a:schemeClr val="bg1"/>
              </a:glow>
            </a:effectLst>
          </p:spPr>
        </p:pic>
        <p:pic>
          <p:nvPicPr>
            <p:cNvPr id="28" name="Picture 27">
              <a:extLst>
                <a:ext uri="{FF2B5EF4-FFF2-40B4-BE49-F238E27FC236}">
                  <a16:creationId xmlns:a16="http://schemas.microsoft.com/office/drawing/2014/main" id="{E2E390A7-BE3B-463B-9FDA-361953B0A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6274" y="3085668"/>
              <a:ext cx="382695" cy="914400"/>
            </a:xfrm>
            <a:prstGeom prst="rect">
              <a:avLst/>
            </a:prstGeom>
            <a:effectLst>
              <a:glow rad="76200">
                <a:schemeClr val="bg1"/>
              </a:glow>
            </a:effectLst>
          </p:spPr>
        </p:pic>
        <p:pic>
          <p:nvPicPr>
            <p:cNvPr id="29" name="Picture 28">
              <a:extLst>
                <a:ext uri="{FF2B5EF4-FFF2-40B4-BE49-F238E27FC236}">
                  <a16:creationId xmlns:a16="http://schemas.microsoft.com/office/drawing/2014/main" id="{4481281D-7F17-4C1F-BBCF-99C82DAA3D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6966" y="4114889"/>
              <a:ext cx="423335" cy="914400"/>
            </a:xfrm>
            <a:prstGeom prst="rect">
              <a:avLst/>
            </a:prstGeom>
            <a:effectLst>
              <a:glow rad="76200">
                <a:schemeClr val="bg1"/>
              </a:glow>
            </a:effectLst>
          </p:spPr>
        </p:pic>
        <p:pic>
          <p:nvPicPr>
            <p:cNvPr id="30" name="Picture 29">
              <a:extLst>
                <a:ext uri="{FF2B5EF4-FFF2-40B4-BE49-F238E27FC236}">
                  <a16:creationId xmlns:a16="http://schemas.microsoft.com/office/drawing/2014/main" id="{1E0462AB-081C-420A-B3A5-1F2E104204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8078" y="4175495"/>
              <a:ext cx="382695" cy="914400"/>
            </a:xfrm>
            <a:prstGeom prst="rect">
              <a:avLst/>
            </a:prstGeom>
            <a:effectLst>
              <a:glow rad="76200">
                <a:schemeClr val="bg1"/>
              </a:glow>
            </a:effectLst>
          </p:spPr>
        </p:pic>
        <p:pic>
          <p:nvPicPr>
            <p:cNvPr id="31" name="Picture 30">
              <a:extLst>
                <a:ext uri="{FF2B5EF4-FFF2-40B4-BE49-F238E27FC236}">
                  <a16:creationId xmlns:a16="http://schemas.microsoft.com/office/drawing/2014/main" id="{D170DDE2-FE45-4288-B871-B38615272A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1754" y="4016505"/>
              <a:ext cx="423335" cy="914400"/>
            </a:xfrm>
            <a:prstGeom prst="rect">
              <a:avLst/>
            </a:prstGeom>
            <a:effectLst>
              <a:glow rad="76200">
                <a:schemeClr val="bg1"/>
              </a:glow>
            </a:effectLst>
          </p:spPr>
        </p:pic>
        <p:pic>
          <p:nvPicPr>
            <p:cNvPr id="32" name="Picture 31">
              <a:extLst>
                <a:ext uri="{FF2B5EF4-FFF2-40B4-BE49-F238E27FC236}">
                  <a16:creationId xmlns:a16="http://schemas.microsoft.com/office/drawing/2014/main" id="{70F81081-364D-4707-BB4C-1FA61C215D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72129" y="2614206"/>
              <a:ext cx="423335" cy="914400"/>
            </a:xfrm>
            <a:prstGeom prst="rect">
              <a:avLst/>
            </a:prstGeom>
            <a:effectLst>
              <a:glow rad="76200">
                <a:schemeClr val="bg1"/>
              </a:glow>
            </a:effectLst>
          </p:spPr>
        </p:pic>
        <p:pic>
          <p:nvPicPr>
            <p:cNvPr id="33" name="Picture 32">
              <a:extLst>
                <a:ext uri="{FF2B5EF4-FFF2-40B4-BE49-F238E27FC236}">
                  <a16:creationId xmlns:a16="http://schemas.microsoft.com/office/drawing/2014/main" id="{4FEB69CB-C09E-4D68-B39E-C75C23FA11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3381" y="3438403"/>
              <a:ext cx="382695" cy="914400"/>
            </a:xfrm>
            <a:prstGeom prst="rect">
              <a:avLst/>
            </a:prstGeom>
            <a:effectLst>
              <a:glow rad="76200">
                <a:schemeClr val="bg1"/>
              </a:glow>
            </a:effectLst>
          </p:spPr>
        </p:pic>
        <p:pic>
          <p:nvPicPr>
            <p:cNvPr id="34" name="Picture 33">
              <a:extLst>
                <a:ext uri="{FF2B5EF4-FFF2-40B4-BE49-F238E27FC236}">
                  <a16:creationId xmlns:a16="http://schemas.microsoft.com/office/drawing/2014/main" id="{1250A2E8-4D25-41B9-A8C0-8B02944A76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562" y="3932480"/>
              <a:ext cx="423335" cy="914400"/>
            </a:xfrm>
            <a:prstGeom prst="rect">
              <a:avLst/>
            </a:prstGeom>
            <a:effectLst>
              <a:glow rad="76200">
                <a:schemeClr val="bg1"/>
              </a:glow>
            </a:effectLst>
          </p:spPr>
        </p:pic>
        <p:pic>
          <p:nvPicPr>
            <p:cNvPr id="35" name="Picture 34">
              <a:extLst>
                <a:ext uri="{FF2B5EF4-FFF2-40B4-BE49-F238E27FC236}">
                  <a16:creationId xmlns:a16="http://schemas.microsoft.com/office/drawing/2014/main" id="{FB3A40F3-E286-46A7-97BF-FCFB5B6BB1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88044" y="3231446"/>
              <a:ext cx="382695" cy="914400"/>
            </a:xfrm>
            <a:prstGeom prst="rect">
              <a:avLst/>
            </a:prstGeom>
            <a:effectLst>
              <a:glow rad="76200">
                <a:schemeClr val="bg1"/>
              </a:glow>
            </a:effectLst>
          </p:spPr>
        </p:pic>
        <p:pic>
          <p:nvPicPr>
            <p:cNvPr id="36" name="Picture 35">
              <a:extLst>
                <a:ext uri="{FF2B5EF4-FFF2-40B4-BE49-F238E27FC236}">
                  <a16:creationId xmlns:a16="http://schemas.microsoft.com/office/drawing/2014/main" id="{D6EF2C1A-3221-4B1F-A4BB-613473ED83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4743" y="4717950"/>
              <a:ext cx="423335" cy="914400"/>
            </a:xfrm>
            <a:prstGeom prst="rect">
              <a:avLst/>
            </a:prstGeom>
            <a:effectLst>
              <a:glow rad="76200">
                <a:schemeClr val="bg1"/>
              </a:glow>
            </a:effectLst>
          </p:spPr>
        </p:pic>
        <p:pic>
          <p:nvPicPr>
            <p:cNvPr id="37" name="Picture 36">
              <a:extLst>
                <a:ext uri="{FF2B5EF4-FFF2-40B4-BE49-F238E27FC236}">
                  <a16:creationId xmlns:a16="http://schemas.microsoft.com/office/drawing/2014/main" id="{3CEA689D-1525-4C58-AD2F-2077592F9E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5299" y="3136153"/>
              <a:ext cx="423335" cy="914400"/>
            </a:xfrm>
            <a:prstGeom prst="rect">
              <a:avLst/>
            </a:prstGeom>
            <a:effectLst>
              <a:glow rad="76200">
                <a:schemeClr val="bg1"/>
              </a:glow>
            </a:effectLst>
          </p:spPr>
        </p:pic>
        <p:pic>
          <p:nvPicPr>
            <p:cNvPr id="38" name="Picture 37">
              <a:extLst>
                <a:ext uri="{FF2B5EF4-FFF2-40B4-BE49-F238E27FC236}">
                  <a16:creationId xmlns:a16="http://schemas.microsoft.com/office/drawing/2014/main" id="{44AF5CE3-4BF1-4809-AACF-A3D5621503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3497" y="4815740"/>
              <a:ext cx="423335" cy="914400"/>
            </a:xfrm>
            <a:prstGeom prst="rect">
              <a:avLst/>
            </a:prstGeom>
            <a:effectLst>
              <a:glow rad="76200">
                <a:schemeClr val="bg1"/>
              </a:glow>
            </a:effectLst>
          </p:spPr>
        </p:pic>
        <p:pic>
          <p:nvPicPr>
            <p:cNvPr id="39" name="Picture 38">
              <a:extLst>
                <a:ext uri="{FF2B5EF4-FFF2-40B4-BE49-F238E27FC236}">
                  <a16:creationId xmlns:a16="http://schemas.microsoft.com/office/drawing/2014/main" id="{7B9E40B7-8AC3-40CF-8468-76239FE271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6821" y="1466007"/>
              <a:ext cx="423335" cy="914400"/>
            </a:xfrm>
            <a:prstGeom prst="rect">
              <a:avLst/>
            </a:prstGeom>
            <a:effectLst>
              <a:glow rad="76200">
                <a:schemeClr val="bg1"/>
              </a:glow>
            </a:effectLst>
          </p:spPr>
        </p:pic>
        <p:pic>
          <p:nvPicPr>
            <p:cNvPr id="40" name="Picture 39">
              <a:extLst>
                <a:ext uri="{FF2B5EF4-FFF2-40B4-BE49-F238E27FC236}">
                  <a16:creationId xmlns:a16="http://schemas.microsoft.com/office/drawing/2014/main" id="{111816F4-F8B7-4786-A0E5-5933102C91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5044" y="4442552"/>
              <a:ext cx="382695" cy="914400"/>
            </a:xfrm>
            <a:prstGeom prst="rect">
              <a:avLst/>
            </a:prstGeom>
            <a:effectLst>
              <a:glow rad="76200">
                <a:schemeClr val="bg1"/>
              </a:glow>
            </a:effectLst>
          </p:spPr>
        </p:pic>
        <p:pic>
          <p:nvPicPr>
            <p:cNvPr id="41" name="Picture 40">
              <a:extLst>
                <a:ext uri="{FF2B5EF4-FFF2-40B4-BE49-F238E27FC236}">
                  <a16:creationId xmlns:a16="http://schemas.microsoft.com/office/drawing/2014/main" id="{922ED2F7-39EE-4621-BE2D-CB5CA6DC43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4961" y="1755670"/>
              <a:ext cx="382695" cy="914400"/>
            </a:xfrm>
            <a:prstGeom prst="rect">
              <a:avLst/>
            </a:prstGeom>
            <a:effectLst>
              <a:glow rad="76200">
                <a:schemeClr val="bg1"/>
              </a:glow>
            </a:effectLst>
          </p:spPr>
        </p:pic>
        <p:pic>
          <p:nvPicPr>
            <p:cNvPr id="42" name="Picture 41">
              <a:extLst>
                <a:ext uri="{FF2B5EF4-FFF2-40B4-BE49-F238E27FC236}">
                  <a16:creationId xmlns:a16="http://schemas.microsoft.com/office/drawing/2014/main" id="{D1C5182F-06AE-45C5-950D-607B8E5766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0781" y="4184307"/>
              <a:ext cx="382695" cy="914400"/>
            </a:xfrm>
            <a:prstGeom prst="rect">
              <a:avLst/>
            </a:prstGeom>
            <a:effectLst>
              <a:glow rad="76200">
                <a:schemeClr val="bg1"/>
              </a:glow>
            </a:effectLst>
          </p:spPr>
        </p:pic>
        <p:pic>
          <p:nvPicPr>
            <p:cNvPr id="43" name="Picture 42">
              <a:extLst>
                <a:ext uri="{FF2B5EF4-FFF2-40B4-BE49-F238E27FC236}">
                  <a16:creationId xmlns:a16="http://schemas.microsoft.com/office/drawing/2014/main" id="{F576BFE1-6F34-436A-B766-52E0C7C819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1813" y="3188991"/>
              <a:ext cx="382695" cy="914400"/>
            </a:xfrm>
            <a:prstGeom prst="rect">
              <a:avLst/>
            </a:prstGeom>
            <a:effectLst>
              <a:glow rad="76200">
                <a:schemeClr val="bg1"/>
              </a:glow>
            </a:effectLst>
          </p:spPr>
        </p:pic>
        <p:pic>
          <p:nvPicPr>
            <p:cNvPr id="44" name="Picture 43">
              <a:extLst>
                <a:ext uri="{FF2B5EF4-FFF2-40B4-BE49-F238E27FC236}">
                  <a16:creationId xmlns:a16="http://schemas.microsoft.com/office/drawing/2014/main" id="{35A2A0F5-F39B-44B3-B843-0C218DB24D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0766" y="3308950"/>
              <a:ext cx="382695" cy="914400"/>
            </a:xfrm>
            <a:prstGeom prst="rect">
              <a:avLst/>
            </a:prstGeom>
            <a:effectLst>
              <a:glow rad="76200">
                <a:schemeClr val="bg1"/>
              </a:glow>
            </a:effectLst>
          </p:spPr>
        </p:pic>
      </p:grpSp>
      <p:sp>
        <p:nvSpPr>
          <p:cNvPr id="3" name="Slide Number Placeholder 2"/>
          <p:cNvSpPr>
            <a:spLocks noGrp="1"/>
          </p:cNvSpPr>
          <p:nvPr>
            <p:ph type="sldNum" sz="quarter" idx="12"/>
          </p:nvPr>
        </p:nvSpPr>
        <p:spPr/>
        <p:txBody>
          <a:bodyPr/>
          <a:lstStyle/>
          <a:p>
            <a:fld id="{1B5DE891-BED3-4FCA-96F7-3F8A1588183F}" type="slidenum">
              <a:rPr lang="en-US" smtClean="0"/>
              <a:pPr/>
              <a:t>162</a:t>
            </a:fld>
            <a:endParaRPr lang="en-US" dirty="0"/>
          </a:p>
        </p:txBody>
      </p:sp>
    </p:spTree>
    <p:extLst>
      <p:ext uri="{BB962C8B-B14F-4D97-AF65-F5344CB8AC3E}">
        <p14:creationId xmlns:p14="http://schemas.microsoft.com/office/powerpoint/2010/main" val="31843293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the without date data tab of the LATTE online user interface.">
            <a:extLst>
              <a:ext uri="{FF2B5EF4-FFF2-40B4-BE49-F238E27FC236}">
                <a16:creationId xmlns:a16="http://schemas.microsoft.com/office/drawing/2014/main" id="{C63F8B83-3145-4964-BD80-59674A475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570948" cy="5596128"/>
          </a:xfrm>
          <a:prstGeom prst="rect">
            <a:avLst/>
          </a:prstGeom>
          <a:ln w="6350">
            <a:solidFill>
              <a:schemeClr val="tx1"/>
            </a:solidFill>
          </a:ln>
        </p:spPr>
      </p:pic>
      <p:sp>
        <p:nvSpPr>
          <p:cNvPr id="2" name="Title 1"/>
          <p:cNvSpPr txBox="1">
            <a:spLocks noGrp="1"/>
          </p:cNvSpPr>
          <p:nvPr>
            <p:ph type="title" idx="4294967295"/>
          </p:nvPr>
        </p:nvSpPr>
        <p:spPr>
          <a:xfrm>
            <a:off x="428625" y="228600"/>
            <a:ext cx="8422434"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a:t>
            </a:r>
            <a:r>
              <a:rPr lang="en-US" sz="4000" dirty="0">
                <a:latin typeface="Tahoma" panose="020B0604030504040204" pitchFamily="34" charset="0"/>
              </a:rPr>
              <a:t> </a:t>
            </a:r>
            <a:r>
              <a:rPr lang="en-US" sz="1000" dirty="0">
                <a:latin typeface="Tahoma" panose="020B0604030504040204" pitchFamily="34" charset="0"/>
              </a:rPr>
              <a:t>(6/18)</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163</a:t>
            </a:fld>
            <a:endParaRPr lang="en-US" dirty="0"/>
          </a:p>
        </p:txBody>
      </p:sp>
      <p:sp>
        <p:nvSpPr>
          <p:cNvPr id="8" name="Down Arrow 10" descr="Arrow pointing to the without date data tab in the LATTE online user interface.">
            <a:extLst>
              <a:ext uri="{FF2B5EF4-FFF2-40B4-BE49-F238E27FC236}">
                <a16:creationId xmlns:a16="http://schemas.microsoft.com/office/drawing/2014/main" id="{FF5B059B-B275-42B9-8A9F-CF6C9D6901BF}"/>
              </a:ext>
            </a:extLst>
          </p:cNvPr>
          <p:cNvSpPr/>
          <p:nvPr/>
        </p:nvSpPr>
        <p:spPr>
          <a:xfrm rot="16200000">
            <a:off x="2101051" y="1161288"/>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Tree>
    <p:extLst>
      <p:ext uri="{BB962C8B-B14F-4D97-AF65-F5344CB8AC3E}">
        <p14:creationId xmlns:p14="http://schemas.microsoft.com/office/powerpoint/2010/main" val="356122499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422434"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a:t>
            </a:r>
            <a:r>
              <a:rPr lang="en-US" sz="4000" dirty="0">
                <a:latin typeface="Tahoma" panose="020B0604030504040204" pitchFamily="34" charset="0"/>
              </a:rPr>
              <a:t> </a:t>
            </a:r>
            <a:r>
              <a:rPr lang="en-US" sz="1000" dirty="0">
                <a:latin typeface="Tahoma" panose="020B0604030504040204" pitchFamily="34" charset="0"/>
              </a:rPr>
              <a:t>(7/18)</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1" name="Picture 10" descr="Screenshot of the without date data tab of the LATTE online user interface.">
            <a:extLst>
              <a:ext uri="{FF2B5EF4-FFF2-40B4-BE49-F238E27FC236}">
                <a16:creationId xmlns:a16="http://schemas.microsoft.com/office/drawing/2014/main" id="{CD57B7BB-B5F5-4813-9641-6287168EF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570948" cy="5596128"/>
          </a:xfrm>
          <a:prstGeom prst="rect">
            <a:avLst/>
          </a:prstGeom>
          <a:ln w="6350">
            <a:solidFill>
              <a:schemeClr val="tx1"/>
            </a:solidFill>
          </a:ln>
        </p:spPr>
      </p:pic>
      <p:grpSp>
        <p:nvGrpSpPr>
          <p:cNvPr id="4" name="Group 3">
            <a:extLst>
              <a:ext uri="{FF2B5EF4-FFF2-40B4-BE49-F238E27FC236}">
                <a16:creationId xmlns:a16="http://schemas.microsoft.com/office/drawing/2014/main" id="{EDEF28A6-6E9C-434B-8250-E00B4F8B111C}"/>
              </a:ext>
              <a:ext uri="{C183D7F6-B498-43B3-948B-1728B52AA6E4}">
                <adec:decorative xmlns:adec="http://schemas.microsoft.com/office/drawing/2017/decorative" val="1"/>
              </a:ext>
            </a:extLst>
          </p:cNvPr>
          <p:cNvGrpSpPr/>
          <p:nvPr/>
        </p:nvGrpSpPr>
        <p:grpSpPr>
          <a:xfrm>
            <a:off x="1017046" y="887104"/>
            <a:ext cx="9791981" cy="5834372"/>
            <a:chOff x="1017046" y="887104"/>
            <a:chExt cx="9791981" cy="5834372"/>
          </a:xfrm>
        </p:grpSpPr>
        <p:sp>
          <p:nvSpPr>
            <p:cNvPr id="15" name="Rectangle 14">
              <a:extLst>
                <a:ext uri="{FF2B5EF4-FFF2-40B4-BE49-F238E27FC236}">
                  <a16:creationId xmlns:a16="http://schemas.microsoft.com/office/drawing/2014/main" id="{B67A266B-DAE6-4476-8D71-731470D89975}"/>
                </a:ext>
              </a:extLst>
            </p:cNvPr>
            <p:cNvSpPr/>
            <p:nvPr/>
          </p:nvSpPr>
          <p:spPr>
            <a:xfrm>
              <a:off x="1017047" y="3429000"/>
              <a:ext cx="9791980" cy="3292476"/>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 name="Rectangle 15">
              <a:extLst>
                <a:ext uri="{FF2B5EF4-FFF2-40B4-BE49-F238E27FC236}">
                  <a16:creationId xmlns:a16="http://schemas.microsoft.com/office/drawing/2014/main" id="{7C050D9B-155A-4A67-8ABB-B02A98B5F72C}"/>
                </a:ext>
              </a:extLst>
            </p:cNvPr>
            <p:cNvSpPr/>
            <p:nvPr/>
          </p:nvSpPr>
          <p:spPr>
            <a:xfrm>
              <a:off x="5227093" y="887105"/>
              <a:ext cx="5581933" cy="254189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 name="Rectangle 16">
              <a:extLst>
                <a:ext uri="{FF2B5EF4-FFF2-40B4-BE49-F238E27FC236}">
                  <a16:creationId xmlns:a16="http://schemas.microsoft.com/office/drawing/2014/main" id="{7B1FA0DB-BB69-4B22-8BA5-49983F4B867E}"/>
                </a:ext>
              </a:extLst>
            </p:cNvPr>
            <p:cNvSpPr/>
            <p:nvPr/>
          </p:nvSpPr>
          <p:spPr>
            <a:xfrm>
              <a:off x="1017046" y="887104"/>
              <a:ext cx="4210046" cy="1911236"/>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8" name="Rectangle 17">
              <a:extLst>
                <a:ext uri="{FF2B5EF4-FFF2-40B4-BE49-F238E27FC236}">
                  <a16:creationId xmlns:a16="http://schemas.microsoft.com/office/drawing/2014/main" id="{29AF862C-547C-4E8A-BD64-0CC75909AD21}"/>
                </a:ext>
              </a:extLst>
            </p:cNvPr>
            <p:cNvSpPr/>
            <p:nvPr/>
          </p:nvSpPr>
          <p:spPr>
            <a:xfrm>
              <a:off x="1017046" y="2798340"/>
              <a:ext cx="197605" cy="630660"/>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9" name="Down Arrow 10" descr="Arrow pointing to the upload button for the Table of grouped lists of people input file in the LATTE online user interface.">
            <a:extLst>
              <a:ext uri="{FF2B5EF4-FFF2-40B4-BE49-F238E27FC236}">
                <a16:creationId xmlns:a16="http://schemas.microsoft.com/office/drawing/2014/main" id="{72836332-479A-4FA8-8E89-D4A1EDDD5D17}"/>
              </a:ext>
            </a:extLst>
          </p:cNvPr>
          <p:cNvSpPr/>
          <p:nvPr/>
        </p:nvSpPr>
        <p:spPr>
          <a:xfrm rot="16200000">
            <a:off x="2158915" y="2733100"/>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164</a:t>
            </a:fld>
            <a:endParaRPr lang="en-US" dirty="0"/>
          </a:p>
        </p:txBody>
      </p:sp>
    </p:spTree>
    <p:extLst>
      <p:ext uri="{BB962C8B-B14F-4D97-AF65-F5344CB8AC3E}">
        <p14:creationId xmlns:p14="http://schemas.microsoft.com/office/powerpoint/2010/main" val="227558231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659FCF3-7D22-4BBB-A9AE-3B0EF600BBFD}"/>
              </a:ext>
            </a:extLst>
          </p:cNvPr>
          <p:cNvSpPr txBox="1">
            <a:spLocks noGrp="1"/>
          </p:cNvSpPr>
          <p:nvPr>
            <p:ph type="title" idx="4294967295"/>
          </p:nvPr>
        </p:nvSpPr>
        <p:spPr>
          <a:xfrm>
            <a:off x="428625" y="228600"/>
            <a:ext cx="8422434"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a:t>
            </a:r>
            <a:r>
              <a:rPr lang="en-US" sz="4000" dirty="0">
                <a:latin typeface="Tahoma" panose="020B0604030504040204" pitchFamily="34" charset="0"/>
              </a:rPr>
              <a:t> </a:t>
            </a:r>
            <a:r>
              <a:rPr lang="en-US" sz="1000" dirty="0">
                <a:latin typeface="Tahoma" panose="020B0604030504040204" pitchFamily="34" charset="0"/>
              </a:rPr>
              <a:t>(8/18)</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3" name="Picture 2" descr="Screenshot of the without date data tab of the LATTE online user interface.">
            <a:extLst>
              <a:ext uri="{FF2B5EF4-FFF2-40B4-BE49-F238E27FC236}">
                <a16:creationId xmlns:a16="http://schemas.microsoft.com/office/drawing/2014/main" id="{E78227A2-E22D-4521-B540-568475B2C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322" y="978408"/>
            <a:ext cx="9570948" cy="5596128"/>
          </a:xfrm>
          <a:prstGeom prst="rect">
            <a:avLst/>
          </a:prstGeom>
          <a:ln w="6350">
            <a:solidFill>
              <a:schemeClr val="tx1"/>
            </a:solidFill>
          </a:ln>
        </p:spPr>
      </p:pic>
      <p:sp>
        <p:nvSpPr>
          <p:cNvPr id="11" name="Down Arrow 10" descr="Arrow pointing to the help button in the LATTE online user interface.">
            <a:extLst>
              <a:ext uri="{FF2B5EF4-FFF2-40B4-BE49-F238E27FC236}">
                <a16:creationId xmlns:a16="http://schemas.microsoft.com/office/drawing/2014/main" id="{3822D2EE-358E-487A-9428-9BF5B3325AE0}"/>
              </a:ext>
            </a:extLst>
          </p:cNvPr>
          <p:cNvSpPr/>
          <p:nvPr/>
        </p:nvSpPr>
        <p:spPr>
          <a:xfrm rot="16200000">
            <a:off x="9314206" y="845999"/>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 name="Slide Number Placeholder 8">
            <a:extLst>
              <a:ext uri="{FF2B5EF4-FFF2-40B4-BE49-F238E27FC236}">
                <a16:creationId xmlns:a16="http://schemas.microsoft.com/office/drawing/2014/main" id="{5A0C4C1E-E585-4CC9-AC3D-6D51A7F09173}"/>
              </a:ext>
            </a:extLst>
          </p:cNvPr>
          <p:cNvSpPr>
            <a:spLocks noGrp="1"/>
          </p:cNvSpPr>
          <p:nvPr>
            <p:ph type="sldNum" sz="quarter" idx="12"/>
          </p:nvPr>
        </p:nvSpPr>
        <p:spPr/>
        <p:txBody>
          <a:bodyPr/>
          <a:lstStyle/>
          <a:p>
            <a:fld id="{1B5DE891-BED3-4FCA-96F7-3F8A1588183F}" type="slidenum">
              <a:rPr lang="en-US" smtClean="0"/>
              <a:pPr/>
              <a:t>165</a:t>
            </a:fld>
            <a:endParaRPr lang="en-US" dirty="0"/>
          </a:p>
        </p:txBody>
      </p:sp>
    </p:spTree>
    <p:extLst>
      <p:ext uri="{BB962C8B-B14F-4D97-AF65-F5344CB8AC3E}">
        <p14:creationId xmlns:p14="http://schemas.microsoft.com/office/powerpoint/2010/main" val="7027889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8422434"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a:t>
            </a:r>
            <a:r>
              <a:rPr lang="en-US" sz="4000" dirty="0">
                <a:latin typeface="Tahoma" panose="020B0604030504040204" pitchFamily="34" charset="0"/>
              </a:rPr>
              <a:t> </a:t>
            </a:r>
            <a:r>
              <a:rPr lang="en-US" sz="1000" dirty="0">
                <a:latin typeface="Tahoma" panose="020B0604030504040204" pitchFamily="34" charset="0"/>
              </a:rPr>
              <a:t>(9/18)</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2" name="Picture 11" descr="Screenshot of the without date data tab of the LATTE online user interface.">
            <a:extLst>
              <a:ext uri="{FF2B5EF4-FFF2-40B4-BE49-F238E27FC236}">
                <a16:creationId xmlns:a16="http://schemas.microsoft.com/office/drawing/2014/main" id="{9EEAE382-A864-4D6E-A7AE-04A69E958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570948" cy="5596128"/>
          </a:xfrm>
          <a:prstGeom prst="rect">
            <a:avLst/>
          </a:prstGeom>
          <a:ln w="6350">
            <a:solidFill>
              <a:schemeClr val="tx1"/>
            </a:solidFill>
          </a:ln>
        </p:spPr>
      </p:pic>
      <p:grpSp>
        <p:nvGrpSpPr>
          <p:cNvPr id="13" name="Group 12">
            <a:extLst>
              <a:ext uri="{FF2B5EF4-FFF2-40B4-BE49-F238E27FC236}">
                <a16:creationId xmlns:a16="http://schemas.microsoft.com/office/drawing/2014/main" id="{C1D51642-6C12-40BE-93EA-5520C2A22E14}"/>
              </a:ext>
              <a:ext uri="{C183D7F6-B498-43B3-948B-1728B52AA6E4}">
                <adec:decorative xmlns:adec="http://schemas.microsoft.com/office/drawing/2017/decorative" val="1"/>
              </a:ext>
            </a:extLst>
          </p:cNvPr>
          <p:cNvGrpSpPr/>
          <p:nvPr/>
        </p:nvGrpSpPr>
        <p:grpSpPr>
          <a:xfrm>
            <a:off x="1017046" y="887104"/>
            <a:ext cx="9791981" cy="5834372"/>
            <a:chOff x="1017046" y="887104"/>
            <a:chExt cx="9791981" cy="5834372"/>
          </a:xfrm>
        </p:grpSpPr>
        <p:sp>
          <p:nvSpPr>
            <p:cNvPr id="14" name="Rectangle 13">
              <a:extLst>
                <a:ext uri="{FF2B5EF4-FFF2-40B4-BE49-F238E27FC236}">
                  <a16:creationId xmlns:a16="http://schemas.microsoft.com/office/drawing/2014/main" id="{29025096-A42F-4C08-8420-BBA8D48BAD59}"/>
                </a:ext>
              </a:extLst>
            </p:cNvPr>
            <p:cNvSpPr/>
            <p:nvPr/>
          </p:nvSpPr>
          <p:spPr>
            <a:xfrm>
              <a:off x="1017047" y="3429000"/>
              <a:ext cx="9791980" cy="3292476"/>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 name="Rectangle 14">
              <a:extLst>
                <a:ext uri="{FF2B5EF4-FFF2-40B4-BE49-F238E27FC236}">
                  <a16:creationId xmlns:a16="http://schemas.microsoft.com/office/drawing/2014/main" id="{B61234C7-8093-4285-ACBF-94CFB1BB42E1}"/>
                </a:ext>
              </a:extLst>
            </p:cNvPr>
            <p:cNvSpPr/>
            <p:nvPr/>
          </p:nvSpPr>
          <p:spPr>
            <a:xfrm>
              <a:off x="5227093" y="887105"/>
              <a:ext cx="5581933" cy="254189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 name="Rectangle 15">
              <a:extLst>
                <a:ext uri="{FF2B5EF4-FFF2-40B4-BE49-F238E27FC236}">
                  <a16:creationId xmlns:a16="http://schemas.microsoft.com/office/drawing/2014/main" id="{BBB249F5-E976-4C98-B1F9-00FBDE936AD2}"/>
                </a:ext>
              </a:extLst>
            </p:cNvPr>
            <p:cNvSpPr/>
            <p:nvPr/>
          </p:nvSpPr>
          <p:spPr>
            <a:xfrm>
              <a:off x="1017046" y="887104"/>
              <a:ext cx="4210046" cy="1911236"/>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 name="Rectangle 16">
              <a:extLst>
                <a:ext uri="{FF2B5EF4-FFF2-40B4-BE49-F238E27FC236}">
                  <a16:creationId xmlns:a16="http://schemas.microsoft.com/office/drawing/2014/main" id="{F45C7DCE-C3D7-4C0B-BB77-93BBDCB66CAB}"/>
                </a:ext>
              </a:extLst>
            </p:cNvPr>
            <p:cNvSpPr/>
            <p:nvPr/>
          </p:nvSpPr>
          <p:spPr>
            <a:xfrm>
              <a:off x="1017046" y="2798340"/>
              <a:ext cx="197605" cy="630660"/>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8" name="Down Arrow 10" descr="Arrow pointing to the upload button for the Table of grouped lists of people input file in the LATTE online user interface.">
            <a:extLst>
              <a:ext uri="{FF2B5EF4-FFF2-40B4-BE49-F238E27FC236}">
                <a16:creationId xmlns:a16="http://schemas.microsoft.com/office/drawing/2014/main" id="{E8B46579-84CD-496F-B9AB-9928B552B38B}"/>
              </a:ext>
            </a:extLst>
          </p:cNvPr>
          <p:cNvSpPr/>
          <p:nvPr/>
        </p:nvSpPr>
        <p:spPr>
          <a:xfrm rot="16200000">
            <a:off x="2158915" y="2733100"/>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pic>
        <p:nvPicPr>
          <p:cNvPr id="4" name="Picture 3" descr="Screenshot of table of grouped lists of people populated with hypothetical data.">
            <a:extLst>
              <a:ext uri="{FF2B5EF4-FFF2-40B4-BE49-F238E27FC236}">
                <a16:creationId xmlns:a16="http://schemas.microsoft.com/office/drawing/2014/main" id="{F1053970-8766-4112-996A-14FD1C217E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6548" y="1781280"/>
            <a:ext cx="6476422" cy="3227832"/>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166</a:t>
            </a:fld>
            <a:endParaRPr lang="en-US" dirty="0"/>
          </a:p>
        </p:txBody>
      </p:sp>
    </p:spTree>
    <p:extLst>
      <p:ext uri="{BB962C8B-B14F-4D97-AF65-F5344CB8AC3E}">
        <p14:creationId xmlns:p14="http://schemas.microsoft.com/office/powerpoint/2010/main" val="278448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849296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a:t>
            </a:r>
            <a:r>
              <a:rPr lang="en-US" sz="4000" dirty="0">
                <a:latin typeface="Tahoma" panose="020B0604030504040204" pitchFamily="34" charset="0"/>
              </a:rPr>
              <a:t> </a:t>
            </a:r>
            <a:r>
              <a:rPr lang="en-US" sz="1000" dirty="0">
                <a:latin typeface="Tahoma" panose="020B0604030504040204" pitchFamily="34" charset="0"/>
              </a:rPr>
              <a:t>(10/18)</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4" name="Picture 13" descr="Screenshot of the without date data tab of the LATTE online user interface.">
            <a:extLst>
              <a:ext uri="{FF2B5EF4-FFF2-40B4-BE49-F238E27FC236}">
                <a16:creationId xmlns:a16="http://schemas.microsoft.com/office/drawing/2014/main" id="{355BDEAB-3636-49DD-B8EE-2588A0805F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570948" cy="5596128"/>
          </a:xfrm>
          <a:prstGeom prst="rect">
            <a:avLst/>
          </a:prstGeom>
          <a:ln w="6350">
            <a:solidFill>
              <a:schemeClr val="tx1"/>
            </a:solidFill>
          </a:ln>
        </p:spPr>
      </p:pic>
      <p:grpSp>
        <p:nvGrpSpPr>
          <p:cNvPr id="15" name="Group 14">
            <a:extLst>
              <a:ext uri="{FF2B5EF4-FFF2-40B4-BE49-F238E27FC236}">
                <a16:creationId xmlns:a16="http://schemas.microsoft.com/office/drawing/2014/main" id="{3588593F-4E37-4A31-80B4-DA4138934093}"/>
              </a:ext>
              <a:ext uri="{C183D7F6-B498-43B3-948B-1728B52AA6E4}">
                <adec:decorative xmlns:adec="http://schemas.microsoft.com/office/drawing/2017/decorative" val="1"/>
              </a:ext>
            </a:extLst>
          </p:cNvPr>
          <p:cNvGrpSpPr/>
          <p:nvPr/>
        </p:nvGrpSpPr>
        <p:grpSpPr>
          <a:xfrm>
            <a:off x="1017046" y="887104"/>
            <a:ext cx="9791981" cy="5834372"/>
            <a:chOff x="1017046" y="887104"/>
            <a:chExt cx="9791981" cy="5834372"/>
          </a:xfrm>
        </p:grpSpPr>
        <p:sp>
          <p:nvSpPr>
            <p:cNvPr id="16" name="Rectangle 15">
              <a:extLst>
                <a:ext uri="{FF2B5EF4-FFF2-40B4-BE49-F238E27FC236}">
                  <a16:creationId xmlns:a16="http://schemas.microsoft.com/office/drawing/2014/main" id="{B81742F4-C6BB-47E3-8803-8AA8F6223DB2}"/>
                </a:ext>
              </a:extLst>
            </p:cNvPr>
            <p:cNvSpPr/>
            <p:nvPr/>
          </p:nvSpPr>
          <p:spPr>
            <a:xfrm>
              <a:off x="1017047" y="3429000"/>
              <a:ext cx="9791980" cy="3292476"/>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 name="Rectangle 16">
              <a:extLst>
                <a:ext uri="{FF2B5EF4-FFF2-40B4-BE49-F238E27FC236}">
                  <a16:creationId xmlns:a16="http://schemas.microsoft.com/office/drawing/2014/main" id="{864ED2A8-E20E-47D1-916A-6F7849600570}"/>
                </a:ext>
              </a:extLst>
            </p:cNvPr>
            <p:cNvSpPr/>
            <p:nvPr/>
          </p:nvSpPr>
          <p:spPr>
            <a:xfrm>
              <a:off x="5227093" y="887105"/>
              <a:ext cx="5581933" cy="254189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8" name="Rectangle 17">
              <a:extLst>
                <a:ext uri="{FF2B5EF4-FFF2-40B4-BE49-F238E27FC236}">
                  <a16:creationId xmlns:a16="http://schemas.microsoft.com/office/drawing/2014/main" id="{16796547-A566-433B-83D3-7291AD46BD80}"/>
                </a:ext>
              </a:extLst>
            </p:cNvPr>
            <p:cNvSpPr/>
            <p:nvPr/>
          </p:nvSpPr>
          <p:spPr>
            <a:xfrm>
              <a:off x="1017046" y="887104"/>
              <a:ext cx="4210046" cy="1911236"/>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9" name="Rectangle 18">
              <a:extLst>
                <a:ext uri="{FF2B5EF4-FFF2-40B4-BE49-F238E27FC236}">
                  <a16:creationId xmlns:a16="http://schemas.microsoft.com/office/drawing/2014/main" id="{DCFF6379-26BA-43D0-91B7-F03531B72520}"/>
                </a:ext>
              </a:extLst>
            </p:cNvPr>
            <p:cNvSpPr/>
            <p:nvPr/>
          </p:nvSpPr>
          <p:spPr>
            <a:xfrm>
              <a:off x="1017046" y="2798340"/>
              <a:ext cx="197605" cy="630660"/>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0" name="Down Arrow 10" descr="Arrow pointing to the upload button for the Table of grouped lists of people input file in the LATTE online user interface.">
            <a:extLst>
              <a:ext uri="{FF2B5EF4-FFF2-40B4-BE49-F238E27FC236}">
                <a16:creationId xmlns:a16="http://schemas.microsoft.com/office/drawing/2014/main" id="{14EDC31C-A329-4EE3-9526-08090B3CA720}"/>
              </a:ext>
            </a:extLst>
          </p:cNvPr>
          <p:cNvSpPr/>
          <p:nvPr/>
        </p:nvSpPr>
        <p:spPr>
          <a:xfrm rot="16200000">
            <a:off x="2158915" y="2733100"/>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 name="Group 1" descr="Screenshot of table of grouped lists of people populated with hypothetical data and with column headers highlighted.">
            <a:extLst>
              <a:ext uri="{FF2B5EF4-FFF2-40B4-BE49-F238E27FC236}">
                <a16:creationId xmlns:a16="http://schemas.microsoft.com/office/drawing/2014/main" id="{A37119A9-88E2-413D-8C48-BF083905C586}"/>
              </a:ext>
            </a:extLst>
          </p:cNvPr>
          <p:cNvGrpSpPr/>
          <p:nvPr/>
        </p:nvGrpSpPr>
        <p:grpSpPr>
          <a:xfrm>
            <a:off x="5236548" y="1781280"/>
            <a:ext cx="6476422" cy="3227832"/>
            <a:chOff x="5236548" y="1781280"/>
            <a:chExt cx="6476422" cy="3227832"/>
          </a:xfrm>
        </p:grpSpPr>
        <p:pic>
          <p:nvPicPr>
            <p:cNvPr id="23" name="Picture 22" descr="Screenshot of table of grouped lists of people populated with hypothetical data and with column headers highlighted.">
              <a:extLst>
                <a:ext uri="{FF2B5EF4-FFF2-40B4-BE49-F238E27FC236}">
                  <a16:creationId xmlns:a16="http://schemas.microsoft.com/office/drawing/2014/main" id="{CC9F7D1F-C762-4417-8942-64A194EF7F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6548" y="1781280"/>
              <a:ext cx="6476422" cy="3227832"/>
            </a:xfrm>
            <a:prstGeom prst="rect">
              <a:avLst/>
            </a:prstGeom>
            <a:ln w="6350">
              <a:solidFill>
                <a:schemeClr val="tx1"/>
              </a:solidFill>
            </a:ln>
          </p:spPr>
        </p:pic>
        <p:sp>
          <p:nvSpPr>
            <p:cNvPr id="13" name="Rectangle 12">
              <a:extLst>
                <a:ext uri="{FF2B5EF4-FFF2-40B4-BE49-F238E27FC236}">
                  <a16:creationId xmlns:a16="http://schemas.microsoft.com/office/drawing/2014/main" id="{A315ACEA-39D0-40F5-8614-226D207651D8}"/>
                </a:ext>
              </a:extLst>
            </p:cNvPr>
            <p:cNvSpPr/>
            <p:nvPr/>
          </p:nvSpPr>
          <p:spPr>
            <a:xfrm flipH="1">
              <a:off x="5488970" y="2008077"/>
              <a:ext cx="6223999" cy="649224"/>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167</a:t>
            </a:fld>
            <a:endParaRPr lang="en-US" dirty="0"/>
          </a:p>
        </p:txBody>
      </p:sp>
    </p:spTree>
    <p:extLst>
      <p:ext uri="{BB962C8B-B14F-4D97-AF65-F5344CB8AC3E}">
        <p14:creationId xmlns:p14="http://schemas.microsoft.com/office/powerpoint/2010/main" val="387351871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849296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a:t>
            </a:r>
            <a:r>
              <a:rPr lang="en-US" sz="4000" dirty="0">
                <a:latin typeface="Tahoma" panose="020B0604030504040204" pitchFamily="34" charset="0"/>
              </a:rPr>
              <a:t> </a:t>
            </a:r>
            <a:r>
              <a:rPr lang="en-US" sz="1000" dirty="0">
                <a:latin typeface="Tahoma" panose="020B0604030504040204" pitchFamily="34" charset="0"/>
              </a:rPr>
              <a:t>(11/18)</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4" name="Picture 13" descr="Screenshot of the without date data tab of the LATTE online user interface.">
            <a:extLst>
              <a:ext uri="{FF2B5EF4-FFF2-40B4-BE49-F238E27FC236}">
                <a16:creationId xmlns:a16="http://schemas.microsoft.com/office/drawing/2014/main" id="{98DB6E28-1C7C-48E0-A098-B76DD9ECD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570948" cy="5596128"/>
          </a:xfrm>
          <a:prstGeom prst="rect">
            <a:avLst/>
          </a:prstGeom>
          <a:ln w="6350">
            <a:solidFill>
              <a:schemeClr val="tx1"/>
            </a:solidFill>
          </a:ln>
        </p:spPr>
      </p:pic>
      <p:grpSp>
        <p:nvGrpSpPr>
          <p:cNvPr id="15" name="Group 14">
            <a:extLst>
              <a:ext uri="{FF2B5EF4-FFF2-40B4-BE49-F238E27FC236}">
                <a16:creationId xmlns:a16="http://schemas.microsoft.com/office/drawing/2014/main" id="{5B87E7D3-1012-4B1F-93A9-C4EB27183B08}"/>
              </a:ext>
              <a:ext uri="{C183D7F6-B498-43B3-948B-1728B52AA6E4}">
                <adec:decorative xmlns:adec="http://schemas.microsoft.com/office/drawing/2017/decorative" val="1"/>
              </a:ext>
            </a:extLst>
          </p:cNvPr>
          <p:cNvGrpSpPr/>
          <p:nvPr/>
        </p:nvGrpSpPr>
        <p:grpSpPr>
          <a:xfrm>
            <a:off x="1017046" y="887104"/>
            <a:ext cx="9791981" cy="5834372"/>
            <a:chOff x="1017046" y="887104"/>
            <a:chExt cx="9791981" cy="5834372"/>
          </a:xfrm>
        </p:grpSpPr>
        <p:sp>
          <p:nvSpPr>
            <p:cNvPr id="16" name="Rectangle 15">
              <a:extLst>
                <a:ext uri="{FF2B5EF4-FFF2-40B4-BE49-F238E27FC236}">
                  <a16:creationId xmlns:a16="http://schemas.microsoft.com/office/drawing/2014/main" id="{BDA3CA73-8E4D-4195-B741-DB6FA66C5BCB}"/>
                </a:ext>
              </a:extLst>
            </p:cNvPr>
            <p:cNvSpPr/>
            <p:nvPr/>
          </p:nvSpPr>
          <p:spPr>
            <a:xfrm>
              <a:off x="1017047" y="3429000"/>
              <a:ext cx="9791980" cy="3292476"/>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 name="Rectangle 16">
              <a:extLst>
                <a:ext uri="{FF2B5EF4-FFF2-40B4-BE49-F238E27FC236}">
                  <a16:creationId xmlns:a16="http://schemas.microsoft.com/office/drawing/2014/main" id="{3D0FCC4C-5554-411C-93E7-FBCAC1E561AB}"/>
                </a:ext>
              </a:extLst>
            </p:cNvPr>
            <p:cNvSpPr/>
            <p:nvPr/>
          </p:nvSpPr>
          <p:spPr>
            <a:xfrm>
              <a:off x="5227093" y="887105"/>
              <a:ext cx="5581933" cy="254189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8" name="Rectangle 17">
              <a:extLst>
                <a:ext uri="{FF2B5EF4-FFF2-40B4-BE49-F238E27FC236}">
                  <a16:creationId xmlns:a16="http://schemas.microsoft.com/office/drawing/2014/main" id="{382CE970-2DFC-44F5-AA35-17A6EC6BEB72}"/>
                </a:ext>
              </a:extLst>
            </p:cNvPr>
            <p:cNvSpPr/>
            <p:nvPr/>
          </p:nvSpPr>
          <p:spPr>
            <a:xfrm>
              <a:off x="1017046" y="887104"/>
              <a:ext cx="4210046" cy="1911236"/>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9" name="Rectangle 18">
              <a:extLst>
                <a:ext uri="{FF2B5EF4-FFF2-40B4-BE49-F238E27FC236}">
                  <a16:creationId xmlns:a16="http://schemas.microsoft.com/office/drawing/2014/main" id="{A7965F43-E969-41C9-8C65-CD878DE04B3F}"/>
                </a:ext>
              </a:extLst>
            </p:cNvPr>
            <p:cNvSpPr/>
            <p:nvPr/>
          </p:nvSpPr>
          <p:spPr>
            <a:xfrm>
              <a:off x="1017046" y="2798340"/>
              <a:ext cx="197605" cy="630660"/>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0" name="Down Arrow 10" descr="Arrow pointing to the upload button for the Table of grouped lists of people input file in the LATTE online user interface.">
            <a:extLst>
              <a:ext uri="{FF2B5EF4-FFF2-40B4-BE49-F238E27FC236}">
                <a16:creationId xmlns:a16="http://schemas.microsoft.com/office/drawing/2014/main" id="{60F017AF-78E4-467C-B437-AFBF363AB3E2}"/>
              </a:ext>
            </a:extLst>
          </p:cNvPr>
          <p:cNvSpPr/>
          <p:nvPr/>
        </p:nvSpPr>
        <p:spPr>
          <a:xfrm rot="16200000">
            <a:off x="2158915" y="2733100"/>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 name="Group 1" descr="Screenshot of table of grouped lists of people populated with hypothetical data and with data rows highlighted.">
            <a:extLst>
              <a:ext uri="{FF2B5EF4-FFF2-40B4-BE49-F238E27FC236}">
                <a16:creationId xmlns:a16="http://schemas.microsoft.com/office/drawing/2014/main" id="{D709EF17-690D-4A14-AE28-D704AE8C9E82}"/>
              </a:ext>
            </a:extLst>
          </p:cNvPr>
          <p:cNvGrpSpPr/>
          <p:nvPr/>
        </p:nvGrpSpPr>
        <p:grpSpPr>
          <a:xfrm>
            <a:off x="5236548" y="1781280"/>
            <a:ext cx="6476422" cy="3227832"/>
            <a:chOff x="5236548" y="1781280"/>
            <a:chExt cx="6476422" cy="3227832"/>
          </a:xfrm>
        </p:grpSpPr>
        <p:pic>
          <p:nvPicPr>
            <p:cNvPr id="21" name="Picture 20" descr="Table&#10;&#10;Description automatically generated">
              <a:extLst>
                <a:ext uri="{FF2B5EF4-FFF2-40B4-BE49-F238E27FC236}">
                  <a16:creationId xmlns:a16="http://schemas.microsoft.com/office/drawing/2014/main" id="{A335B0C2-CBC7-4F12-844D-ECB736342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6548" y="1781280"/>
              <a:ext cx="6476422" cy="3227832"/>
            </a:xfrm>
            <a:prstGeom prst="rect">
              <a:avLst/>
            </a:prstGeom>
            <a:ln w="6350">
              <a:solidFill>
                <a:schemeClr val="tx1"/>
              </a:solidFill>
            </a:ln>
          </p:spPr>
        </p:pic>
        <p:sp>
          <p:nvSpPr>
            <p:cNvPr id="13" name="Rectangle 12">
              <a:extLst>
                <a:ext uri="{FF2B5EF4-FFF2-40B4-BE49-F238E27FC236}">
                  <a16:creationId xmlns:a16="http://schemas.microsoft.com/office/drawing/2014/main" id="{81D4C5D4-0F2C-4B02-9A00-B90D2C175C0B}"/>
                </a:ext>
              </a:extLst>
            </p:cNvPr>
            <p:cNvSpPr/>
            <p:nvPr/>
          </p:nvSpPr>
          <p:spPr>
            <a:xfrm flipH="1">
              <a:off x="5490633" y="2682032"/>
              <a:ext cx="1532500" cy="2313432"/>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168</a:t>
            </a:fld>
            <a:endParaRPr lang="en-US" dirty="0"/>
          </a:p>
        </p:txBody>
      </p:sp>
    </p:spTree>
    <p:extLst>
      <p:ext uri="{BB962C8B-B14F-4D97-AF65-F5344CB8AC3E}">
        <p14:creationId xmlns:p14="http://schemas.microsoft.com/office/powerpoint/2010/main" val="29640272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849296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a:t>
            </a:r>
            <a:r>
              <a:rPr lang="en-US" sz="4000" dirty="0">
                <a:latin typeface="Tahoma" panose="020B0604030504040204" pitchFamily="34" charset="0"/>
              </a:rPr>
              <a:t> </a:t>
            </a:r>
            <a:r>
              <a:rPr lang="en-US" sz="1000" dirty="0">
                <a:latin typeface="Tahoma" panose="020B0604030504040204" pitchFamily="34" charset="0"/>
              </a:rPr>
              <a:t>(12/18)</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1" name="Picture 10" descr="Screenshot of the without date data tab of the LATTE online user interface.">
            <a:extLst>
              <a:ext uri="{FF2B5EF4-FFF2-40B4-BE49-F238E27FC236}">
                <a16:creationId xmlns:a16="http://schemas.microsoft.com/office/drawing/2014/main" id="{A47AC6FA-99E9-41BF-9A5A-95A57623A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570948" cy="5596128"/>
          </a:xfrm>
          <a:prstGeom prst="rect">
            <a:avLst/>
          </a:prstGeom>
          <a:ln w="6350">
            <a:solidFill>
              <a:schemeClr val="tx1"/>
            </a:solidFill>
          </a:ln>
        </p:spPr>
      </p:pic>
      <p:grpSp>
        <p:nvGrpSpPr>
          <p:cNvPr id="4" name="Group 3">
            <a:extLst>
              <a:ext uri="{FF2B5EF4-FFF2-40B4-BE49-F238E27FC236}">
                <a16:creationId xmlns:a16="http://schemas.microsoft.com/office/drawing/2014/main" id="{9C8B14F7-D70D-4CF9-94E0-4AB6A5CC505E}"/>
              </a:ext>
              <a:ext uri="{C183D7F6-B498-43B3-948B-1728B52AA6E4}">
                <adec:decorative xmlns:adec="http://schemas.microsoft.com/office/drawing/2017/decorative" val="1"/>
              </a:ext>
            </a:extLst>
          </p:cNvPr>
          <p:cNvGrpSpPr/>
          <p:nvPr/>
        </p:nvGrpSpPr>
        <p:grpSpPr>
          <a:xfrm>
            <a:off x="1017045" y="887104"/>
            <a:ext cx="9791982" cy="5834372"/>
            <a:chOff x="1017045" y="887104"/>
            <a:chExt cx="9791982" cy="5834372"/>
          </a:xfrm>
        </p:grpSpPr>
        <p:sp>
          <p:nvSpPr>
            <p:cNvPr id="13" name="Rectangle 12">
              <a:extLst>
                <a:ext uri="{FF2B5EF4-FFF2-40B4-BE49-F238E27FC236}">
                  <a16:creationId xmlns:a16="http://schemas.microsoft.com/office/drawing/2014/main" id="{DFA65C33-EDBA-4DAE-A81D-EF85D9A9896C}"/>
                </a:ext>
              </a:extLst>
            </p:cNvPr>
            <p:cNvSpPr/>
            <p:nvPr/>
          </p:nvSpPr>
          <p:spPr>
            <a:xfrm>
              <a:off x="1017047" y="4179582"/>
              <a:ext cx="9791980" cy="254189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4" name="Rectangle 13">
              <a:extLst>
                <a:ext uri="{FF2B5EF4-FFF2-40B4-BE49-F238E27FC236}">
                  <a16:creationId xmlns:a16="http://schemas.microsoft.com/office/drawing/2014/main" id="{2F6C3385-150A-46CA-A496-D189E0CD29C7}"/>
                </a:ext>
              </a:extLst>
            </p:cNvPr>
            <p:cNvSpPr/>
            <p:nvPr/>
          </p:nvSpPr>
          <p:spPr>
            <a:xfrm>
              <a:off x="8918504" y="887105"/>
              <a:ext cx="1890522" cy="3292476"/>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 name="Rectangle 14">
              <a:extLst>
                <a:ext uri="{FF2B5EF4-FFF2-40B4-BE49-F238E27FC236}">
                  <a16:creationId xmlns:a16="http://schemas.microsoft.com/office/drawing/2014/main" id="{D30AF430-533F-4131-A959-3AC0B1AD2F18}"/>
                </a:ext>
              </a:extLst>
            </p:cNvPr>
            <p:cNvSpPr/>
            <p:nvPr/>
          </p:nvSpPr>
          <p:spPr>
            <a:xfrm>
              <a:off x="1017045" y="887104"/>
              <a:ext cx="7901457" cy="1350770"/>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 name="Rectangle 15">
              <a:extLst>
                <a:ext uri="{FF2B5EF4-FFF2-40B4-BE49-F238E27FC236}">
                  <a16:creationId xmlns:a16="http://schemas.microsoft.com/office/drawing/2014/main" id="{B9AEF812-CBAA-4B42-B1FF-04DEFAA94800}"/>
                </a:ext>
              </a:extLst>
            </p:cNvPr>
            <p:cNvSpPr/>
            <p:nvPr/>
          </p:nvSpPr>
          <p:spPr>
            <a:xfrm>
              <a:off x="1017045" y="2237873"/>
              <a:ext cx="4788331" cy="1941707"/>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7" name="Down Arrow 10" descr="Arrow pointing to the specify epi link strength section of the LATTE online user interface.">
            <a:extLst>
              <a:ext uri="{FF2B5EF4-FFF2-40B4-BE49-F238E27FC236}">
                <a16:creationId xmlns:a16="http://schemas.microsoft.com/office/drawing/2014/main" id="{4E31B07D-4FEC-4E63-B897-4EDC8E67C685}"/>
              </a:ext>
            </a:extLst>
          </p:cNvPr>
          <p:cNvSpPr/>
          <p:nvPr/>
        </p:nvSpPr>
        <p:spPr>
          <a:xfrm rot="16200000">
            <a:off x="5351302" y="2035269"/>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169</a:t>
            </a:fld>
            <a:endParaRPr lang="en-US" dirty="0"/>
          </a:p>
        </p:txBody>
      </p:sp>
    </p:spTree>
    <p:extLst>
      <p:ext uri="{BB962C8B-B14F-4D97-AF65-F5344CB8AC3E}">
        <p14:creationId xmlns:p14="http://schemas.microsoft.com/office/powerpoint/2010/main" val="1416929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30AFC63D-27FB-47FC-866D-CE85660D02E7}"/>
              </a:ext>
            </a:extLst>
          </p:cNvPr>
          <p:cNvSpPr txBox="1">
            <a:spLocks noGrp="1"/>
          </p:cNvSpPr>
          <p:nvPr>
            <p:ph type="title" idx="4294967295"/>
          </p:nvPr>
        </p:nvSpPr>
        <p:spPr>
          <a:xfrm>
            <a:off x="428625" y="228600"/>
            <a:ext cx="3069943"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Challenges</a:t>
            </a:r>
            <a:r>
              <a:rPr lang="en-US" sz="4000" dirty="0">
                <a:latin typeface="Tahoma" panose="020B0604030504040204" pitchFamily="34" charset="0"/>
              </a:rPr>
              <a:t> </a:t>
            </a:r>
            <a:r>
              <a:rPr lang="en-US" sz="1000" dirty="0">
                <a:latin typeface="Tahoma" panose="020B0604030504040204" pitchFamily="34" charset="0"/>
              </a:rPr>
              <a:t>(3/5)</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2" name="Group 1" descr="Icon of a man working at a desk with icons of people, calendars, and locations swirling around him.">
            <a:extLst>
              <a:ext uri="{FF2B5EF4-FFF2-40B4-BE49-F238E27FC236}">
                <a16:creationId xmlns:a16="http://schemas.microsoft.com/office/drawing/2014/main" id="{EEF055A6-AD5C-48B1-8D8F-2CC1F983EFD5}"/>
              </a:ext>
            </a:extLst>
          </p:cNvPr>
          <p:cNvGrpSpPr/>
          <p:nvPr/>
        </p:nvGrpSpPr>
        <p:grpSpPr>
          <a:xfrm>
            <a:off x="3040072" y="1842333"/>
            <a:ext cx="6775943" cy="4648058"/>
            <a:chOff x="3040072" y="1842333"/>
            <a:chExt cx="6775943" cy="4648058"/>
          </a:xfrm>
        </p:grpSpPr>
        <p:pic>
          <p:nvPicPr>
            <p:cNvPr id="22" name="Picture 21">
              <a:extLst>
                <a:ext uri="{FF2B5EF4-FFF2-40B4-BE49-F238E27FC236}">
                  <a16:creationId xmlns:a16="http://schemas.microsoft.com/office/drawing/2014/main" id="{468F3761-450F-455F-BCBE-1318D7ECA5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4760" y="3802612"/>
              <a:ext cx="1902480" cy="1919775"/>
            </a:xfrm>
            <a:prstGeom prst="rect">
              <a:avLst/>
            </a:prstGeom>
          </p:spPr>
        </p:pic>
        <p:pic>
          <p:nvPicPr>
            <p:cNvPr id="197" name="Picture 196">
              <a:extLst>
                <a:ext uri="{FF2B5EF4-FFF2-40B4-BE49-F238E27FC236}">
                  <a16:creationId xmlns:a16="http://schemas.microsoft.com/office/drawing/2014/main" id="{84BFFB77-FEC0-4A81-9F50-9295BA2856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631241">
              <a:off x="2898659" y="3364000"/>
              <a:ext cx="648586" cy="365760"/>
            </a:xfrm>
            <a:prstGeom prst="rect">
              <a:avLst/>
            </a:prstGeom>
          </p:spPr>
        </p:pic>
        <p:pic>
          <p:nvPicPr>
            <p:cNvPr id="207" name="Picture 206">
              <a:extLst>
                <a:ext uri="{FF2B5EF4-FFF2-40B4-BE49-F238E27FC236}">
                  <a16:creationId xmlns:a16="http://schemas.microsoft.com/office/drawing/2014/main" id="{08357714-EE16-49A6-9B4C-FCCC7BEFCC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319488">
              <a:off x="6354709" y="1842333"/>
              <a:ext cx="648586" cy="365760"/>
            </a:xfrm>
            <a:prstGeom prst="rect">
              <a:avLst/>
            </a:prstGeom>
          </p:spPr>
        </p:pic>
        <p:grpSp>
          <p:nvGrpSpPr>
            <p:cNvPr id="209" name="Group 208">
              <a:extLst>
                <a:ext uri="{FF2B5EF4-FFF2-40B4-BE49-F238E27FC236}">
                  <a16:creationId xmlns:a16="http://schemas.microsoft.com/office/drawing/2014/main" id="{1E4BF8B3-2C0C-4B3C-A582-CB010B667B1E}"/>
                </a:ext>
              </a:extLst>
            </p:cNvPr>
            <p:cNvGrpSpPr>
              <a:grpSpLocks noChangeAspect="1"/>
            </p:cNvGrpSpPr>
            <p:nvPr/>
          </p:nvGrpSpPr>
          <p:grpSpPr>
            <a:xfrm rot="13018482">
              <a:off x="3861499" y="4729377"/>
              <a:ext cx="509953" cy="457200"/>
              <a:chOff x="8258247" y="4401909"/>
              <a:chExt cx="1699681" cy="1523852"/>
            </a:xfrm>
          </p:grpSpPr>
          <p:pic>
            <p:nvPicPr>
              <p:cNvPr id="210" name="Picture 209">
                <a:extLst>
                  <a:ext uri="{FF2B5EF4-FFF2-40B4-BE49-F238E27FC236}">
                    <a16:creationId xmlns:a16="http://schemas.microsoft.com/office/drawing/2014/main" id="{BFF8C650-CBFE-4585-A499-EE33FDE437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211" name="Rectangle 210">
                <a:extLst>
                  <a:ext uri="{FF2B5EF4-FFF2-40B4-BE49-F238E27FC236}">
                    <a16:creationId xmlns:a16="http://schemas.microsoft.com/office/drawing/2014/main" id="{7E339296-4541-4F19-8254-6D7A8B5649D5}"/>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12" name="Rectangle 211">
                <a:extLst>
                  <a:ext uri="{FF2B5EF4-FFF2-40B4-BE49-F238E27FC236}">
                    <a16:creationId xmlns:a16="http://schemas.microsoft.com/office/drawing/2014/main" id="{91339727-7138-4708-883D-FD78EB40A997}"/>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224" name="Group 223">
              <a:extLst>
                <a:ext uri="{FF2B5EF4-FFF2-40B4-BE49-F238E27FC236}">
                  <a16:creationId xmlns:a16="http://schemas.microsoft.com/office/drawing/2014/main" id="{D622A57C-00C1-4604-9F1B-6CE38FF55B6F}"/>
                </a:ext>
              </a:extLst>
            </p:cNvPr>
            <p:cNvGrpSpPr>
              <a:grpSpLocks noChangeAspect="1"/>
            </p:cNvGrpSpPr>
            <p:nvPr/>
          </p:nvGrpSpPr>
          <p:grpSpPr>
            <a:xfrm rot="10529823">
              <a:off x="7565571" y="5862205"/>
              <a:ext cx="509953" cy="457200"/>
              <a:chOff x="7383827" y="5017936"/>
              <a:chExt cx="1699681" cy="1523852"/>
            </a:xfrm>
          </p:grpSpPr>
          <p:sp>
            <p:nvSpPr>
              <p:cNvPr id="225" name="Rectangle 224">
                <a:extLst>
                  <a:ext uri="{FF2B5EF4-FFF2-40B4-BE49-F238E27FC236}">
                    <a16:creationId xmlns:a16="http://schemas.microsoft.com/office/drawing/2014/main" id="{B4C1CEB8-08D6-4855-9DF4-465D12C8656E}"/>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26" name="Group 225">
                <a:extLst>
                  <a:ext uri="{FF2B5EF4-FFF2-40B4-BE49-F238E27FC236}">
                    <a16:creationId xmlns:a16="http://schemas.microsoft.com/office/drawing/2014/main" id="{5DB557AF-92D1-4A43-A2B4-21691B86C0AA}"/>
                  </a:ext>
                </a:extLst>
              </p:cNvPr>
              <p:cNvGrpSpPr/>
              <p:nvPr/>
            </p:nvGrpSpPr>
            <p:grpSpPr>
              <a:xfrm>
                <a:off x="7383827" y="5017936"/>
                <a:ext cx="1699681" cy="1523852"/>
                <a:chOff x="6246902" y="3993276"/>
                <a:chExt cx="1699681" cy="1523852"/>
              </a:xfrm>
            </p:grpSpPr>
            <p:pic>
              <p:nvPicPr>
                <p:cNvPr id="227" name="Picture 226">
                  <a:extLst>
                    <a:ext uri="{FF2B5EF4-FFF2-40B4-BE49-F238E27FC236}">
                      <a16:creationId xmlns:a16="http://schemas.microsoft.com/office/drawing/2014/main" id="{A1D2C025-CA2F-42F5-9D34-507EB433BD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228" name="Rectangle 227">
                  <a:extLst>
                    <a:ext uri="{FF2B5EF4-FFF2-40B4-BE49-F238E27FC236}">
                      <a16:creationId xmlns:a16="http://schemas.microsoft.com/office/drawing/2014/main" id="{0C38045B-974E-4171-A6E2-03A2A5B00885}"/>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29" name="Rectangle 228">
                  <a:extLst>
                    <a:ext uri="{FF2B5EF4-FFF2-40B4-BE49-F238E27FC236}">
                      <a16:creationId xmlns:a16="http://schemas.microsoft.com/office/drawing/2014/main" id="{58DC1204-66D5-425B-9A87-5607A0EA5C8F}"/>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30" name="Rectangle 229">
                  <a:extLst>
                    <a:ext uri="{FF2B5EF4-FFF2-40B4-BE49-F238E27FC236}">
                      <a16:creationId xmlns:a16="http://schemas.microsoft.com/office/drawing/2014/main" id="{37B7F12C-E25D-4E7F-8CB7-B7E470D272FF}"/>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pic>
          <p:nvPicPr>
            <p:cNvPr id="232" name="Picture 231">
              <a:extLst>
                <a:ext uri="{FF2B5EF4-FFF2-40B4-BE49-F238E27FC236}">
                  <a16:creationId xmlns:a16="http://schemas.microsoft.com/office/drawing/2014/main" id="{1983CD50-5C30-42DD-ACB0-D9390AFF68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699801">
              <a:off x="5307316" y="2303516"/>
              <a:ext cx="462229" cy="822960"/>
            </a:xfrm>
            <a:prstGeom prst="rect">
              <a:avLst/>
            </a:prstGeom>
          </p:spPr>
        </p:pic>
        <p:pic>
          <p:nvPicPr>
            <p:cNvPr id="234" name="Picture 233">
              <a:extLst>
                <a:ext uri="{FF2B5EF4-FFF2-40B4-BE49-F238E27FC236}">
                  <a16:creationId xmlns:a16="http://schemas.microsoft.com/office/drawing/2014/main" id="{E8052FC1-91E9-4BAB-9F1C-6E07C3C53C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948871">
              <a:off x="3706882" y="3707550"/>
              <a:ext cx="480624" cy="914400"/>
            </a:xfrm>
            <a:prstGeom prst="rect">
              <a:avLst/>
            </a:prstGeom>
          </p:spPr>
        </p:pic>
        <p:pic>
          <p:nvPicPr>
            <p:cNvPr id="235" name="Picture 234">
              <a:extLst>
                <a:ext uri="{FF2B5EF4-FFF2-40B4-BE49-F238E27FC236}">
                  <a16:creationId xmlns:a16="http://schemas.microsoft.com/office/drawing/2014/main" id="{F83BA91A-33EE-4345-AEAE-79C496E2DE3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386875">
              <a:off x="7545209" y="2592670"/>
              <a:ext cx="462229" cy="822960"/>
            </a:xfrm>
            <a:prstGeom prst="rect">
              <a:avLst/>
            </a:prstGeom>
          </p:spPr>
        </p:pic>
        <p:pic>
          <p:nvPicPr>
            <p:cNvPr id="236" name="Picture 235">
              <a:extLst>
                <a:ext uri="{FF2B5EF4-FFF2-40B4-BE49-F238E27FC236}">
                  <a16:creationId xmlns:a16="http://schemas.microsoft.com/office/drawing/2014/main" id="{EF16DECF-E8B1-42B1-A255-A01522DE991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9619066">
              <a:off x="9335391" y="3799976"/>
              <a:ext cx="480624" cy="914400"/>
            </a:xfrm>
            <a:prstGeom prst="rect">
              <a:avLst/>
            </a:prstGeom>
          </p:spPr>
        </p:pic>
        <p:pic>
          <p:nvPicPr>
            <p:cNvPr id="239" name="Picture 238">
              <a:extLst>
                <a:ext uri="{FF2B5EF4-FFF2-40B4-BE49-F238E27FC236}">
                  <a16:creationId xmlns:a16="http://schemas.microsoft.com/office/drawing/2014/main" id="{B6B1329F-EF16-4407-AF58-13CDA400656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7329355">
              <a:off x="4757307" y="5792879"/>
              <a:ext cx="480624" cy="914400"/>
            </a:xfrm>
            <a:prstGeom prst="rect">
              <a:avLst/>
            </a:prstGeom>
          </p:spPr>
        </p:pic>
        <p:pic>
          <p:nvPicPr>
            <p:cNvPr id="240" name="Picture 239">
              <a:extLst>
                <a:ext uri="{FF2B5EF4-FFF2-40B4-BE49-F238E27FC236}">
                  <a16:creationId xmlns:a16="http://schemas.microsoft.com/office/drawing/2014/main" id="{FE74390C-F8ED-47C7-8BEB-7680D067F6F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045024">
              <a:off x="8005592" y="3655469"/>
              <a:ext cx="462229" cy="822960"/>
            </a:xfrm>
            <a:prstGeom prst="rect">
              <a:avLst/>
            </a:prstGeom>
          </p:spPr>
        </p:pic>
        <p:pic>
          <p:nvPicPr>
            <p:cNvPr id="241" name="Picture 240">
              <a:extLst>
                <a:ext uri="{FF2B5EF4-FFF2-40B4-BE49-F238E27FC236}">
                  <a16:creationId xmlns:a16="http://schemas.microsoft.com/office/drawing/2014/main" id="{31594D00-B085-43C6-985D-A6E165CD5BB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3664165">
              <a:off x="4435745" y="2835354"/>
              <a:ext cx="480624" cy="914400"/>
            </a:xfrm>
            <a:prstGeom prst="rect">
              <a:avLst/>
            </a:prstGeom>
          </p:spPr>
        </p:pic>
        <p:grpSp>
          <p:nvGrpSpPr>
            <p:cNvPr id="245" name="Group 244">
              <a:extLst>
                <a:ext uri="{FF2B5EF4-FFF2-40B4-BE49-F238E27FC236}">
                  <a16:creationId xmlns:a16="http://schemas.microsoft.com/office/drawing/2014/main" id="{B136290C-39CA-4D38-A79C-A11B95F5E3AA}"/>
                </a:ext>
              </a:extLst>
            </p:cNvPr>
            <p:cNvGrpSpPr>
              <a:grpSpLocks noChangeAspect="1"/>
            </p:cNvGrpSpPr>
            <p:nvPr/>
          </p:nvGrpSpPr>
          <p:grpSpPr>
            <a:xfrm rot="2343637">
              <a:off x="8400922" y="2787341"/>
              <a:ext cx="509953" cy="457200"/>
              <a:chOff x="8258247" y="4401909"/>
              <a:chExt cx="1699681" cy="1523852"/>
            </a:xfrm>
          </p:grpSpPr>
          <p:pic>
            <p:nvPicPr>
              <p:cNvPr id="246" name="Picture 245">
                <a:extLst>
                  <a:ext uri="{FF2B5EF4-FFF2-40B4-BE49-F238E27FC236}">
                    <a16:creationId xmlns:a16="http://schemas.microsoft.com/office/drawing/2014/main" id="{11524260-6FF0-4A88-BBBC-0C0C568958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247" name="Rectangle 246">
                <a:extLst>
                  <a:ext uri="{FF2B5EF4-FFF2-40B4-BE49-F238E27FC236}">
                    <a16:creationId xmlns:a16="http://schemas.microsoft.com/office/drawing/2014/main" id="{24AC193B-09CE-46F9-A4D1-55087E3C33A5}"/>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48" name="Rectangle 247">
                <a:extLst>
                  <a:ext uri="{FF2B5EF4-FFF2-40B4-BE49-F238E27FC236}">
                    <a16:creationId xmlns:a16="http://schemas.microsoft.com/office/drawing/2014/main" id="{846D2110-EDC8-43A2-95FF-9CE7349F2CA2}"/>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pic>
          <p:nvPicPr>
            <p:cNvPr id="251" name="Picture 250">
              <a:extLst>
                <a:ext uri="{FF2B5EF4-FFF2-40B4-BE49-F238E27FC236}">
                  <a16:creationId xmlns:a16="http://schemas.microsoft.com/office/drawing/2014/main" id="{A9714C9D-1EFF-4807-8193-1568895ACBD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492836">
              <a:off x="6545241" y="5981482"/>
              <a:ext cx="648586" cy="365760"/>
            </a:xfrm>
            <a:prstGeom prst="rect">
              <a:avLst/>
            </a:prstGeom>
          </p:spPr>
        </p:pic>
        <p:pic>
          <p:nvPicPr>
            <p:cNvPr id="252" name="Picture 251">
              <a:extLst>
                <a:ext uri="{FF2B5EF4-FFF2-40B4-BE49-F238E27FC236}">
                  <a16:creationId xmlns:a16="http://schemas.microsoft.com/office/drawing/2014/main" id="{D5D0436A-B66A-4BD0-84F7-15401D68F13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1270759">
              <a:off x="7470475" y="4608063"/>
              <a:ext cx="480624" cy="914400"/>
            </a:xfrm>
            <a:prstGeom prst="rect">
              <a:avLst/>
            </a:prstGeom>
          </p:spPr>
        </p:pic>
      </p:grpSp>
      <p:sp>
        <p:nvSpPr>
          <p:cNvPr id="3" name="Slide Number Placeholder 2"/>
          <p:cNvSpPr>
            <a:spLocks noGrp="1"/>
          </p:cNvSpPr>
          <p:nvPr>
            <p:ph type="sldNum" sz="quarter" idx="12"/>
          </p:nvPr>
        </p:nvSpPr>
        <p:spPr/>
        <p:txBody>
          <a:bodyPr/>
          <a:lstStyle/>
          <a:p>
            <a:fld id="{1B5DE891-BED3-4FCA-96F7-3F8A1588183F}" type="slidenum">
              <a:rPr lang="en-US" smtClean="0"/>
              <a:pPr/>
              <a:t>17</a:t>
            </a:fld>
            <a:endParaRPr lang="en-US" dirty="0"/>
          </a:p>
        </p:txBody>
      </p:sp>
    </p:spTree>
    <p:extLst>
      <p:ext uri="{BB962C8B-B14F-4D97-AF65-F5344CB8AC3E}">
        <p14:creationId xmlns:p14="http://schemas.microsoft.com/office/powerpoint/2010/main" val="37035087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849296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a:t>
            </a:r>
            <a:r>
              <a:rPr lang="en-US" sz="4000" dirty="0">
                <a:latin typeface="Tahoma" panose="020B0604030504040204" pitchFamily="34" charset="0"/>
              </a:rPr>
              <a:t> </a:t>
            </a:r>
            <a:r>
              <a:rPr lang="en-US" sz="1000" dirty="0">
                <a:latin typeface="Tahoma" panose="020B0604030504040204" pitchFamily="34" charset="0"/>
              </a:rPr>
              <a:t>(13/18)</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9" name="Picture 18" descr="Screenshot of the without date data tab of the LATTE online user interface.">
            <a:extLst>
              <a:ext uri="{FF2B5EF4-FFF2-40B4-BE49-F238E27FC236}">
                <a16:creationId xmlns:a16="http://schemas.microsoft.com/office/drawing/2014/main" id="{53BD6ACA-1B09-4C38-8337-D8F5AA16D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570948" cy="5596128"/>
          </a:xfrm>
          <a:prstGeom prst="rect">
            <a:avLst/>
          </a:prstGeom>
          <a:ln w="6350">
            <a:solidFill>
              <a:schemeClr val="tx1"/>
            </a:solidFill>
          </a:ln>
        </p:spPr>
      </p:pic>
      <p:grpSp>
        <p:nvGrpSpPr>
          <p:cNvPr id="27" name="Group 26">
            <a:extLst>
              <a:ext uri="{FF2B5EF4-FFF2-40B4-BE49-F238E27FC236}">
                <a16:creationId xmlns:a16="http://schemas.microsoft.com/office/drawing/2014/main" id="{A2171007-C9F5-425A-8BB3-94A6E6E1B165}"/>
              </a:ext>
              <a:ext uri="{C183D7F6-B498-43B3-948B-1728B52AA6E4}">
                <adec:decorative xmlns:adec="http://schemas.microsoft.com/office/drawing/2017/decorative" val="1"/>
              </a:ext>
            </a:extLst>
          </p:cNvPr>
          <p:cNvGrpSpPr/>
          <p:nvPr/>
        </p:nvGrpSpPr>
        <p:grpSpPr>
          <a:xfrm>
            <a:off x="1017045" y="887104"/>
            <a:ext cx="9791982" cy="5834372"/>
            <a:chOff x="1017045" y="887104"/>
            <a:chExt cx="9791982" cy="5834372"/>
          </a:xfrm>
        </p:grpSpPr>
        <p:sp>
          <p:nvSpPr>
            <p:cNvPr id="28" name="Rectangle 27">
              <a:extLst>
                <a:ext uri="{FF2B5EF4-FFF2-40B4-BE49-F238E27FC236}">
                  <a16:creationId xmlns:a16="http://schemas.microsoft.com/office/drawing/2014/main" id="{A12D1E26-8D70-4506-BB18-39771C792B5A}"/>
                </a:ext>
              </a:extLst>
            </p:cNvPr>
            <p:cNvSpPr/>
            <p:nvPr/>
          </p:nvSpPr>
          <p:spPr>
            <a:xfrm>
              <a:off x="1017047" y="4179582"/>
              <a:ext cx="9791980" cy="254189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9" name="Rectangle 28">
              <a:extLst>
                <a:ext uri="{FF2B5EF4-FFF2-40B4-BE49-F238E27FC236}">
                  <a16:creationId xmlns:a16="http://schemas.microsoft.com/office/drawing/2014/main" id="{1C2223EC-3F21-4198-B7F8-602232441C3A}"/>
                </a:ext>
              </a:extLst>
            </p:cNvPr>
            <p:cNvSpPr/>
            <p:nvPr/>
          </p:nvSpPr>
          <p:spPr>
            <a:xfrm>
              <a:off x="8918504" y="887105"/>
              <a:ext cx="1890522" cy="3292476"/>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0" name="Rectangle 29">
              <a:extLst>
                <a:ext uri="{FF2B5EF4-FFF2-40B4-BE49-F238E27FC236}">
                  <a16:creationId xmlns:a16="http://schemas.microsoft.com/office/drawing/2014/main" id="{3BB1348A-8648-4DE1-8694-A54D8FE03205}"/>
                </a:ext>
              </a:extLst>
            </p:cNvPr>
            <p:cNvSpPr/>
            <p:nvPr/>
          </p:nvSpPr>
          <p:spPr>
            <a:xfrm>
              <a:off x="1017045" y="887104"/>
              <a:ext cx="7901457" cy="1350770"/>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1" name="Rectangle 30">
              <a:extLst>
                <a:ext uri="{FF2B5EF4-FFF2-40B4-BE49-F238E27FC236}">
                  <a16:creationId xmlns:a16="http://schemas.microsoft.com/office/drawing/2014/main" id="{3D8098F6-C672-411A-9EAA-4CA1991B7795}"/>
                </a:ext>
              </a:extLst>
            </p:cNvPr>
            <p:cNvSpPr/>
            <p:nvPr/>
          </p:nvSpPr>
          <p:spPr>
            <a:xfrm>
              <a:off x="1017045" y="2237873"/>
              <a:ext cx="4788331" cy="1941707"/>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4" name="Group 3" descr="Arrow pointing to the specify epi link strength section of the LATTE online user interface.">
            <a:extLst>
              <a:ext uri="{FF2B5EF4-FFF2-40B4-BE49-F238E27FC236}">
                <a16:creationId xmlns:a16="http://schemas.microsoft.com/office/drawing/2014/main" id="{0BB40324-D371-4554-A7D7-2F35AF2486AE}"/>
              </a:ext>
            </a:extLst>
          </p:cNvPr>
          <p:cNvGrpSpPr/>
          <p:nvPr/>
        </p:nvGrpSpPr>
        <p:grpSpPr>
          <a:xfrm>
            <a:off x="4943342" y="3206072"/>
            <a:ext cx="1013633" cy="685800"/>
            <a:chOff x="4943342" y="3206072"/>
            <a:chExt cx="1013633" cy="685800"/>
          </a:xfrm>
        </p:grpSpPr>
        <p:sp>
          <p:nvSpPr>
            <p:cNvPr id="32" name="Down Arrow 10">
              <a:extLst>
                <a:ext uri="{FF2B5EF4-FFF2-40B4-BE49-F238E27FC236}">
                  <a16:creationId xmlns:a16="http://schemas.microsoft.com/office/drawing/2014/main" id="{AC85FCE7-B086-4CA0-8CA1-3973D3994E73}"/>
                </a:ext>
              </a:extLst>
            </p:cNvPr>
            <p:cNvSpPr/>
            <p:nvPr/>
          </p:nvSpPr>
          <p:spPr>
            <a:xfrm rot="16200000">
              <a:off x="5223661" y="3116650"/>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 name="Left Bracket 1">
              <a:extLst>
                <a:ext uri="{FF2B5EF4-FFF2-40B4-BE49-F238E27FC236}">
                  <a16:creationId xmlns:a16="http://schemas.microsoft.com/office/drawing/2014/main" id="{8D8A8092-426D-4251-9FBE-97B6CD8FAABF}"/>
                </a:ext>
              </a:extLst>
            </p:cNvPr>
            <p:cNvSpPr/>
            <p:nvPr/>
          </p:nvSpPr>
          <p:spPr>
            <a:xfrm>
              <a:off x="5896476" y="3206072"/>
              <a:ext cx="60499" cy="685800"/>
            </a:xfrm>
            <a:prstGeom prst="leftBracket">
              <a:avLst/>
            </a:prstGeom>
            <a:ln w="25400">
              <a:solidFill>
                <a:srgbClr val="F6A0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170</a:t>
            </a:fld>
            <a:endParaRPr lang="en-US" dirty="0"/>
          </a:p>
        </p:txBody>
      </p:sp>
    </p:spTree>
    <p:extLst>
      <p:ext uri="{BB962C8B-B14F-4D97-AF65-F5344CB8AC3E}">
        <p14:creationId xmlns:p14="http://schemas.microsoft.com/office/powerpoint/2010/main" val="42002734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849296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a:t>
            </a:r>
            <a:r>
              <a:rPr lang="en-US" sz="4000" dirty="0">
                <a:latin typeface="Tahoma" panose="020B0604030504040204" pitchFamily="34" charset="0"/>
              </a:rPr>
              <a:t> </a:t>
            </a:r>
            <a:r>
              <a:rPr lang="en-US" sz="1000" dirty="0">
                <a:latin typeface="Tahoma" panose="020B0604030504040204" pitchFamily="34" charset="0"/>
              </a:rPr>
              <a:t>(14/18)</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4" name="Picture 3" descr="Screenshot of the without date data tab of the LATTE online user interface.">
            <a:extLst>
              <a:ext uri="{FF2B5EF4-FFF2-40B4-BE49-F238E27FC236}">
                <a16:creationId xmlns:a16="http://schemas.microsoft.com/office/drawing/2014/main" id="{F730D5B3-24C7-4329-9044-3AA3B272A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568" y="978408"/>
            <a:ext cx="9570948" cy="5596128"/>
          </a:xfrm>
          <a:prstGeom prst="rect">
            <a:avLst/>
          </a:prstGeom>
          <a:ln w="6350">
            <a:solidFill>
              <a:schemeClr val="tx1"/>
            </a:solidFill>
          </a:ln>
        </p:spPr>
      </p:pic>
      <p:grpSp>
        <p:nvGrpSpPr>
          <p:cNvPr id="7" name="Group 6">
            <a:extLst>
              <a:ext uri="{FF2B5EF4-FFF2-40B4-BE49-F238E27FC236}">
                <a16:creationId xmlns:a16="http://schemas.microsoft.com/office/drawing/2014/main" id="{C22AC319-A1C2-4941-B221-AE7B7F72D331}"/>
              </a:ext>
              <a:ext uri="{C183D7F6-B498-43B3-948B-1728B52AA6E4}">
                <adec:decorative xmlns:adec="http://schemas.microsoft.com/office/drawing/2017/decorative" val="1"/>
              </a:ext>
            </a:extLst>
          </p:cNvPr>
          <p:cNvGrpSpPr/>
          <p:nvPr/>
        </p:nvGrpSpPr>
        <p:grpSpPr>
          <a:xfrm>
            <a:off x="1017045" y="887104"/>
            <a:ext cx="9791982" cy="5834371"/>
            <a:chOff x="1017045" y="887104"/>
            <a:chExt cx="9791982" cy="5834371"/>
          </a:xfrm>
        </p:grpSpPr>
        <p:sp>
          <p:nvSpPr>
            <p:cNvPr id="13" name="Rectangle 12">
              <a:extLst>
                <a:ext uri="{FF2B5EF4-FFF2-40B4-BE49-F238E27FC236}">
                  <a16:creationId xmlns:a16="http://schemas.microsoft.com/office/drawing/2014/main" id="{EA17AAE6-8A9A-4105-BC00-4FF68C8DEC92}"/>
                </a:ext>
              </a:extLst>
            </p:cNvPr>
            <p:cNvSpPr/>
            <p:nvPr/>
          </p:nvSpPr>
          <p:spPr>
            <a:xfrm>
              <a:off x="1017047" y="5063318"/>
              <a:ext cx="9791980" cy="1658157"/>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4" name="Rectangle 13">
              <a:extLst>
                <a:ext uri="{FF2B5EF4-FFF2-40B4-BE49-F238E27FC236}">
                  <a16:creationId xmlns:a16="http://schemas.microsoft.com/office/drawing/2014/main" id="{CD5583E9-1BD1-4F39-A928-61746991BB0D}"/>
                </a:ext>
              </a:extLst>
            </p:cNvPr>
            <p:cNvSpPr/>
            <p:nvPr/>
          </p:nvSpPr>
          <p:spPr>
            <a:xfrm>
              <a:off x="8918504" y="887104"/>
              <a:ext cx="1890522" cy="4176213"/>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 name="Rectangle 14">
              <a:extLst>
                <a:ext uri="{FF2B5EF4-FFF2-40B4-BE49-F238E27FC236}">
                  <a16:creationId xmlns:a16="http://schemas.microsoft.com/office/drawing/2014/main" id="{C833A6AB-36CB-4A9E-9A02-B0ABF43EE6BE}"/>
                </a:ext>
              </a:extLst>
            </p:cNvPr>
            <p:cNvSpPr/>
            <p:nvPr/>
          </p:nvSpPr>
          <p:spPr>
            <a:xfrm>
              <a:off x="1017045" y="887104"/>
              <a:ext cx="7901457" cy="1350770"/>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 name="Rectangle 15">
              <a:extLst>
                <a:ext uri="{FF2B5EF4-FFF2-40B4-BE49-F238E27FC236}">
                  <a16:creationId xmlns:a16="http://schemas.microsoft.com/office/drawing/2014/main" id="{A06B2C36-98E3-4358-AD8D-403545B17677}"/>
                </a:ext>
              </a:extLst>
            </p:cNvPr>
            <p:cNvSpPr/>
            <p:nvPr/>
          </p:nvSpPr>
          <p:spPr>
            <a:xfrm>
              <a:off x="1017045" y="2237873"/>
              <a:ext cx="4788331" cy="2825445"/>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7" name="Down Arrow 10" descr="Arrow pointing to the specify epi link strength section of the LATTE online user interface.">
            <a:extLst>
              <a:ext uri="{FF2B5EF4-FFF2-40B4-BE49-F238E27FC236}">
                <a16:creationId xmlns:a16="http://schemas.microsoft.com/office/drawing/2014/main" id="{E52A21C0-32E9-465C-AE92-A40A9BABCBEE}"/>
              </a:ext>
            </a:extLst>
          </p:cNvPr>
          <p:cNvSpPr/>
          <p:nvPr/>
        </p:nvSpPr>
        <p:spPr>
          <a:xfrm rot="16200000">
            <a:off x="5351302" y="3591117"/>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171</a:t>
            </a:fld>
            <a:endParaRPr lang="en-US" dirty="0"/>
          </a:p>
        </p:txBody>
      </p:sp>
    </p:spTree>
    <p:extLst>
      <p:ext uri="{BB962C8B-B14F-4D97-AF65-F5344CB8AC3E}">
        <p14:creationId xmlns:p14="http://schemas.microsoft.com/office/powerpoint/2010/main" val="9306081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849296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a:t>
            </a:r>
            <a:r>
              <a:rPr lang="en-US" sz="4000" dirty="0">
                <a:latin typeface="Tahoma" panose="020B0604030504040204" pitchFamily="34" charset="0"/>
              </a:rPr>
              <a:t> </a:t>
            </a:r>
            <a:r>
              <a:rPr lang="en-US" sz="1000" dirty="0">
                <a:latin typeface="Tahoma" panose="020B0604030504040204" pitchFamily="34" charset="0"/>
              </a:rPr>
              <a:t>(15/18)</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2" name="Picture 11" descr="Screenshot of the without date data tab of the LATTE online user interface.">
            <a:extLst>
              <a:ext uri="{FF2B5EF4-FFF2-40B4-BE49-F238E27FC236}">
                <a16:creationId xmlns:a16="http://schemas.microsoft.com/office/drawing/2014/main" id="{D311E34A-DEA9-4AD7-A9DE-B663B93F16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568" y="978408"/>
            <a:ext cx="9570948" cy="5596128"/>
          </a:xfrm>
          <a:prstGeom prst="rect">
            <a:avLst/>
          </a:prstGeom>
          <a:ln w="6350">
            <a:solidFill>
              <a:schemeClr val="tx1"/>
            </a:solidFill>
          </a:ln>
        </p:spPr>
      </p:pic>
      <p:grpSp>
        <p:nvGrpSpPr>
          <p:cNvPr id="13" name="Group 12">
            <a:extLst>
              <a:ext uri="{FF2B5EF4-FFF2-40B4-BE49-F238E27FC236}">
                <a16:creationId xmlns:a16="http://schemas.microsoft.com/office/drawing/2014/main" id="{9C6C2B39-8C1E-4B64-B91F-2E55A994EF42}"/>
              </a:ext>
              <a:ext uri="{C183D7F6-B498-43B3-948B-1728B52AA6E4}">
                <adec:decorative xmlns:adec="http://schemas.microsoft.com/office/drawing/2017/decorative" val="1"/>
              </a:ext>
            </a:extLst>
          </p:cNvPr>
          <p:cNvGrpSpPr/>
          <p:nvPr/>
        </p:nvGrpSpPr>
        <p:grpSpPr>
          <a:xfrm>
            <a:off x="1017045" y="887104"/>
            <a:ext cx="9791982" cy="5834371"/>
            <a:chOff x="1017045" y="887104"/>
            <a:chExt cx="9791982" cy="5834371"/>
          </a:xfrm>
        </p:grpSpPr>
        <p:sp>
          <p:nvSpPr>
            <p:cNvPr id="21" name="Rectangle 20">
              <a:extLst>
                <a:ext uri="{FF2B5EF4-FFF2-40B4-BE49-F238E27FC236}">
                  <a16:creationId xmlns:a16="http://schemas.microsoft.com/office/drawing/2014/main" id="{9BC0FEE9-816B-40B6-B163-AB16E6922C91}"/>
                </a:ext>
              </a:extLst>
            </p:cNvPr>
            <p:cNvSpPr/>
            <p:nvPr/>
          </p:nvSpPr>
          <p:spPr>
            <a:xfrm>
              <a:off x="1017047" y="5063318"/>
              <a:ext cx="9791980" cy="1658157"/>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2" name="Rectangle 21">
              <a:extLst>
                <a:ext uri="{FF2B5EF4-FFF2-40B4-BE49-F238E27FC236}">
                  <a16:creationId xmlns:a16="http://schemas.microsoft.com/office/drawing/2014/main" id="{56776116-BAF4-4BD6-89F7-7525261EE9CB}"/>
                </a:ext>
              </a:extLst>
            </p:cNvPr>
            <p:cNvSpPr/>
            <p:nvPr/>
          </p:nvSpPr>
          <p:spPr>
            <a:xfrm>
              <a:off x="8918504" y="887104"/>
              <a:ext cx="1890522" cy="4176213"/>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3" name="Rectangle 22">
              <a:extLst>
                <a:ext uri="{FF2B5EF4-FFF2-40B4-BE49-F238E27FC236}">
                  <a16:creationId xmlns:a16="http://schemas.microsoft.com/office/drawing/2014/main" id="{315CDEFB-ADB5-4BC9-8C41-6848C404E326}"/>
                </a:ext>
              </a:extLst>
            </p:cNvPr>
            <p:cNvSpPr/>
            <p:nvPr/>
          </p:nvSpPr>
          <p:spPr>
            <a:xfrm>
              <a:off x="1017045" y="887104"/>
              <a:ext cx="7901457" cy="1350770"/>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4" name="Rectangle 23">
              <a:extLst>
                <a:ext uri="{FF2B5EF4-FFF2-40B4-BE49-F238E27FC236}">
                  <a16:creationId xmlns:a16="http://schemas.microsoft.com/office/drawing/2014/main" id="{A6CC8FD6-B2A2-4F20-A1DF-9E0688DB0400}"/>
                </a:ext>
              </a:extLst>
            </p:cNvPr>
            <p:cNvSpPr/>
            <p:nvPr/>
          </p:nvSpPr>
          <p:spPr>
            <a:xfrm>
              <a:off x="1017045" y="2237873"/>
              <a:ext cx="4788331" cy="2825445"/>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5" name="Down Arrow 10" descr="Arrow pointing to the specify epi link strength section of the LATTE online user interface.">
            <a:extLst>
              <a:ext uri="{FF2B5EF4-FFF2-40B4-BE49-F238E27FC236}">
                <a16:creationId xmlns:a16="http://schemas.microsoft.com/office/drawing/2014/main" id="{F3B3511E-7342-4B31-90C4-3D08177EC7F2}"/>
              </a:ext>
            </a:extLst>
          </p:cNvPr>
          <p:cNvSpPr/>
          <p:nvPr/>
        </p:nvSpPr>
        <p:spPr>
          <a:xfrm rot="16200000">
            <a:off x="5351302" y="3591117"/>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pic>
        <p:nvPicPr>
          <p:cNvPr id="26" name="Picture 25" descr="Screenshot of custom strengths table populated with hypothetical data.">
            <a:extLst>
              <a:ext uri="{FF2B5EF4-FFF2-40B4-BE49-F238E27FC236}">
                <a16:creationId xmlns:a16="http://schemas.microsoft.com/office/drawing/2014/main" id="{58A5D2C0-AF06-4924-A644-BC4C4D203D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767" y="1266260"/>
            <a:ext cx="5231159" cy="2247103"/>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172</a:t>
            </a:fld>
            <a:endParaRPr lang="en-US" dirty="0"/>
          </a:p>
        </p:txBody>
      </p:sp>
    </p:spTree>
    <p:extLst>
      <p:ext uri="{BB962C8B-B14F-4D97-AF65-F5344CB8AC3E}">
        <p14:creationId xmlns:p14="http://schemas.microsoft.com/office/powerpoint/2010/main" val="121053507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849296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a:t>
            </a:r>
            <a:r>
              <a:rPr lang="en-US" sz="4000" dirty="0">
                <a:latin typeface="Tahoma" panose="020B0604030504040204" pitchFamily="34" charset="0"/>
              </a:rPr>
              <a:t> </a:t>
            </a:r>
            <a:r>
              <a:rPr lang="en-US" sz="1000" dirty="0">
                <a:latin typeface="Tahoma" panose="020B0604030504040204" pitchFamily="34" charset="0"/>
              </a:rPr>
              <a:t>(16/18)</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3" name="Picture 12" descr="Screenshot of the without date data tab of the LATTE online user interface.">
            <a:extLst>
              <a:ext uri="{FF2B5EF4-FFF2-40B4-BE49-F238E27FC236}">
                <a16:creationId xmlns:a16="http://schemas.microsoft.com/office/drawing/2014/main" id="{C9C89DA1-5D94-401C-A4B7-2ADC923DB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568" y="978408"/>
            <a:ext cx="9570948" cy="5596128"/>
          </a:xfrm>
          <a:prstGeom prst="rect">
            <a:avLst/>
          </a:prstGeom>
          <a:ln w="6350">
            <a:solidFill>
              <a:schemeClr val="tx1"/>
            </a:solidFill>
          </a:ln>
        </p:spPr>
      </p:pic>
      <p:grpSp>
        <p:nvGrpSpPr>
          <p:cNvPr id="15" name="Group 14">
            <a:extLst>
              <a:ext uri="{FF2B5EF4-FFF2-40B4-BE49-F238E27FC236}">
                <a16:creationId xmlns:a16="http://schemas.microsoft.com/office/drawing/2014/main" id="{12945A5E-3126-461F-9072-92CB174FAF9D}"/>
              </a:ext>
              <a:ext uri="{C183D7F6-B498-43B3-948B-1728B52AA6E4}">
                <adec:decorative xmlns:adec="http://schemas.microsoft.com/office/drawing/2017/decorative" val="1"/>
              </a:ext>
            </a:extLst>
          </p:cNvPr>
          <p:cNvGrpSpPr/>
          <p:nvPr/>
        </p:nvGrpSpPr>
        <p:grpSpPr>
          <a:xfrm>
            <a:off x="1017045" y="887104"/>
            <a:ext cx="9791982" cy="5834371"/>
            <a:chOff x="1017045" y="887104"/>
            <a:chExt cx="9791982" cy="5834371"/>
          </a:xfrm>
        </p:grpSpPr>
        <p:sp>
          <p:nvSpPr>
            <p:cNvPr id="24" name="Rectangle 23">
              <a:extLst>
                <a:ext uri="{FF2B5EF4-FFF2-40B4-BE49-F238E27FC236}">
                  <a16:creationId xmlns:a16="http://schemas.microsoft.com/office/drawing/2014/main" id="{0834DB82-B17B-4B01-8C44-77E79FAAA155}"/>
                </a:ext>
              </a:extLst>
            </p:cNvPr>
            <p:cNvSpPr/>
            <p:nvPr/>
          </p:nvSpPr>
          <p:spPr>
            <a:xfrm>
              <a:off x="1017047" y="5063318"/>
              <a:ext cx="9791980" cy="1658157"/>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5" name="Rectangle 24">
              <a:extLst>
                <a:ext uri="{FF2B5EF4-FFF2-40B4-BE49-F238E27FC236}">
                  <a16:creationId xmlns:a16="http://schemas.microsoft.com/office/drawing/2014/main" id="{05F61BCF-0D92-46E2-824E-5542DB6047AC}"/>
                </a:ext>
              </a:extLst>
            </p:cNvPr>
            <p:cNvSpPr/>
            <p:nvPr/>
          </p:nvSpPr>
          <p:spPr>
            <a:xfrm>
              <a:off x="8918504" y="887104"/>
              <a:ext cx="1890522" cy="4176213"/>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6" name="Rectangle 25">
              <a:extLst>
                <a:ext uri="{FF2B5EF4-FFF2-40B4-BE49-F238E27FC236}">
                  <a16:creationId xmlns:a16="http://schemas.microsoft.com/office/drawing/2014/main" id="{D0898B1B-9AB8-4BBE-9936-942321E6B5BF}"/>
                </a:ext>
              </a:extLst>
            </p:cNvPr>
            <p:cNvSpPr/>
            <p:nvPr/>
          </p:nvSpPr>
          <p:spPr>
            <a:xfrm>
              <a:off x="1017045" y="887104"/>
              <a:ext cx="7901457" cy="1350770"/>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7" name="Rectangle 26">
              <a:extLst>
                <a:ext uri="{FF2B5EF4-FFF2-40B4-BE49-F238E27FC236}">
                  <a16:creationId xmlns:a16="http://schemas.microsoft.com/office/drawing/2014/main" id="{087B71B0-34B0-4A33-858D-EB909B3828A4}"/>
                </a:ext>
              </a:extLst>
            </p:cNvPr>
            <p:cNvSpPr/>
            <p:nvPr/>
          </p:nvSpPr>
          <p:spPr>
            <a:xfrm>
              <a:off x="1017045" y="2237873"/>
              <a:ext cx="4788331" cy="2825445"/>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8" name="Down Arrow 10" descr="Arrow pointing to the specify epi link strength section of the LATTE online user interface.">
            <a:extLst>
              <a:ext uri="{FF2B5EF4-FFF2-40B4-BE49-F238E27FC236}">
                <a16:creationId xmlns:a16="http://schemas.microsoft.com/office/drawing/2014/main" id="{E0EAC5E2-1B2B-4E68-902B-B8BB2CDE4EE8}"/>
              </a:ext>
            </a:extLst>
          </p:cNvPr>
          <p:cNvSpPr/>
          <p:nvPr/>
        </p:nvSpPr>
        <p:spPr>
          <a:xfrm rot="16200000">
            <a:off x="5351302" y="3591117"/>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 name="Group 1" descr="Screenshot of custom strengths table populated with hypothetical data and with column highlighted.">
            <a:extLst>
              <a:ext uri="{FF2B5EF4-FFF2-40B4-BE49-F238E27FC236}">
                <a16:creationId xmlns:a16="http://schemas.microsoft.com/office/drawing/2014/main" id="{E84BAFE5-9CA4-49F5-B50E-1B08246AED1D}"/>
              </a:ext>
            </a:extLst>
          </p:cNvPr>
          <p:cNvGrpSpPr/>
          <p:nvPr/>
        </p:nvGrpSpPr>
        <p:grpSpPr>
          <a:xfrm>
            <a:off x="319767" y="1253562"/>
            <a:ext cx="5231159" cy="2259801"/>
            <a:chOff x="319767" y="1253562"/>
            <a:chExt cx="5231159" cy="2259801"/>
          </a:xfrm>
        </p:grpSpPr>
        <p:pic>
          <p:nvPicPr>
            <p:cNvPr id="29" name="Picture 28" descr="A screenshot of a cell phone&#10;&#10;Description automatically generated">
              <a:extLst>
                <a:ext uri="{FF2B5EF4-FFF2-40B4-BE49-F238E27FC236}">
                  <a16:creationId xmlns:a16="http://schemas.microsoft.com/office/drawing/2014/main" id="{8736103B-B28A-4845-B9BC-D91820C779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767" y="1266260"/>
              <a:ext cx="5231159" cy="2247103"/>
            </a:xfrm>
            <a:prstGeom prst="rect">
              <a:avLst/>
            </a:prstGeom>
            <a:ln w="6350">
              <a:solidFill>
                <a:schemeClr val="tx1"/>
              </a:solidFill>
            </a:ln>
          </p:spPr>
        </p:pic>
        <p:sp>
          <p:nvSpPr>
            <p:cNvPr id="30" name="Rectangle 29">
              <a:extLst>
                <a:ext uri="{FF2B5EF4-FFF2-40B4-BE49-F238E27FC236}">
                  <a16:creationId xmlns:a16="http://schemas.microsoft.com/office/drawing/2014/main" id="{A5231493-66F8-4E2A-8CDB-7B575A1967A7}"/>
                </a:ext>
              </a:extLst>
            </p:cNvPr>
            <p:cNvSpPr/>
            <p:nvPr/>
          </p:nvSpPr>
          <p:spPr>
            <a:xfrm flipH="1">
              <a:off x="666750" y="1253562"/>
              <a:ext cx="2422069" cy="2247102"/>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173</a:t>
            </a:fld>
            <a:endParaRPr lang="en-US" dirty="0"/>
          </a:p>
        </p:txBody>
      </p:sp>
    </p:spTree>
    <p:extLst>
      <p:ext uri="{BB962C8B-B14F-4D97-AF65-F5344CB8AC3E}">
        <p14:creationId xmlns:p14="http://schemas.microsoft.com/office/powerpoint/2010/main" val="39657338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849296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a:t>
            </a:r>
            <a:r>
              <a:rPr lang="en-US" sz="4000" dirty="0">
                <a:latin typeface="Tahoma" panose="020B0604030504040204" pitchFamily="34" charset="0"/>
              </a:rPr>
              <a:t> </a:t>
            </a:r>
            <a:r>
              <a:rPr lang="en-US" sz="1000" dirty="0">
                <a:latin typeface="Tahoma" panose="020B0604030504040204" pitchFamily="34" charset="0"/>
              </a:rPr>
              <a:t>(17/18)</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3" name="Picture 12" descr="Screenshot of the without date data tab of the LATTE online user interface.">
            <a:extLst>
              <a:ext uri="{FF2B5EF4-FFF2-40B4-BE49-F238E27FC236}">
                <a16:creationId xmlns:a16="http://schemas.microsoft.com/office/drawing/2014/main" id="{018403E1-CBFB-4811-A0BA-8A1A09805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568" y="978408"/>
            <a:ext cx="9570948" cy="5596128"/>
          </a:xfrm>
          <a:prstGeom prst="rect">
            <a:avLst/>
          </a:prstGeom>
          <a:ln w="6350">
            <a:solidFill>
              <a:schemeClr val="tx1"/>
            </a:solidFill>
          </a:ln>
        </p:spPr>
      </p:pic>
      <p:grpSp>
        <p:nvGrpSpPr>
          <p:cNvPr id="14" name="Group 13">
            <a:extLst>
              <a:ext uri="{FF2B5EF4-FFF2-40B4-BE49-F238E27FC236}">
                <a16:creationId xmlns:a16="http://schemas.microsoft.com/office/drawing/2014/main" id="{A1CD9377-DFB0-47EC-84E5-82B75097202A}"/>
              </a:ext>
              <a:ext uri="{C183D7F6-B498-43B3-948B-1728B52AA6E4}">
                <adec:decorative xmlns:adec="http://schemas.microsoft.com/office/drawing/2017/decorative" val="1"/>
              </a:ext>
            </a:extLst>
          </p:cNvPr>
          <p:cNvGrpSpPr/>
          <p:nvPr/>
        </p:nvGrpSpPr>
        <p:grpSpPr>
          <a:xfrm>
            <a:off x="1017045" y="887104"/>
            <a:ext cx="9791982" cy="5834371"/>
            <a:chOff x="1017045" y="887104"/>
            <a:chExt cx="9791982" cy="5834371"/>
          </a:xfrm>
        </p:grpSpPr>
        <p:sp>
          <p:nvSpPr>
            <p:cNvPr id="15" name="Rectangle 14">
              <a:extLst>
                <a:ext uri="{FF2B5EF4-FFF2-40B4-BE49-F238E27FC236}">
                  <a16:creationId xmlns:a16="http://schemas.microsoft.com/office/drawing/2014/main" id="{D41167BA-987D-43BC-861F-3055329BC360}"/>
                </a:ext>
              </a:extLst>
            </p:cNvPr>
            <p:cNvSpPr/>
            <p:nvPr/>
          </p:nvSpPr>
          <p:spPr>
            <a:xfrm>
              <a:off x="1017047" y="5063318"/>
              <a:ext cx="9791980" cy="1658157"/>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5" name="Rectangle 24">
              <a:extLst>
                <a:ext uri="{FF2B5EF4-FFF2-40B4-BE49-F238E27FC236}">
                  <a16:creationId xmlns:a16="http://schemas.microsoft.com/office/drawing/2014/main" id="{14D9D082-DCE8-4F5D-B19B-55D68CF9B83B}"/>
                </a:ext>
              </a:extLst>
            </p:cNvPr>
            <p:cNvSpPr/>
            <p:nvPr/>
          </p:nvSpPr>
          <p:spPr>
            <a:xfrm>
              <a:off x="8918504" y="887104"/>
              <a:ext cx="1890522" cy="4176213"/>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6" name="Rectangle 25">
              <a:extLst>
                <a:ext uri="{FF2B5EF4-FFF2-40B4-BE49-F238E27FC236}">
                  <a16:creationId xmlns:a16="http://schemas.microsoft.com/office/drawing/2014/main" id="{683A8345-9565-425D-AF5E-4981597EF42B}"/>
                </a:ext>
              </a:extLst>
            </p:cNvPr>
            <p:cNvSpPr/>
            <p:nvPr/>
          </p:nvSpPr>
          <p:spPr>
            <a:xfrm>
              <a:off x="1017045" y="887104"/>
              <a:ext cx="7901457" cy="1350770"/>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7" name="Rectangle 26">
              <a:extLst>
                <a:ext uri="{FF2B5EF4-FFF2-40B4-BE49-F238E27FC236}">
                  <a16:creationId xmlns:a16="http://schemas.microsoft.com/office/drawing/2014/main" id="{0D01D1FE-CC60-4629-A762-033F2AB13DA5}"/>
                </a:ext>
              </a:extLst>
            </p:cNvPr>
            <p:cNvSpPr/>
            <p:nvPr/>
          </p:nvSpPr>
          <p:spPr>
            <a:xfrm>
              <a:off x="1017045" y="2237873"/>
              <a:ext cx="4788331" cy="2825445"/>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8" name="Down Arrow 10" descr="Arrow pointing to the specify epi link strength section of the LATTE online user interface.">
            <a:extLst>
              <a:ext uri="{FF2B5EF4-FFF2-40B4-BE49-F238E27FC236}">
                <a16:creationId xmlns:a16="http://schemas.microsoft.com/office/drawing/2014/main" id="{8FE169A2-EEF0-4753-92BF-54A8C256C791}"/>
              </a:ext>
            </a:extLst>
          </p:cNvPr>
          <p:cNvSpPr/>
          <p:nvPr/>
        </p:nvSpPr>
        <p:spPr>
          <a:xfrm rot="16200000">
            <a:off x="5351302" y="3591117"/>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 name="Group 1" descr="Screenshot of custom strengths table populated with hypothetical data and with column highlighted.">
            <a:extLst>
              <a:ext uri="{FF2B5EF4-FFF2-40B4-BE49-F238E27FC236}">
                <a16:creationId xmlns:a16="http://schemas.microsoft.com/office/drawing/2014/main" id="{B46FDB66-CAD1-4865-BE20-4F4DF44055AC}"/>
              </a:ext>
            </a:extLst>
          </p:cNvPr>
          <p:cNvGrpSpPr/>
          <p:nvPr/>
        </p:nvGrpSpPr>
        <p:grpSpPr>
          <a:xfrm>
            <a:off x="319767" y="1253562"/>
            <a:ext cx="5231159" cy="2259801"/>
            <a:chOff x="319767" y="1253562"/>
            <a:chExt cx="5231159" cy="2259801"/>
          </a:xfrm>
        </p:grpSpPr>
        <p:pic>
          <p:nvPicPr>
            <p:cNvPr id="23" name="Picture 22" descr="A screenshot of a cell phone&#10;&#10;Description automatically generated">
              <a:extLst>
                <a:ext uri="{FF2B5EF4-FFF2-40B4-BE49-F238E27FC236}">
                  <a16:creationId xmlns:a16="http://schemas.microsoft.com/office/drawing/2014/main" id="{A527306D-5159-4740-89EC-CB8EAB2B9E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767" y="1266260"/>
              <a:ext cx="5231159" cy="2247103"/>
            </a:xfrm>
            <a:prstGeom prst="rect">
              <a:avLst/>
            </a:prstGeom>
            <a:ln w="6350">
              <a:solidFill>
                <a:schemeClr val="tx1"/>
              </a:solidFill>
            </a:ln>
          </p:spPr>
        </p:pic>
        <p:sp>
          <p:nvSpPr>
            <p:cNvPr id="24" name="Rectangle 23">
              <a:extLst>
                <a:ext uri="{FF2B5EF4-FFF2-40B4-BE49-F238E27FC236}">
                  <a16:creationId xmlns:a16="http://schemas.microsoft.com/office/drawing/2014/main" id="{7F47FE33-3ED1-49FD-8D03-2DCE8B4261C2}"/>
                </a:ext>
              </a:extLst>
            </p:cNvPr>
            <p:cNvSpPr/>
            <p:nvPr/>
          </p:nvSpPr>
          <p:spPr>
            <a:xfrm>
              <a:off x="3069769" y="1253562"/>
              <a:ext cx="2481156" cy="2247102"/>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174</a:t>
            </a:fld>
            <a:endParaRPr lang="en-US" dirty="0"/>
          </a:p>
        </p:txBody>
      </p:sp>
    </p:spTree>
    <p:extLst>
      <p:ext uri="{BB962C8B-B14F-4D97-AF65-F5344CB8AC3E}">
        <p14:creationId xmlns:p14="http://schemas.microsoft.com/office/powerpoint/2010/main" val="38250897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849296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a:t>
            </a:r>
            <a:r>
              <a:rPr lang="en-US" sz="4000" dirty="0">
                <a:latin typeface="Tahoma" panose="020B0604030504040204" pitchFamily="34" charset="0"/>
              </a:rPr>
              <a:t> </a:t>
            </a:r>
            <a:r>
              <a:rPr lang="en-US" sz="1000" dirty="0">
                <a:latin typeface="Tahoma" panose="020B0604030504040204" pitchFamily="34" charset="0"/>
              </a:rPr>
              <a:t>(18/18)</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6" name="Picture 5" descr="Screenshot of the without date data tab of the LATTE online user interface.">
            <a:extLst>
              <a:ext uri="{FF2B5EF4-FFF2-40B4-BE49-F238E27FC236}">
                <a16:creationId xmlns:a16="http://schemas.microsoft.com/office/drawing/2014/main" id="{501A3AC1-8AF0-4334-A193-4DBF0D41E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568" y="978408"/>
            <a:ext cx="9570948" cy="5596128"/>
          </a:xfrm>
          <a:prstGeom prst="rect">
            <a:avLst/>
          </a:prstGeom>
          <a:ln w="6350">
            <a:solidFill>
              <a:schemeClr val="tx1"/>
            </a:solidFill>
          </a:ln>
        </p:spPr>
      </p:pic>
      <p:sp>
        <p:nvSpPr>
          <p:cNvPr id="15" name="Down Arrow 13" descr="Arrow pointing to the set up outputs section of the LATTE online user interface.">
            <a:extLst>
              <a:ext uri="{FF2B5EF4-FFF2-40B4-BE49-F238E27FC236}">
                <a16:creationId xmlns:a16="http://schemas.microsoft.com/office/drawing/2014/main" id="{4C7B2DE3-53C0-4A2F-A52F-735E072DDD13}"/>
              </a:ext>
            </a:extLst>
          </p:cNvPr>
          <p:cNvSpPr/>
          <p:nvPr/>
        </p:nvSpPr>
        <p:spPr>
          <a:xfrm rot="16200000">
            <a:off x="2147579" y="4217018"/>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 name="Down Arrow 13" descr="Arrow pointing to the run button in the LATTE online user interface.">
            <a:extLst>
              <a:ext uri="{FF2B5EF4-FFF2-40B4-BE49-F238E27FC236}">
                <a16:creationId xmlns:a16="http://schemas.microsoft.com/office/drawing/2014/main" id="{872EC741-3CBF-48AF-A2D7-DE0E60D9B14A}"/>
              </a:ext>
            </a:extLst>
          </p:cNvPr>
          <p:cNvSpPr/>
          <p:nvPr/>
        </p:nvSpPr>
        <p:spPr>
          <a:xfrm rot="16200000">
            <a:off x="4841986" y="5626201"/>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175</a:t>
            </a:fld>
            <a:endParaRPr lang="en-US" dirty="0"/>
          </a:p>
        </p:txBody>
      </p:sp>
    </p:spTree>
    <p:extLst>
      <p:ext uri="{BB962C8B-B14F-4D97-AF65-F5344CB8AC3E}">
        <p14:creationId xmlns:p14="http://schemas.microsoft.com/office/powerpoint/2010/main" val="16411531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1155681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 – output files </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(1/11)</a:t>
            </a:r>
          </a:p>
        </p:txBody>
      </p:sp>
      <p:pic>
        <p:nvPicPr>
          <p:cNvPr id="7" name="Picture 6" descr="Screenshot of the contents of the folder containing output files from a LATTE analysis.">
            <a:extLst>
              <a:ext uri="{FF2B5EF4-FFF2-40B4-BE49-F238E27FC236}">
                <a16:creationId xmlns:a16="http://schemas.microsoft.com/office/drawing/2014/main" id="{9C3F43A3-8470-4EDC-AE74-FDE72DC92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2409479"/>
            <a:ext cx="7512217" cy="2071125"/>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176</a:t>
            </a:fld>
            <a:endParaRPr lang="en-US" dirty="0"/>
          </a:p>
        </p:txBody>
      </p:sp>
    </p:spTree>
    <p:extLst>
      <p:ext uri="{BB962C8B-B14F-4D97-AF65-F5344CB8AC3E}">
        <p14:creationId xmlns:p14="http://schemas.microsoft.com/office/powerpoint/2010/main" val="34483514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1155681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 – output files</a:t>
            </a:r>
            <a:r>
              <a:rPr lang="en-US" sz="4000" dirty="0">
                <a:latin typeface="Tahoma" panose="020B0604030504040204" pitchFamily="34" charset="0"/>
              </a:rPr>
              <a:t> </a:t>
            </a:r>
            <a:r>
              <a:rPr lang="en-US" sz="1000" dirty="0">
                <a:latin typeface="Tahoma" panose="020B0604030504040204" pitchFamily="34" charset="0"/>
              </a:rPr>
              <a:t>(2/11)</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2" name="Group 1" descr="Screenshot of the contents of the folder containing output files from a LATTE analysis with select files highlighted.">
            <a:extLst>
              <a:ext uri="{FF2B5EF4-FFF2-40B4-BE49-F238E27FC236}">
                <a16:creationId xmlns:a16="http://schemas.microsoft.com/office/drawing/2014/main" id="{E69B55E4-5A14-47D8-8823-EE88ABF361C4}"/>
              </a:ext>
            </a:extLst>
          </p:cNvPr>
          <p:cNvGrpSpPr/>
          <p:nvPr/>
        </p:nvGrpSpPr>
        <p:grpSpPr>
          <a:xfrm>
            <a:off x="422712" y="2409479"/>
            <a:ext cx="7518130" cy="2071125"/>
            <a:chOff x="422712" y="2409479"/>
            <a:chExt cx="7518130" cy="2071125"/>
          </a:xfrm>
        </p:grpSpPr>
        <p:pic>
          <p:nvPicPr>
            <p:cNvPr id="7" name="Picture 6" descr="A screenshot of a cell phone&#10;&#10;Description automatically generated">
              <a:extLst>
                <a:ext uri="{FF2B5EF4-FFF2-40B4-BE49-F238E27FC236}">
                  <a16:creationId xmlns:a16="http://schemas.microsoft.com/office/drawing/2014/main" id="{9C3F43A3-8470-4EDC-AE74-FDE72DC92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2409479"/>
              <a:ext cx="7512217" cy="2071125"/>
            </a:xfrm>
            <a:prstGeom prst="rect">
              <a:avLst/>
            </a:prstGeom>
            <a:ln w="6350">
              <a:solidFill>
                <a:schemeClr val="tx1"/>
              </a:solidFill>
            </a:ln>
          </p:spPr>
        </p:pic>
        <p:sp>
          <p:nvSpPr>
            <p:cNvPr id="6" name="Rectangle 5">
              <a:extLst>
                <a:ext uri="{FF2B5EF4-FFF2-40B4-BE49-F238E27FC236}">
                  <a16:creationId xmlns:a16="http://schemas.microsoft.com/office/drawing/2014/main" id="{D8D0D7F5-F6CE-4BDB-A1AC-EE860256D153}"/>
                </a:ext>
              </a:extLst>
            </p:cNvPr>
            <p:cNvSpPr/>
            <p:nvPr/>
          </p:nvSpPr>
          <p:spPr>
            <a:xfrm flipH="1">
              <a:off x="422712" y="2903932"/>
              <a:ext cx="7512217" cy="365125"/>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cxnSp>
        <p:nvCxnSpPr>
          <p:cNvPr id="8" name="Straight Arrow Connector 7">
            <a:extLst>
              <a:ext uri="{FF2B5EF4-FFF2-40B4-BE49-F238E27FC236}">
                <a16:creationId xmlns:a16="http://schemas.microsoft.com/office/drawing/2014/main" id="{DB2605C8-0DE1-43AB-9D8A-2AD6C8D6D62A}"/>
              </a:ext>
              <a:ext uri="{C183D7F6-B498-43B3-948B-1728B52AA6E4}">
                <adec:decorative xmlns:adec="http://schemas.microsoft.com/office/drawing/2017/decorative" val="1"/>
              </a:ext>
            </a:extLst>
          </p:cNvPr>
          <p:cNvCxnSpPr>
            <a:cxnSpLocks/>
          </p:cNvCxnSpPr>
          <p:nvPr/>
        </p:nvCxnSpPr>
        <p:spPr>
          <a:xfrm flipH="1">
            <a:off x="8059983" y="3060868"/>
            <a:ext cx="54864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3AF671D-3A1E-4162-AA97-8C5A58A0C699}"/>
              </a:ext>
            </a:extLst>
          </p:cNvPr>
          <p:cNvSpPr txBox="1"/>
          <p:nvPr/>
        </p:nvSpPr>
        <p:spPr>
          <a:xfrm>
            <a:off x="8715301" y="2440932"/>
            <a:ext cx="3316680" cy="2677656"/>
          </a:xfrm>
          <a:prstGeom prst="rect">
            <a:avLst/>
          </a:prstGeom>
          <a:noFill/>
          <a:ln w="38100" cmpd="sng">
            <a:noFill/>
          </a:ln>
        </p:spPr>
        <p:txBody>
          <a:bodyPr wrap="square" rtlCol="0">
            <a:spAutoFit/>
          </a:bodyPr>
          <a:lstStyle/>
          <a:p>
            <a:r>
              <a:rPr lang="en-US" sz="2400" dirty="0">
                <a:latin typeface="Tahoma" panose="020B0604030504040204" pitchFamily="34" charset="0"/>
              </a:rPr>
              <a:t>Summary statistics for input files and analysis parameters</a:t>
            </a:r>
          </a:p>
          <a:p>
            <a:endParaRPr lang="en-US" sz="2400" dirty="0">
              <a:latin typeface="Tahoma" panose="020B0604030504040204" pitchFamily="34" charset="0"/>
            </a:endParaRPr>
          </a:p>
          <a:p>
            <a:r>
              <a:rPr lang="en-US" sz="2400" dirty="0">
                <a:latin typeface="Tahoma" panose="020B0604030504040204" pitchFamily="34" charset="0"/>
              </a:rPr>
              <a:t>Computational issues encountered during analysis </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177</a:t>
            </a:fld>
            <a:endParaRPr lang="en-US" dirty="0"/>
          </a:p>
        </p:txBody>
      </p:sp>
    </p:spTree>
    <p:extLst>
      <p:ext uri="{BB962C8B-B14F-4D97-AF65-F5344CB8AC3E}">
        <p14:creationId xmlns:p14="http://schemas.microsoft.com/office/powerpoint/2010/main" val="15094383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1155681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 – output files</a:t>
            </a:r>
            <a:r>
              <a:rPr lang="en-US" sz="4000" dirty="0">
                <a:latin typeface="Tahoma" panose="020B0604030504040204" pitchFamily="34" charset="0"/>
              </a:rPr>
              <a:t> </a:t>
            </a:r>
            <a:r>
              <a:rPr lang="en-US" sz="1000" dirty="0">
                <a:latin typeface="Tahoma" panose="020B0604030504040204" pitchFamily="34" charset="0"/>
              </a:rPr>
              <a:t>(3/11)</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2" name="Group 1" descr="Screenshot of the contents of the folder containing output files from a LATTE analysis with select files highlighted.">
            <a:extLst>
              <a:ext uri="{FF2B5EF4-FFF2-40B4-BE49-F238E27FC236}">
                <a16:creationId xmlns:a16="http://schemas.microsoft.com/office/drawing/2014/main" id="{85A64E25-2A0A-4C19-B4E6-E9B609073EB4}"/>
              </a:ext>
            </a:extLst>
          </p:cNvPr>
          <p:cNvGrpSpPr/>
          <p:nvPr/>
        </p:nvGrpSpPr>
        <p:grpSpPr>
          <a:xfrm>
            <a:off x="422712" y="2409479"/>
            <a:ext cx="7518130" cy="2071125"/>
            <a:chOff x="422712" y="2409479"/>
            <a:chExt cx="7518130" cy="2071125"/>
          </a:xfrm>
        </p:grpSpPr>
        <p:pic>
          <p:nvPicPr>
            <p:cNvPr id="7" name="Picture 6" descr="A screenshot of a cell phone&#10;&#10;Description automatically generated">
              <a:extLst>
                <a:ext uri="{FF2B5EF4-FFF2-40B4-BE49-F238E27FC236}">
                  <a16:creationId xmlns:a16="http://schemas.microsoft.com/office/drawing/2014/main" id="{9C3F43A3-8470-4EDC-AE74-FDE72DC92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2409479"/>
              <a:ext cx="7512217" cy="2071125"/>
            </a:xfrm>
            <a:prstGeom prst="rect">
              <a:avLst/>
            </a:prstGeom>
            <a:ln w="6350">
              <a:solidFill>
                <a:schemeClr val="tx1"/>
              </a:solidFill>
            </a:ln>
          </p:spPr>
        </p:pic>
        <p:sp>
          <p:nvSpPr>
            <p:cNvPr id="6" name="Rectangle 5">
              <a:extLst>
                <a:ext uri="{FF2B5EF4-FFF2-40B4-BE49-F238E27FC236}">
                  <a16:creationId xmlns:a16="http://schemas.microsoft.com/office/drawing/2014/main" id="{D8D0D7F5-F6CE-4BDB-A1AC-EE860256D153}"/>
                </a:ext>
              </a:extLst>
            </p:cNvPr>
            <p:cNvSpPr/>
            <p:nvPr/>
          </p:nvSpPr>
          <p:spPr>
            <a:xfrm flipH="1">
              <a:off x="422712" y="3270326"/>
              <a:ext cx="7512217" cy="365125"/>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cxnSp>
        <p:nvCxnSpPr>
          <p:cNvPr id="9" name="Straight Arrow Connector 8">
            <a:extLst>
              <a:ext uri="{FF2B5EF4-FFF2-40B4-BE49-F238E27FC236}">
                <a16:creationId xmlns:a16="http://schemas.microsoft.com/office/drawing/2014/main" id="{B22D7C63-3664-49F3-8484-D519F80B0204}"/>
              </a:ext>
              <a:ext uri="{C183D7F6-B498-43B3-948B-1728B52AA6E4}">
                <adec:decorative xmlns:adec="http://schemas.microsoft.com/office/drawing/2017/decorative" val="1"/>
              </a:ext>
            </a:extLst>
          </p:cNvPr>
          <p:cNvCxnSpPr>
            <a:cxnSpLocks/>
          </p:cNvCxnSpPr>
          <p:nvPr/>
        </p:nvCxnSpPr>
        <p:spPr>
          <a:xfrm flipH="1">
            <a:off x="8059983" y="3459070"/>
            <a:ext cx="54864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90E5770-5C53-426F-B6CA-D5066EE52C6B}"/>
              </a:ext>
            </a:extLst>
          </p:cNvPr>
          <p:cNvSpPr txBox="1"/>
          <p:nvPr/>
        </p:nvSpPr>
        <p:spPr>
          <a:xfrm>
            <a:off x="8698338" y="2502282"/>
            <a:ext cx="3316680" cy="1938992"/>
          </a:xfrm>
          <a:prstGeom prst="rect">
            <a:avLst/>
          </a:prstGeom>
          <a:noFill/>
          <a:ln w="38100" cmpd="sng">
            <a:noFill/>
          </a:ln>
        </p:spPr>
        <p:txBody>
          <a:bodyPr wrap="square" rtlCol="0">
            <a:spAutoFit/>
          </a:bodyPr>
          <a:lstStyle/>
          <a:p>
            <a:r>
              <a:rPr lang="en-US" sz="2400" dirty="0">
                <a:latin typeface="Tahoma" panose="020B0604030504040204" pitchFamily="34" charset="0"/>
              </a:rPr>
              <a:t>Names of all overlapping pairs of persons by location with assigned epi link strengths</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178</a:t>
            </a:fld>
            <a:endParaRPr lang="en-US" dirty="0"/>
          </a:p>
        </p:txBody>
      </p:sp>
    </p:spTree>
    <p:extLst>
      <p:ext uri="{BB962C8B-B14F-4D97-AF65-F5344CB8AC3E}">
        <p14:creationId xmlns:p14="http://schemas.microsoft.com/office/powerpoint/2010/main" val="13011586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1155681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 – output files</a:t>
            </a:r>
            <a:r>
              <a:rPr lang="en-US" sz="4000" dirty="0">
                <a:latin typeface="Tahoma" panose="020B0604030504040204" pitchFamily="34" charset="0"/>
              </a:rPr>
              <a:t> </a:t>
            </a:r>
            <a:r>
              <a:rPr lang="en-US" sz="1000" dirty="0">
                <a:latin typeface="Tahoma" panose="020B0604030504040204" pitchFamily="34" charset="0"/>
              </a:rPr>
              <a:t>(4/11)</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2" name="Group 1" descr="Screenshot of the contents of the folder containing output files from a LATTE analysis with select files highlighted.">
            <a:extLst>
              <a:ext uri="{FF2B5EF4-FFF2-40B4-BE49-F238E27FC236}">
                <a16:creationId xmlns:a16="http://schemas.microsoft.com/office/drawing/2014/main" id="{F10D9052-23CA-4C18-97D8-BBDFCE13A96D}"/>
              </a:ext>
            </a:extLst>
          </p:cNvPr>
          <p:cNvGrpSpPr/>
          <p:nvPr/>
        </p:nvGrpSpPr>
        <p:grpSpPr>
          <a:xfrm>
            <a:off x="422713" y="2409479"/>
            <a:ext cx="7518129" cy="2071125"/>
            <a:chOff x="422713" y="2409479"/>
            <a:chExt cx="7518129" cy="2071125"/>
          </a:xfrm>
        </p:grpSpPr>
        <p:pic>
          <p:nvPicPr>
            <p:cNvPr id="7" name="Picture 6" descr="A screenshot of a cell phone&#10;&#10;Description automatically generated">
              <a:extLst>
                <a:ext uri="{FF2B5EF4-FFF2-40B4-BE49-F238E27FC236}">
                  <a16:creationId xmlns:a16="http://schemas.microsoft.com/office/drawing/2014/main" id="{9C3F43A3-8470-4EDC-AE74-FDE72DC92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2409479"/>
              <a:ext cx="7512217" cy="2071125"/>
            </a:xfrm>
            <a:prstGeom prst="rect">
              <a:avLst/>
            </a:prstGeom>
            <a:ln w="6350">
              <a:solidFill>
                <a:schemeClr val="tx1"/>
              </a:solidFill>
            </a:ln>
          </p:spPr>
        </p:pic>
        <p:sp>
          <p:nvSpPr>
            <p:cNvPr id="6" name="Rectangle 5">
              <a:extLst>
                <a:ext uri="{FF2B5EF4-FFF2-40B4-BE49-F238E27FC236}">
                  <a16:creationId xmlns:a16="http://schemas.microsoft.com/office/drawing/2014/main" id="{D8D0D7F5-F6CE-4BDB-A1AC-EE860256D153}"/>
                </a:ext>
              </a:extLst>
            </p:cNvPr>
            <p:cNvSpPr/>
            <p:nvPr/>
          </p:nvSpPr>
          <p:spPr>
            <a:xfrm flipH="1">
              <a:off x="422713" y="3657907"/>
              <a:ext cx="7512217" cy="73152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cxnSp>
        <p:nvCxnSpPr>
          <p:cNvPr id="9" name="Straight Arrow Connector 8">
            <a:extLst>
              <a:ext uri="{FF2B5EF4-FFF2-40B4-BE49-F238E27FC236}">
                <a16:creationId xmlns:a16="http://schemas.microsoft.com/office/drawing/2014/main" id="{A3E7364F-B8A0-4846-9732-2C3CCAB22396}"/>
              </a:ext>
              <a:ext uri="{C183D7F6-B498-43B3-948B-1728B52AA6E4}">
                <adec:decorative xmlns:adec="http://schemas.microsoft.com/office/drawing/2017/decorative" val="1"/>
              </a:ext>
            </a:extLst>
          </p:cNvPr>
          <p:cNvCxnSpPr>
            <a:cxnSpLocks/>
          </p:cNvCxnSpPr>
          <p:nvPr/>
        </p:nvCxnSpPr>
        <p:spPr>
          <a:xfrm flipH="1">
            <a:off x="8059983" y="4004762"/>
            <a:ext cx="54864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8C24FD-BAB1-43E4-9961-29EEF9C41FB8}"/>
              </a:ext>
            </a:extLst>
          </p:cNvPr>
          <p:cNvSpPr txBox="1"/>
          <p:nvPr/>
        </p:nvSpPr>
        <p:spPr>
          <a:xfrm>
            <a:off x="8698338" y="3038634"/>
            <a:ext cx="3316680" cy="1938992"/>
          </a:xfrm>
          <a:prstGeom prst="rect">
            <a:avLst/>
          </a:prstGeom>
          <a:noFill/>
          <a:ln w="38100" cmpd="sng">
            <a:noFill/>
          </a:ln>
        </p:spPr>
        <p:txBody>
          <a:bodyPr wrap="square" rtlCol="0">
            <a:spAutoFit/>
          </a:bodyPr>
          <a:lstStyle/>
          <a:p>
            <a:r>
              <a:rPr lang="en-US" sz="2400" dirty="0">
                <a:latin typeface="Tahoma" panose="020B0604030504040204" pitchFamily="34" charset="0"/>
              </a:rPr>
              <a:t>Input data upon which analysis was based (Table of grouped lists of people, Custom strengths table)</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179</a:t>
            </a:fld>
            <a:endParaRPr lang="en-US" dirty="0"/>
          </a:p>
        </p:txBody>
      </p:sp>
    </p:spTree>
    <p:extLst>
      <p:ext uri="{BB962C8B-B14F-4D97-AF65-F5344CB8AC3E}">
        <p14:creationId xmlns:p14="http://schemas.microsoft.com/office/powerpoint/2010/main" val="2070344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30AFC63D-27FB-47FC-866D-CE85660D02E7}"/>
              </a:ext>
            </a:extLst>
          </p:cNvPr>
          <p:cNvSpPr txBox="1">
            <a:spLocks noGrp="1"/>
          </p:cNvSpPr>
          <p:nvPr>
            <p:ph type="title" idx="4294967295"/>
          </p:nvPr>
        </p:nvSpPr>
        <p:spPr>
          <a:xfrm>
            <a:off x="428625" y="228600"/>
            <a:ext cx="3069943"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Challenges</a:t>
            </a:r>
            <a:r>
              <a:rPr lang="en-US" sz="4000" dirty="0">
                <a:latin typeface="Tahoma" panose="020B0604030504040204" pitchFamily="34" charset="0"/>
              </a:rPr>
              <a:t> </a:t>
            </a:r>
            <a:r>
              <a:rPr lang="en-US" sz="1000" dirty="0">
                <a:latin typeface="Tahoma" panose="020B0604030504040204" pitchFamily="34" charset="0"/>
              </a:rPr>
              <a:t>(4/5)</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2" name="Group 1" descr="Icon of a man working at a desk with many icons of people, calendars, and locations swirling around him.">
            <a:extLst>
              <a:ext uri="{FF2B5EF4-FFF2-40B4-BE49-F238E27FC236}">
                <a16:creationId xmlns:a16="http://schemas.microsoft.com/office/drawing/2014/main" id="{CCF8EB93-8D46-4DFF-BB5C-9F711DEC423B}"/>
              </a:ext>
            </a:extLst>
          </p:cNvPr>
          <p:cNvGrpSpPr/>
          <p:nvPr/>
        </p:nvGrpSpPr>
        <p:grpSpPr>
          <a:xfrm>
            <a:off x="942933" y="211782"/>
            <a:ext cx="11107135" cy="6278609"/>
            <a:chOff x="942933" y="211782"/>
            <a:chExt cx="11107135" cy="6278609"/>
          </a:xfrm>
        </p:grpSpPr>
        <p:pic>
          <p:nvPicPr>
            <p:cNvPr id="22" name="Picture 21">
              <a:extLst>
                <a:ext uri="{FF2B5EF4-FFF2-40B4-BE49-F238E27FC236}">
                  <a16:creationId xmlns:a16="http://schemas.microsoft.com/office/drawing/2014/main" id="{468F3761-450F-455F-BCBE-1318D7ECA5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4760" y="3802612"/>
              <a:ext cx="1902480" cy="1919775"/>
            </a:xfrm>
            <a:prstGeom prst="rect">
              <a:avLst/>
            </a:prstGeom>
          </p:spPr>
        </p:pic>
        <p:pic>
          <p:nvPicPr>
            <p:cNvPr id="32" name="Picture 31">
              <a:extLst>
                <a:ext uri="{FF2B5EF4-FFF2-40B4-BE49-F238E27FC236}">
                  <a16:creationId xmlns:a16="http://schemas.microsoft.com/office/drawing/2014/main" id="{4ED0B22D-6C92-44DA-9F65-88D9670D20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631241">
              <a:off x="2898659" y="3364000"/>
              <a:ext cx="648586" cy="365760"/>
            </a:xfrm>
            <a:prstGeom prst="rect">
              <a:avLst/>
            </a:prstGeom>
          </p:spPr>
        </p:pic>
        <p:grpSp>
          <p:nvGrpSpPr>
            <p:cNvPr id="46" name="Group 45">
              <a:extLst>
                <a:ext uri="{FF2B5EF4-FFF2-40B4-BE49-F238E27FC236}">
                  <a16:creationId xmlns:a16="http://schemas.microsoft.com/office/drawing/2014/main" id="{2ADB4C44-97C9-4E98-8954-8243C5846B67}"/>
                </a:ext>
              </a:extLst>
            </p:cNvPr>
            <p:cNvGrpSpPr>
              <a:grpSpLocks noChangeAspect="1"/>
            </p:cNvGrpSpPr>
            <p:nvPr/>
          </p:nvGrpSpPr>
          <p:grpSpPr>
            <a:xfrm rot="10120454">
              <a:off x="10882600" y="5340413"/>
              <a:ext cx="509953" cy="457200"/>
              <a:chOff x="8258247" y="4401909"/>
              <a:chExt cx="1699681" cy="1523852"/>
            </a:xfrm>
          </p:grpSpPr>
          <p:pic>
            <p:nvPicPr>
              <p:cNvPr id="54" name="Picture 53">
                <a:extLst>
                  <a:ext uri="{FF2B5EF4-FFF2-40B4-BE49-F238E27FC236}">
                    <a16:creationId xmlns:a16="http://schemas.microsoft.com/office/drawing/2014/main" id="{C38919ED-7091-47E5-9553-935C8501E2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55" name="Rectangle 54">
                <a:extLst>
                  <a:ext uri="{FF2B5EF4-FFF2-40B4-BE49-F238E27FC236}">
                    <a16:creationId xmlns:a16="http://schemas.microsoft.com/office/drawing/2014/main" id="{38F73337-90C0-43F4-A525-71A72B155BB4}"/>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6" name="Rectangle 55">
                <a:extLst>
                  <a:ext uri="{FF2B5EF4-FFF2-40B4-BE49-F238E27FC236}">
                    <a16:creationId xmlns:a16="http://schemas.microsoft.com/office/drawing/2014/main" id="{B506D0E9-59D5-43BE-89B4-A22C18383360}"/>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pic>
          <p:nvPicPr>
            <p:cNvPr id="57" name="Picture 56">
              <a:extLst>
                <a:ext uri="{FF2B5EF4-FFF2-40B4-BE49-F238E27FC236}">
                  <a16:creationId xmlns:a16="http://schemas.microsoft.com/office/drawing/2014/main" id="{44530027-3BC4-4532-86CA-49E8B55DE8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186252">
              <a:off x="1006854" y="3742305"/>
              <a:ext cx="648586" cy="365760"/>
            </a:xfrm>
            <a:prstGeom prst="rect">
              <a:avLst/>
            </a:prstGeom>
          </p:spPr>
        </p:pic>
        <p:pic>
          <p:nvPicPr>
            <p:cNvPr id="70" name="Picture 69">
              <a:extLst>
                <a:ext uri="{FF2B5EF4-FFF2-40B4-BE49-F238E27FC236}">
                  <a16:creationId xmlns:a16="http://schemas.microsoft.com/office/drawing/2014/main" id="{73A1D980-64DB-4818-AF4F-8EF993EB71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58191">
              <a:off x="2325907" y="4429762"/>
              <a:ext cx="480624" cy="914400"/>
            </a:xfrm>
            <a:prstGeom prst="rect">
              <a:avLst/>
            </a:prstGeom>
          </p:spPr>
        </p:pic>
        <p:pic>
          <p:nvPicPr>
            <p:cNvPr id="71" name="Picture 70">
              <a:extLst>
                <a:ext uri="{FF2B5EF4-FFF2-40B4-BE49-F238E27FC236}">
                  <a16:creationId xmlns:a16="http://schemas.microsoft.com/office/drawing/2014/main" id="{578A140F-B439-4088-8E71-FFE12B76661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9891812">
              <a:off x="942933" y="2096455"/>
              <a:ext cx="462229" cy="822960"/>
            </a:xfrm>
            <a:prstGeom prst="rect">
              <a:avLst/>
            </a:prstGeom>
          </p:spPr>
        </p:pic>
        <p:pic>
          <p:nvPicPr>
            <p:cNvPr id="74" name="Picture 73">
              <a:extLst>
                <a:ext uri="{FF2B5EF4-FFF2-40B4-BE49-F238E27FC236}">
                  <a16:creationId xmlns:a16="http://schemas.microsoft.com/office/drawing/2014/main" id="{57D80021-3919-4DC5-9BAF-86B44CDF3B8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8105605">
              <a:off x="9393254" y="211782"/>
              <a:ext cx="480624" cy="914400"/>
            </a:xfrm>
            <a:prstGeom prst="rect">
              <a:avLst/>
            </a:prstGeom>
          </p:spPr>
        </p:pic>
        <p:pic>
          <p:nvPicPr>
            <p:cNvPr id="76" name="Picture 75">
              <a:extLst>
                <a:ext uri="{FF2B5EF4-FFF2-40B4-BE49-F238E27FC236}">
                  <a16:creationId xmlns:a16="http://schemas.microsoft.com/office/drawing/2014/main" id="{4A982B5C-526A-4EDA-B225-A149D5375A1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2319488">
              <a:off x="6354709" y="1842333"/>
              <a:ext cx="648586" cy="365760"/>
            </a:xfrm>
            <a:prstGeom prst="rect">
              <a:avLst/>
            </a:prstGeom>
          </p:spPr>
        </p:pic>
        <p:pic>
          <p:nvPicPr>
            <p:cNvPr id="82" name="Picture 81">
              <a:extLst>
                <a:ext uri="{FF2B5EF4-FFF2-40B4-BE49-F238E27FC236}">
                  <a16:creationId xmlns:a16="http://schemas.microsoft.com/office/drawing/2014/main" id="{DBE7A541-18CE-4B32-91AB-94D71EC87F5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7750274">
              <a:off x="10388540" y="3700902"/>
              <a:ext cx="648586" cy="365760"/>
            </a:xfrm>
            <a:prstGeom prst="rect">
              <a:avLst/>
            </a:prstGeom>
          </p:spPr>
        </p:pic>
        <p:grpSp>
          <p:nvGrpSpPr>
            <p:cNvPr id="85" name="Group 84">
              <a:extLst>
                <a:ext uri="{FF2B5EF4-FFF2-40B4-BE49-F238E27FC236}">
                  <a16:creationId xmlns:a16="http://schemas.microsoft.com/office/drawing/2014/main" id="{EC74B69A-29DE-4979-9FC6-E09A7B84FB60}"/>
                </a:ext>
              </a:extLst>
            </p:cNvPr>
            <p:cNvGrpSpPr>
              <a:grpSpLocks noChangeAspect="1"/>
            </p:cNvGrpSpPr>
            <p:nvPr/>
          </p:nvGrpSpPr>
          <p:grpSpPr>
            <a:xfrm rot="13018482">
              <a:off x="3861499" y="4729377"/>
              <a:ext cx="509953" cy="457200"/>
              <a:chOff x="8258247" y="4401909"/>
              <a:chExt cx="1699681" cy="1523852"/>
            </a:xfrm>
          </p:grpSpPr>
          <p:pic>
            <p:nvPicPr>
              <p:cNvPr id="86" name="Picture 85">
                <a:extLst>
                  <a:ext uri="{FF2B5EF4-FFF2-40B4-BE49-F238E27FC236}">
                    <a16:creationId xmlns:a16="http://schemas.microsoft.com/office/drawing/2014/main" id="{A1C18EDE-E516-4764-8898-A52E434615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87" name="Rectangle 86">
                <a:extLst>
                  <a:ext uri="{FF2B5EF4-FFF2-40B4-BE49-F238E27FC236}">
                    <a16:creationId xmlns:a16="http://schemas.microsoft.com/office/drawing/2014/main" id="{C04C5B0F-29E5-424B-A958-430B3FC21DE9}"/>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8" name="Rectangle 87">
                <a:extLst>
                  <a:ext uri="{FF2B5EF4-FFF2-40B4-BE49-F238E27FC236}">
                    <a16:creationId xmlns:a16="http://schemas.microsoft.com/office/drawing/2014/main" id="{48CC4E6B-5207-4290-A100-2B17443D0E69}"/>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89" name="Group 88">
              <a:extLst>
                <a:ext uri="{FF2B5EF4-FFF2-40B4-BE49-F238E27FC236}">
                  <a16:creationId xmlns:a16="http://schemas.microsoft.com/office/drawing/2014/main" id="{4C65D275-4018-4B32-B43B-F4FDC19D59E3}"/>
                </a:ext>
              </a:extLst>
            </p:cNvPr>
            <p:cNvGrpSpPr>
              <a:grpSpLocks noChangeAspect="1"/>
            </p:cNvGrpSpPr>
            <p:nvPr/>
          </p:nvGrpSpPr>
          <p:grpSpPr>
            <a:xfrm rot="18150373">
              <a:off x="2887747" y="5643826"/>
              <a:ext cx="509953" cy="457200"/>
              <a:chOff x="7383827" y="5017936"/>
              <a:chExt cx="1699681" cy="1523852"/>
            </a:xfrm>
          </p:grpSpPr>
          <p:sp>
            <p:nvSpPr>
              <p:cNvPr id="90" name="Rectangle 89">
                <a:extLst>
                  <a:ext uri="{FF2B5EF4-FFF2-40B4-BE49-F238E27FC236}">
                    <a16:creationId xmlns:a16="http://schemas.microsoft.com/office/drawing/2014/main" id="{3120A4AA-CA94-438A-AD20-A44B539A9134}"/>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91" name="Group 90">
                <a:extLst>
                  <a:ext uri="{FF2B5EF4-FFF2-40B4-BE49-F238E27FC236}">
                    <a16:creationId xmlns:a16="http://schemas.microsoft.com/office/drawing/2014/main" id="{80C4C282-C200-48A0-BB61-9A7A30AC9EF3}"/>
                  </a:ext>
                </a:extLst>
              </p:cNvPr>
              <p:cNvGrpSpPr/>
              <p:nvPr/>
            </p:nvGrpSpPr>
            <p:grpSpPr>
              <a:xfrm>
                <a:off x="7383827" y="5017936"/>
                <a:ext cx="1699681" cy="1523852"/>
                <a:chOff x="6246902" y="3993276"/>
                <a:chExt cx="1699681" cy="1523852"/>
              </a:xfrm>
            </p:grpSpPr>
            <p:pic>
              <p:nvPicPr>
                <p:cNvPr id="92" name="Picture 91">
                  <a:extLst>
                    <a:ext uri="{FF2B5EF4-FFF2-40B4-BE49-F238E27FC236}">
                      <a16:creationId xmlns:a16="http://schemas.microsoft.com/office/drawing/2014/main" id="{A7635B96-77D3-49BF-B06F-6F7576E97D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93" name="Rectangle 92">
                  <a:extLst>
                    <a:ext uri="{FF2B5EF4-FFF2-40B4-BE49-F238E27FC236}">
                      <a16:creationId xmlns:a16="http://schemas.microsoft.com/office/drawing/2014/main" id="{549ABF05-41A1-480B-9729-C07F2899BE58}"/>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4" name="Rectangle 93">
                  <a:extLst>
                    <a:ext uri="{FF2B5EF4-FFF2-40B4-BE49-F238E27FC236}">
                      <a16:creationId xmlns:a16="http://schemas.microsoft.com/office/drawing/2014/main" id="{731994F4-0E8B-4C2D-BC5E-F858F587FECE}"/>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5" name="Rectangle 94">
                  <a:extLst>
                    <a:ext uri="{FF2B5EF4-FFF2-40B4-BE49-F238E27FC236}">
                      <a16:creationId xmlns:a16="http://schemas.microsoft.com/office/drawing/2014/main" id="{B9EBE5C5-A137-4B07-99D9-CDC6DD7FD672}"/>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nvGrpSpPr>
            <p:cNvPr id="96" name="Group 95">
              <a:extLst>
                <a:ext uri="{FF2B5EF4-FFF2-40B4-BE49-F238E27FC236}">
                  <a16:creationId xmlns:a16="http://schemas.microsoft.com/office/drawing/2014/main" id="{6066B016-3089-495B-A8DC-FC0697A09D64}"/>
                </a:ext>
              </a:extLst>
            </p:cNvPr>
            <p:cNvGrpSpPr>
              <a:grpSpLocks noChangeAspect="1"/>
            </p:cNvGrpSpPr>
            <p:nvPr/>
          </p:nvGrpSpPr>
          <p:grpSpPr>
            <a:xfrm rot="18791751">
              <a:off x="8539323" y="4947756"/>
              <a:ext cx="509953" cy="457200"/>
              <a:chOff x="8258247" y="4401909"/>
              <a:chExt cx="1699681" cy="1523852"/>
            </a:xfrm>
          </p:grpSpPr>
          <p:pic>
            <p:nvPicPr>
              <p:cNvPr id="97" name="Picture 96">
                <a:extLst>
                  <a:ext uri="{FF2B5EF4-FFF2-40B4-BE49-F238E27FC236}">
                    <a16:creationId xmlns:a16="http://schemas.microsoft.com/office/drawing/2014/main" id="{61F0467C-2153-4B0E-B2C3-2DE6872940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98" name="Rectangle 97">
                <a:extLst>
                  <a:ext uri="{FF2B5EF4-FFF2-40B4-BE49-F238E27FC236}">
                    <a16:creationId xmlns:a16="http://schemas.microsoft.com/office/drawing/2014/main" id="{F92E6C47-228C-48F9-AF77-9605FBA7F391}"/>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9" name="Rectangle 98">
                <a:extLst>
                  <a:ext uri="{FF2B5EF4-FFF2-40B4-BE49-F238E27FC236}">
                    <a16:creationId xmlns:a16="http://schemas.microsoft.com/office/drawing/2014/main" id="{E31CB2A5-0C44-42BA-9D92-9A2ED190CCC9}"/>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00" name="Group 99">
              <a:extLst>
                <a:ext uri="{FF2B5EF4-FFF2-40B4-BE49-F238E27FC236}">
                  <a16:creationId xmlns:a16="http://schemas.microsoft.com/office/drawing/2014/main" id="{C7C47F95-A28D-47E8-9C0F-F7DF2CDF7C23}"/>
                </a:ext>
              </a:extLst>
            </p:cNvPr>
            <p:cNvGrpSpPr>
              <a:grpSpLocks noChangeAspect="1"/>
            </p:cNvGrpSpPr>
            <p:nvPr/>
          </p:nvGrpSpPr>
          <p:grpSpPr>
            <a:xfrm rot="10529823">
              <a:off x="7565571" y="5862205"/>
              <a:ext cx="509953" cy="457200"/>
              <a:chOff x="7383827" y="5017936"/>
              <a:chExt cx="1699681" cy="1523852"/>
            </a:xfrm>
          </p:grpSpPr>
          <p:sp>
            <p:nvSpPr>
              <p:cNvPr id="101" name="Rectangle 100">
                <a:extLst>
                  <a:ext uri="{FF2B5EF4-FFF2-40B4-BE49-F238E27FC236}">
                    <a16:creationId xmlns:a16="http://schemas.microsoft.com/office/drawing/2014/main" id="{3ACAB5B6-F0FD-48BB-9FC6-29AEE7E4B881}"/>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02" name="Group 101">
                <a:extLst>
                  <a:ext uri="{FF2B5EF4-FFF2-40B4-BE49-F238E27FC236}">
                    <a16:creationId xmlns:a16="http://schemas.microsoft.com/office/drawing/2014/main" id="{14C1F1F5-036D-474F-B4EB-C1EA83EF8FE8}"/>
                  </a:ext>
                </a:extLst>
              </p:cNvPr>
              <p:cNvGrpSpPr/>
              <p:nvPr/>
            </p:nvGrpSpPr>
            <p:grpSpPr>
              <a:xfrm>
                <a:off x="7383827" y="5017936"/>
                <a:ext cx="1699681" cy="1523852"/>
                <a:chOff x="6246902" y="3993276"/>
                <a:chExt cx="1699681" cy="1523852"/>
              </a:xfrm>
            </p:grpSpPr>
            <p:pic>
              <p:nvPicPr>
                <p:cNvPr id="103" name="Picture 102">
                  <a:extLst>
                    <a:ext uri="{FF2B5EF4-FFF2-40B4-BE49-F238E27FC236}">
                      <a16:creationId xmlns:a16="http://schemas.microsoft.com/office/drawing/2014/main" id="{4774A629-68A6-4A69-970A-25BD917E4B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04" name="Rectangle 103">
                  <a:extLst>
                    <a:ext uri="{FF2B5EF4-FFF2-40B4-BE49-F238E27FC236}">
                      <a16:creationId xmlns:a16="http://schemas.microsoft.com/office/drawing/2014/main" id="{DE34F894-1B6E-4D3E-B334-0B2B3FED3884}"/>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5" name="Rectangle 104">
                  <a:extLst>
                    <a:ext uri="{FF2B5EF4-FFF2-40B4-BE49-F238E27FC236}">
                      <a16:creationId xmlns:a16="http://schemas.microsoft.com/office/drawing/2014/main" id="{371B9D90-D271-4D47-A5B8-3D0EC0E11E22}"/>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6" name="Rectangle 105">
                  <a:extLst>
                    <a:ext uri="{FF2B5EF4-FFF2-40B4-BE49-F238E27FC236}">
                      <a16:creationId xmlns:a16="http://schemas.microsoft.com/office/drawing/2014/main" id="{77FC1065-032C-4D32-91F2-8D83BB735831}"/>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pic>
          <p:nvPicPr>
            <p:cNvPr id="142" name="Picture 141">
              <a:extLst>
                <a:ext uri="{FF2B5EF4-FFF2-40B4-BE49-F238E27FC236}">
                  <a16:creationId xmlns:a16="http://schemas.microsoft.com/office/drawing/2014/main" id="{20B71750-FF12-4E0E-B5C6-9D188BA7138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8637056">
              <a:off x="11352556" y="4008012"/>
              <a:ext cx="480624" cy="914400"/>
            </a:xfrm>
            <a:prstGeom prst="rect">
              <a:avLst/>
            </a:prstGeom>
          </p:spPr>
        </p:pic>
        <p:pic>
          <p:nvPicPr>
            <p:cNvPr id="143" name="Picture 142">
              <a:extLst>
                <a:ext uri="{FF2B5EF4-FFF2-40B4-BE49-F238E27FC236}">
                  <a16:creationId xmlns:a16="http://schemas.microsoft.com/office/drawing/2014/main" id="{E76B0C0F-4181-478F-8A22-084B2A87DCC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6699801">
              <a:off x="5307316" y="2303516"/>
              <a:ext cx="462229" cy="822960"/>
            </a:xfrm>
            <a:prstGeom prst="rect">
              <a:avLst/>
            </a:prstGeom>
          </p:spPr>
        </p:pic>
        <p:pic>
          <p:nvPicPr>
            <p:cNvPr id="145" name="Picture 144">
              <a:extLst>
                <a:ext uri="{FF2B5EF4-FFF2-40B4-BE49-F238E27FC236}">
                  <a16:creationId xmlns:a16="http://schemas.microsoft.com/office/drawing/2014/main" id="{E6698574-74D8-4D4D-8644-A76C0375942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3558113">
              <a:off x="2010776" y="1378431"/>
              <a:ext cx="462229" cy="822960"/>
            </a:xfrm>
            <a:prstGeom prst="rect">
              <a:avLst/>
            </a:prstGeom>
          </p:spPr>
        </p:pic>
        <p:pic>
          <p:nvPicPr>
            <p:cNvPr id="146" name="Picture 145">
              <a:extLst>
                <a:ext uri="{FF2B5EF4-FFF2-40B4-BE49-F238E27FC236}">
                  <a16:creationId xmlns:a16="http://schemas.microsoft.com/office/drawing/2014/main" id="{CF889076-EEAD-4063-B4A8-7CB9529CEB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948871">
              <a:off x="3706882" y="3707550"/>
              <a:ext cx="480624" cy="914400"/>
            </a:xfrm>
            <a:prstGeom prst="rect">
              <a:avLst/>
            </a:prstGeom>
          </p:spPr>
        </p:pic>
        <p:pic>
          <p:nvPicPr>
            <p:cNvPr id="149" name="Picture 148">
              <a:extLst>
                <a:ext uri="{FF2B5EF4-FFF2-40B4-BE49-F238E27FC236}">
                  <a16:creationId xmlns:a16="http://schemas.microsoft.com/office/drawing/2014/main" id="{2E143187-7C95-407F-A236-D04067D83ED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9386875">
              <a:off x="7545209" y="2592670"/>
              <a:ext cx="462229" cy="822960"/>
            </a:xfrm>
            <a:prstGeom prst="rect">
              <a:avLst/>
            </a:prstGeom>
          </p:spPr>
        </p:pic>
        <p:pic>
          <p:nvPicPr>
            <p:cNvPr id="150" name="Picture 149">
              <a:extLst>
                <a:ext uri="{FF2B5EF4-FFF2-40B4-BE49-F238E27FC236}">
                  <a16:creationId xmlns:a16="http://schemas.microsoft.com/office/drawing/2014/main" id="{A831D0E9-C660-4A5B-AAB4-5C66036C6F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9619066">
              <a:off x="9335391" y="3799976"/>
              <a:ext cx="480624" cy="914400"/>
            </a:xfrm>
            <a:prstGeom prst="rect">
              <a:avLst/>
            </a:prstGeom>
          </p:spPr>
        </p:pic>
        <p:pic>
          <p:nvPicPr>
            <p:cNvPr id="151" name="Picture 150">
              <a:extLst>
                <a:ext uri="{FF2B5EF4-FFF2-40B4-BE49-F238E27FC236}">
                  <a16:creationId xmlns:a16="http://schemas.microsoft.com/office/drawing/2014/main" id="{7C7A7D19-6AAB-4BCB-A6D0-0A99C55651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1439996">
              <a:off x="10114774" y="737661"/>
              <a:ext cx="462229" cy="822960"/>
            </a:xfrm>
            <a:prstGeom prst="rect">
              <a:avLst/>
            </a:prstGeom>
          </p:spPr>
        </p:pic>
        <p:pic>
          <p:nvPicPr>
            <p:cNvPr id="152" name="Picture 151">
              <a:extLst>
                <a:ext uri="{FF2B5EF4-FFF2-40B4-BE49-F238E27FC236}">
                  <a16:creationId xmlns:a16="http://schemas.microsoft.com/office/drawing/2014/main" id="{BC1FD8B3-3484-4BD8-9AE3-A53F95FB6B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873314">
              <a:off x="10352762" y="2175634"/>
              <a:ext cx="480624" cy="914400"/>
            </a:xfrm>
            <a:prstGeom prst="rect">
              <a:avLst/>
            </a:prstGeom>
          </p:spPr>
        </p:pic>
        <p:pic>
          <p:nvPicPr>
            <p:cNvPr id="156" name="Picture 155">
              <a:extLst>
                <a:ext uri="{FF2B5EF4-FFF2-40B4-BE49-F238E27FC236}">
                  <a16:creationId xmlns:a16="http://schemas.microsoft.com/office/drawing/2014/main" id="{3118286B-3A0E-40FB-9B84-E4B806F9E14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7329355">
              <a:off x="4757307" y="5792879"/>
              <a:ext cx="480624" cy="914400"/>
            </a:xfrm>
            <a:prstGeom prst="rect">
              <a:avLst/>
            </a:prstGeom>
          </p:spPr>
        </p:pic>
        <p:pic>
          <p:nvPicPr>
            <p:cNvPr id="157" name="Picture 156">
              <a:extLst>
                <a:ext uri="{FF2B5EF4-FFF2-40B4-BE49-F238E27FC236}">
                  <a16:creationId xmlns:a16="http://schemas.microsoft.com/office/drawing/2014/main" id="{718DE79F-1349-4888-9BE5-D1B8CB31C2D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045024">
              <a:off x="8005592" y="3655469"/>
              <a:ext cx="462229" cy="822960"/>
            </a:xfrm>
            <a:prstGeom prst="rect">
              <a:avLst/>
            </a:prstGeom>
          </p:spPr>
        </p:pic>
        <p:pic>
          <p:nvPicPr>
            <p:cNvPr id="158" name="Picture 157">
              <a:extLst>
                <a:ext uri="{FF2B5EF4-FFF2-40B4-BE49-F238E27FC236}">
                  <a16:creationId xmlns:a16="http://schemas.microsoft.com/office/drawing/2014/main" id="{F0925EA8-DD8B-49CA-8D30-559F8802DB9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3664165">
              <a:off x="4435745" y="2835354"/>
              <a:ext cx="480624" cy="914400"/>
            </a:xfrm>
            <a:prstGeom prst="rect">
              <a:avLst/>
            </a:prstGeom>
          </p:spPr>
        </p:pic>
        <p:pic>
          <p:nvPicPr>
            <p:cNvPr id="159" name="Picture 158">
              <a:extLst>
                <a:ext uri="{FF2B5EF4-FFF2-40B4-BE49-F238E27FC236}">
                  <a16:creationId xmlns:a16="http://schemas.microsoft.com/office/drawing/2014/main" id="{B5E9EA97-CF45-46C3-BDDB-8380FB4D774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4483100">
              <a:off x="7684030" y="697944"/>
              <a:ext cx="462229" cy="822960"/>
            </a:xfrm>
            <a:prstGeom prst="rect">
              <a:avLst/>
            </a:prstGeom>
          </p:spPr>
        </p:pic>
        <p:pic>
          <p:nvPicPr>
            <p:cNvPr id="160" name="Picture 159">
              <a:extLst>
                <a:ext uri="{FF2B5EF4-FFF2-40B4-BE49-F238E27FC236}">
                  <a16:creationId xmlns:a16="http://schemas.microsoft.com/office/drawing/2014/main" id="{3B2D671E-0E9D-4170-933C-4F87E326058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7412655">
              <a:off x="1652348" y="2839813"/>
              <a:ext cx="480624" cy="914400"/>
            </a:xfrm>
            <a:prstGeom prst="rect">
              <a:avLst/>
            </a:prstGeom>
          </p:spPr>
        </p:pic>
        <p:grpSp>
          <p:nvGrpSpPr>
            <p:cNvPr id="162" name="Group 161">
              <a:extLst>
                <a:ext uri="{FF2B5EF4-FFF2-40B4-BE49-F238E27FC236}">
                  <a16:creationId xmlns:a16="http://schemas.microsoft.com/office/drawing/2014/main" id="{510145A2-62AF-4FBD-A82C-F301D40783F7}"/>
                </a:ext>
              </a:extLst>
            </p:cNvPr>
            <p:cNvGrpSpPr>
              <a:grpSpLocks noChangeAspect="1"/>
            </p:cNvGrpSpPr>
            <p:nvPr/>
          </p:nvGrpSpPr>
          <p:grpSpPr>
            <a:xfrm rot="2343637">
              <a:off x="8400922" y="2787341"/>
              <a:ext cx="509953" cy="457200"/>
              <a:chOff x="8258247" y="4401909"/>
              <a:chExt cx="1699681" cy="1523852"/>
            </a:xfrm>
          </p:grpSpPr>
          <p:pic>
            <p:nvPicPr>
              <p:cNvPr id="163" name="Picture 162">
                <a:extLst>
                  <a:ext uri="{FF2B5EF4-FFF2-40B4-BE49-F238E27FC236}">
                    <a16:creationId xmlns:a16="http://schemas.microsoft.com/office/drawing/2014/main" id="{21426A14-7473-4BB5-AB60-B25997569D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64" name="Rectangle 163">
                <a:extLst>
                  <a:ext uri="{FF2B5EF4-FFF2-40B4-BE49-F238E27FC236}">
                    <a16:creationId xmlns:a16="http://schemas.microsoft.com/office/drawing/2014/main" id="{8825C6D9-8E5C-4265-8207-B3DAA973EC5C}"/>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5" name="Rectangle 164">
                <a:extLst>
                  <a:ext uri="{FF2B5EF4-FFF2-40B4-BE49-F238E27FC236}">
                    <a16:creationId xmlns:a16="http://schemas.microsoft.com/office/drawing/2014/main" id="{5431CB61-F96E-4985-8A2E-23F80287BE93}"/>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pic>
          <p:nvPicPr>
            <p:cNvPr id="170" name="Picture 169">
              <a:extLst>
                <a:ext uri="{FF2B5EF4-FFF2-40B4-BE49-F238E27FC236}">
                  <a16:creationId xmlns:a16="http://schemas.microsoft.com/office/drawing/2014/main" id="{CD8B28F6-5238-4782-8ACD-267CFBC6599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574780">
              <a:off x="4053805" y="1305664"/>
              <a:ext cx="462229" cy="822960"/>
            </a:xfrm>
            <a:prstGeom prst="rect">
              <a:avLst/>
            </a:prstGeom>
          </p:spPr>
        </p:pic>
        <p:pic>
          <p:nvPicPr>
            <p:cNvPr id="171" name="Picture 170">
              <a:extLst>
                <a:ext uri="{FF2B5EF4-FFF2-40B4-BE49-F238E27FC236}">
                  <a16:creationId xmlns:a16="http://schemas.microsoft.com/office/drawing/2014/main" id="{204D18C5-B9AF-4316-8944-1E184505B43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7496475">
              <a:off x="5493792" y="953325"/>
              <a:ext cx="462229" cy="822960"/>
            </a:xfrm>
            <a:prstGeom prst="rect">
              <a:avLst/>
            </a:prstGeom>
          </p:spPr>
        </p:pic>
        <p:pic>
          <p:nvPicPr>
            <p:cNvPr id="172" name="Picture 171">
              <a:extLst>
                <a:ext uri="{FF2B5EF4-FFF2-40B4-BE49-F238E27FC236}">
                  <a16:creationId xmlns:a16="http://schemas.microsoft.com/office/drawing/2014/main" id="{2E3D4A04-9CEF-4CDD-9644-91E3E3F43D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492836">
              <a:off x="6545241" y="5981482"/>
              <a:ext cx="648586" cy="365760"/>
            </a:xfrm>
            <a:prstGeom prst="rect">
              <a:avLst/>
            </a:prstGeom>
          </p:spPr>
        </p:pic>
        <p:pic>
          <p:nvPicPr>
            <p:cNvPr id="173" name="Picture 172">
              <a:extLst>
                <a:ext uri="{FF2B5EF4-FFF2-40B4-BE49-F238E27FC236}">
                  <a16:creationId xmlns:a16="http://schemas.microsoft.com/office/drawing/2014/main" id="{CCB04DD4-21A6-4F0C-AD5D-C9C16134D5B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1270759">
              <a:off x="7470475" y="4608063"/>
              <a:ext cx="480624" cy="914400"/>
            </a:xfrm>
            <a:prstGeom prst="rect">
              <a:avLst/>
            </a:prstGeom>
          </p:spPr>
        </p:pic>
      </p:grpSp>
      <p:sp>
        <p:nvSpPr>
          <p:cNvPr id="3" name="Slide Number Placeholder 2"/>
          <p:cNvSpPr>
            <a:spLocks noGrp="1"/>
          </p:cNvSpPr>
          <p:nvPr>
            <p:ph type="sldNum" sz="quarter" idx="12"/>
          </p:nvPr>
        </p:nvSpPr>
        <p:spPr/>
        <p:txBody>
          <a:bodyPr/>
          <a:lstStyle/>
          <a:p>
            <a:fld id="{1B5DE891-BED3-4FCA-96F7-3F8A1588183F}" type="slidenum">
              <a:rPr lang="en-US" smtClean="0"/>
              <a:pPr/>
              <a:t>18</a:t>
            </a:fld>
            <a:endParaRPr lang="en-US" dirty="0"/>
          </a:p>
        </p:txBody>
      </p:sp>
    </p:spTree>
    <p:extLst>
      <p:ext uri="{BB962C8B-B14F-4D97-AF65-F5344CB8AC3E}">
        <p14:creationId xmlns:p14="http://schemas.microsoft.com/office/powerpoint/2010/main" val="145535925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1155681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 – output files</a:t>
            </a:r>
            <a:r>
              <a:rPr lang="en-US" sz="4000" dirty="0">
                <a:latin typeface="Tahoma" panose="020B0604030504040204" pitchFamily="34" charset="0"/>
              </a:rPr>
              <a:t> </a:t>
            </a:r>
            <a:r>
              <a:rPr lang="en-US" sz="1000" dirty="0">
                <a:latin typeface="Tahoma" panose="020B0604030504040204" pitchFamily="34" charset="0"/>
              </a:rPr>
              <a:t>(5/11)</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3A9CE81D-0999-42FE-B8E4-D76711F6A333}"/>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Log</a:t>
            </a:r>
          </a:p>
        </p:txBody>
      </p:sp>
      <p:pic>
        <p:nvPicPr>
          <p:cNvPr id="6" name="Picture 5" descr="Screenshot of the log output file.">
            <a:extLst>
              <a:ext uri="{FF2B5EF4-FFF2-40B4-BE49-F238E27FC236}">
                <a16:creationId xmlns:a16="http://schemas.microsoft.com/office/drawing/2014/main" id="{509EC4A3-B3F3-4E54-ACF5-4515F3C15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07" y="1717650"/>
            <a:ext cx="10044109" cy="2971799"/>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180</a:t>
            </a:fld>
            <a:endParaRPr lang="en-US" dirty="0"/>
          </a:p>
        </p:txBody>
      </p:sp>
    </p:spTree>
    <p:extLst>
      <p:ext uri="{BB962C8B-B14F-4D97-AF65-F5344CB8AC3E}">
        <p14:creationId xmlns:p14="http://schemas.microsoft.com/office/powerpoint/2010/main" val="25630851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1155681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 – output files</a:t>
            </a:r>
            <a:r>
              <a:rPr lang="en-US" sz="4000" dirty="0">
                <a:latin typeface="Tahoma" panose="020B0604030504040204" pitchFamily="34" charset="0"/>
              </a:rPr>
              <a:t> </a:t>
            </a:r>
            <a:r>
              <a:rPr lang="en-US" sz="1000" dirty="0">
                <a:latin typeface="Tahoma" panose="020B0604030504040204" pitchFamily="34" charset="0"/>
              </a:rPr>
              <a:t>(6/11)</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3A9CE81D-0999-42FE-B8E4-D76711F6A333}"/>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Log</a:t>
            </a:r>
          </a:p>
        </p:txBody>
      </p:sp>
      <p:grpSp>
        <p:nvGrpSpPr>
          <p:cNvPr id="2" name="Group 1" descr="Screenshot of the log output file with select content highlighted.">
            <a:extLst>
              <a:ext uri="{FF2B5EF4-FFF2-40B4-BE49-F238E27FC236}">
                <a16:creationId xmlns:a16="http://schemas.microsoft.com/office/drawing/2014/main" id="{EF1553ED-0889-4291-88E4-B1D721DE0CBD}"/>
              </a:ext>
            </a:extLst>
          </p:cNvPr>
          <p:cNvGrpSpPr/>
          <p:nvPr/>
        </p:nvGrpSpPr>
        <p:grpSpPr>
          <a:xfrm>
            <a:off x="1065883" y="1690353"/>
            <a:ext cx="10060233" cy="2999096"/>
            <a:chOff x="1065883" y="1690353"/>
            <a:chExt cx="10060233" cy="2999096"/>
          </a:xfrm>
        </p:grpSpPr>
        <p:pic>
          <p:nvPicPr>
            <p:cNvPr id="9" name="Picture 8" descr="Text&#10;&#10;Description automatically generated">
              <a:extLst>
                <a:ext uri="{FF2B5EF4-FFF2-40B4-BE49-F238E27FC236}">
                  <a16:creationId xmlns:a16="http://schemas.microsoft.com/office/drawing/2014/main" id="{137481FE-5F94-447F-8C37-8EA6ACD1E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07" y="1717650"/>
              <a:ext cx="10044109" cy="2971799"/>
            </a:xfrm>
            <a:prstGeom prst="rect">
              <a:avLst/>
            </a:prstGeom>
            <a:ln w="6350">
              <a:solidFill>
                <a:schemeClr val="tx1"/>
              </a:solidFill>
            </a:ln>
          </p:spPr>
        </p:pic>
        <p:sp>
          <p:nvSpPr>
            <p:cNvPr id="7" name="Rectangle 6">
              <a:extLst>
                <a:ext uri="{FF2B5EF4-FFF2-40B4-BE49-F238E27FC236}">
                  <a16:creationId xmlns:a16="http://schemas.microsoft.com/office/drawing/2014/main" id="{EBE0B4CE-0B2F-4BBE-8CA9-0F72262B8FF2}"/>
                </a:ext>
              </a:extLst>
            </p:cNvPr>
            <p:cNvSpPr/>
            <p:nvPr/>
          </p:nvSpPr>
          <p:spPr>
            <a:xfrm flipH="1">
              <a:off x="1065883" y="1690353"/>
              <a:ext cx="10044108" cy="82296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181</a:t>
            </a:fld>
            <a:endParaRPr lang="en-US" dirty="0"/>
          </a:p>
        </p:txBody>
      </p:sp>
    </p:spTree>
    <p:extLst>
      <p:ext uri="{BB962C8B-B14F-4D97-AF65-F5344CB8AC3E}">
        <p14:creationId xmlns:p14="http://schemas.microsoft.com/office/powerpoint/2010/main" val="5035890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1155681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 – output files</a:t>
            </a:r>
            <a:r>
              <a:rPr lang="en-US" sz="4000" dirty="0">
                <a:latin typeface="Tahoma" panose="020B0604030504040204" pitchFamily="34" charset="0"/>
              </a:rPr>
              <a:t> </a:t>
            </a:r>
            <a:r>
              <a:rPr lang="en-US" sz="1000" dirty="0">
                <a:latin typeface="Tahoma" panose="020B0604030504040204" pitchFamily="34" charset="0"/>
              </a:rPr>
              <a:t>(7/11)</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3A9CE81D-0999-42FE-B8E4-D76711F6A333}"/>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Log</a:t>
            </a:r>
          </a:p>
        </p:txBody>
      </p:sp>
      <p:grpSp>
        <p:nvGrpSpPr>
          <p:cNvPr id="2" name="Group 1" descr="Screenshot of the log output file with select content highlighted.">
            <a:extLst>
              <a:ext uri="{FF2B5EF4-FFF2-40B4-BE49-F238E27FC236}">
                <a16:creationId xmlns:a16="http://schemas.microsoft.com/office/drawing/2014/main" id="{47E15CA8-36AF-4152-95AE-B49EF0348EA0}"/>
              </a:ext>
            </a:extLst>
          </p:cNvPr>
          <p:cNvGrpSpPr/>
          <p:nvPr/>
        </p:nvGrpSpPr>
        <p:grpSpPr>
          <a:xfrm>
            <a:off x="1065883" y="1717650"/>
            <a:ext cx="10060233" cy="2971799"/>
            <a:chOff x="1065883" y="1717650"/>
            <a:chExt cx="10060233" cy="2971799"/>
          </a:xfrm>
        </p:grpSpPr>
        <p:pic>
          <p:nvPicPr>
            <p:cNvPr id="7" name="Picture 6" descr="Text&#10;&#10;Description automatically generated">
              <a:extLst>
                <a:ext uri="{FF2B5EF4-FFF2-40B4-BE49-F238E27FC236}">
                  <a16:creationId xmlns:a16="http://schemas.microsoft.com/office/drawing/2014/main" id="{8EC92488-3FD3-4F4A-B4CF-284E3FB89E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07" y="1717650"/>
              <a:ext cx="10044109" cy="2971799"/>
            </a:xfrm>
            <a:prstGeom prst="rect">
              <a:avLst/>
            </a:prstGeom>
            <a:ln w="6350">
              <a:solidFill>
                <a:schemeClr val="tx1"/>
              </a:solidFill>
            </a:ln>
          </p:spPr>
        </p:pic>
        <p:sp>
          <p:nvSpPr>
            <p:cNvPr id="10" name="Rectangle 9">
              <a:extLst>
                <a:ext uri="{FF2B5EF4-FFF2-40B4-BE49-F238E27FC236}">
                  <a16:creationId xmlns:a16="http://schemas.microsoft.com/office/drawing/2014/main" id="{4F2E9D3C-9804-42E0-88D1-BC0070CFC7F8}"/>
                </a:ext>
              </a:extLst>
            </p:cNvPr>
            <p:cNvSpPr/>
            <p:nvPr/>
          </p:nvSpPr>
          <p:spPr>
            <a:xfrm flipH="1">
              <a:off x="1065883" y="3248167"/>
              <a:ext cx="10044108" cy="1441282"/>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182</a:t>
            </a:fld>
            <a:endParaRPr lang="en-US" dirty="0"/>
          </a:p>
        </p:txBody>
      </p:sp>
    </p:spTree>
    <p:extLst>
      <p:ext uri="{BB962C8B-B14F-4D97-AF65-F5344CB8AC3E}">
        <p14:creationId xmlns:p14="http://schemas.microsoft.com/office/powerpoint/2010/main" val="33745424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1155681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 – output files</a:t>
            </a:r>
            <a:r>
              <a:rPr lang="en-US" sz="4000" dirty="0">
                <a:latin typeface="Tahoma" panose="020B0604030504040204" pitchFamily="34" charset="0"/>
              </a:rPr>
              <a:t> </a:t>
            </a:r>
            <a:r>
              <a:rPr lang="en-US" sz="1000" dirty="0">
                <a:latin typeface="Tahoma" panose="020B0604030504040204" pitchFamily="34" charset="0"/>
              </a:rPr>
              <a:t>(8/11)</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24CAE3D7-84C4-4F28-9714-1D44F6417A77}"/>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Pairs</a:t>
            </a:r>
          </a:p>
        </p:txBody>
      </p:sp>
      <p:pic>
        <p:nvPicPr>
          <p:cNvPr id="6" name="Picture 5" descr="Screenshot of the pairs output file.">
            <a:extLst>
              <a:ext uri="{FF2B5EF4-FFF2-40B4-BE49-F238E27FC236}">
                <a16:creationId xmlns:a16="http://schemas.microsoft.com/office/drawing/2014/main" id="{6817E3CC-FA43-406F-8F09-15639E9E3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646" y="882695"/>
            <a:ext cx="3256452" cy="5838225"/>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183</a:t>
            </a:fld>
            <a:endParaRPr lang="en-US" dirty="0"/>
          </a:p>
        </p:txBody>
      </p:sp>
    </p:spTree>
    <p:extLst>
      <p:ext uri="{BB962C8B-B14F-4D97-AF65-F5344CB8AC3E}">
        <p14:creationId xmlns:p14="http://schemas.microsoft.com/office/powerpoint/2010/main" val="138860154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1155681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 – output files</a:t>
            </a:r>
            <a:r>
              <a:rPr lang="en-US" sz="4000" dirty="0">
                <a:latin typeface="Tahoma" panose="020B0604030504040204" pitchFamily="34" charset="0"/>
              </a:rPr>
              <a:t> </a:t>
            </a:r>
            <a:r>
              <a:rPr lang="en-US" sz="1000" dirty="0">
                <a:latin typeface="Tahoma" panose="020B0604030504040204" pitchFamily="34" charset="0"/>
              </a:rPr>
              <a:t>(9/11)</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24CAE3D7-84C4-4F28-9714-1D44F6417A77}"/>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Pairs</a:t>
            </a:r>
          </a:p>
        </p:txBody>
      </p:sp>
      <p:pic>
        <p:nvPicPr>
          <p:cNvPr id="10" name="Picture 9" descr="Screenshot of the pairs output file.">
            <a:extLst>
              <a:ext uri="{FF2B5EF4-FFF2-40B4-BE49-F238E27FC236}">
                <a16:creationId xmlns:a16="http://schemas.microsoft.com/office/drawing/2014/main" id="{0066C56F-ADDE-4DEC-9947-1386B920F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646" y="882695"/>
            <a:ext cx="3256452" cy="5838225"/>
          </a:xfrm>
          <a:prstGeom prst="rect">
            <a:avLst/>
          </a:prstGeom>
          <a:ln w="6350">
            <a:solidFill>
              <a:schemeClr val="tx1"/>
            </a:solidFill>
          </a:ln>
        </p:spPr>
      </p:pic>
      <p:sp>
        <p:nvSpPr>
          <p:cNvPr id="9" name="TextBox 8">
            <a:extLst>
              <a:ext uri="{FF2B5EF4-FFF2-40B4-BE49-F238E27FC236}">
                <a16:creationId xmlns:a16="http://schemas.microsoft.com/office/drawing/2014/main" id="{B5DBD1FB-C2A6-4C65-B870-EBAD54561EF7}"/>
              </a:ext>
            </a:extLst>
          </p:cNvPr>
          <p:cNvSpPr txBox="1"/>
          <p:nvPr/>
        </p:nvSpPr>
        <p:spPr>
          <a:xfrm>
            <a:off x="6409725" y="884144"/>
            <a:ext cx="5177256" cy="523220"/>
          </a:xfrm>
          <a:prstGeom prst="rect">
            <a:avLst/>
          </a:prstGeom>
          <a:noFill/>
        </p:spPr>
        <p:txBody>
          <a:bodyPr wrap="square" rtlCol="0">
            <a:spAutoFit/>
          </a:bodyPr>
          <a:lstStyle/>
          <a:p>
            <a:r>
              <a:rPr lang="en-US" sz="2800" dirty="0">
                <a:latin typeface="Tahoma" panose="020B0604030504040204" pitchFamily="34" charset="0"/>
              </a:rPr>
              <a:t>Input people, Input strengths</a:t>
            </a:r>
          </a:p>
        </p:txBody>
      </p:sp>
      <p:pic>
        <p:nvPicPr>
          <p:cNvPr id="6" name="Picture 5" descr="Screenshot of the input people output file.">
            <a:extLst>
              <a:ext uri="{FF2B5EF4-FFF2-40B4-BE49-F238E27FC236}">
                <a16:creationId xmlns:a16="http://schemas.microsoft.com/office/drawing/2014/main" id="{66FC8C48-35BD-43F7-B61C-2473B35C2F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3762" y="1468780"/>
            <a:ext cx="4973219" cy="2623907"/>
          </a:xfrm>
          <a:prstGeom prst="rect">
            <a:avLst/>
          </a:prstGeom>
          <a:ln w="6350">
            <a:solidFill>
              <a:schemeClr val="tx1"/>
            </a:solidFill>
          </a:ln>
        </p:spPr>
      </p:pic>
      <p:pic>
        <p:nvPicPr>
          <p:cNvPr id="8" name="Picture 7" descr="Screenshot of the input strengths output file.">
            <a:extLst>
              <a:ext uri="{FF2B5EF4-FFF2-40B4-BE49-F238E27FC236}">
                <a16:creationId xmlns:a16="http://schemas.microsoft.com/office/drawing/2014/main" id="{4AD820AF-26BE-4138-96EF-718F46ACC4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3762" y="4314245"/>
            <a:ext cx="3488952" cy="2149949"/>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184</a:t>
            </a:fld>
            <a:endParaRPr lang="en-US" dirty="0"/>
          </a:p>
        </p:txBody>
      </p:sp>
    </p:spTree>
    <p:extLst>
      <p:ext uri="{BB962C8B-B14F-4D97-AF65-F5344CB8AC3E}">
        <p14:creationId xmlns:p14="http://schemas.microsoft.com/office/powerpoint/2010/main" val="41750760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11627350"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 – output files</a:t>
            </a:r>
            <a:r>
              <a:rPr lang="en-US" sz="4000" dirty="0">
                <a:latin typeface="Tahoma" panose="020B0604030504040204" pitchFamily="34" charset="0"/>
              </a:rPr>
              <a:t> </a:t>
            </a:r>
            <a:r>
              <a:rPr lang="en-US" sz="1000" dirty="0">
                <a:latin typeface="Tahoma" panose="020B0604030504040204" pitchFamily="34" charset="0"/>
              </a:rPr>
              <a:t>(10/11)</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24CAE3D7-84C4-4F28-9714-1D44F6417A77}"/>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Pairs</a:t>
            </a:r>
          </a:p>
        </p:txBody>
      </p:sp>
      <p:pic>
        <p:nvPicPr>
          <p:cNvPr id="15" name="Picture 14" descr="Screenshot of the pairs output file.">
            <a:extLst>
              <a:ext uri="{FF2B5EF4-FFF2-40B4-BE49-F238E27FC236}">
                <a16:creationId xmlns:a16="http://schemas.microsoft.com/office/drawing/2014/main" id="{EC68E413-DAC2-497F-8853-E1DAE336F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646" y="882695"/>
            <a:ext cx="3256452" cy="5838225"/>
          </a:xfrm>
          <a:prstGeom prst="rect">
            <a:avLst/>
          </a:prstGeom>
          <a:ln w="6350">
            <a:solidFill>
              <a:schemeClr val="tx1"/>
            </a:solidFill>
          </a:ln>
        </p:spPr>
      </p:pic>
      <p:sp>
        <p:nvSpPr>
          <p:cNvPr id="12" name="TextBox 11">
            <a:extLst>
              <a:ext uri="{FF2B5EF4-FFF2-40B4-BE49-F238E27FC236}">
                <a16:creationId xmlns:a16="http://schemas.microsoft.com/office/drawing/2014/main" id="{87E7B3EA-C7DA-47C9-A7A9-11550A4BCBA2}"/>
              </a:ext>
            </a:extLst>
          </p:cNvPr>
          <p:cNvSpPr txBox="1"/>
          <p:nvPr/>
        </p:nvSpPr>
        <p:spPr>
          <a:xfrm>
            <a:off x="6409725" y="884144"/>
            <a:ext cx="5177256" cy="523220"/>
          </a:xfrm>
          <a:prstGeom prst="rect">
            <a:avLst/>
          </a:prstGeom>
          <a:noFill/>
        </p:spPr>
        <p:txBody>
          <a:bodyPr wrap="square" rtlCol="0">
            <a:spAutoFit/>
          </a:bodyPr>
          <a:lstStyle/>
          <a:p>
            <a:r>
              <a:rPr lang="en-US" sz="2800" dirty="0">
                <a:latin typeface="Tahoma" panose="020B0604030504040204" pitchFamily="34" charset="0"/>
              </a:rPr>
              <a:t>Input people, Input strengths</a:t>
            </a:r>
          </a:p>
        </p:txBody>
      </p:sp>
      <p:grpSp>
        <p:nvGrpSpPr>
          <p:cNvPr id="2" name="Group 1" descr="Screenshot of the input people output file with select content highlighted.">
            <a:extLst>
              <a:ext uri="{FF2B5EF4-FFF2-40B4-BE49-F238E27FC236}">
                <a16:creationId xmlns:a16="http://schemas.microsoft.com/office/drawing/2014/main" id="{3AFBFA92-93FD-446C-A87B-CA83941895F2}"/>
              </a:ext>
            </a:extLst>
          </p:cNvPr>
          <p:cNvGrpSpPr/>
          <p:nvPr/>
        </p:nvGrpSpPr>
        <p:grpSpPr>
          <a:xfrm>
            <a:off x="6613762" y="1468780"/>
            <a:ext cx="4973219" cy="2636464"/>
            <a:chOff x="6613762" y="1468780"/>
            <a:chExt cx="4973219" cy="2636464"/>
          </a:xfrm>
        </p:grpSpPr>
        <p:pic>
          <p:nvPicPr>
            <p:cNvPr id="16" name="Picture 15" descr="Table, Excel&#10;&#10;Description automatically generated">
              <a:extLst>
                <a:ext uri="{FF2B5EF4-FFF2-40B4-BE49-F238E27FC236}">
                  <a16:creationId xmlns:a16="http://schemas.microsoft.com/office/drawing/2014/main" id="{BB4EC862-114E-4E91-9B07-F9AB44EA9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3762" y="1468780"/>
              <a:ext cx="4973219" cy="2623907"/>
            </a:xfrm>
            <a:prstGeom prst="rect">
              <a:avLst/>
            </a:prstGeom>
            <a:ln w="6350">
              <a:solidFill>
                <a:schemeClr val="tx1"/>
              </a:solidFill>
            </a:ln>
          </p:spPr>
        </p:pic>
        <p:sp>
          <p:nvSpPr>
            <p:cNvPr id="11" name="Rectangle 10">
              <a:extLst>
                <a:ext uri="{FF2B5EF4-FFF2-40B4-BE49-F238E27FC236}">
                  <a16:creationId xmlns:a16="http://schemas.microsoft.com/office/drawing/2014/main" id="{6962E11E-E696-4B3F-BFA4-079049342619}"/>
                </a:ext>
              </a:extLst>
            </p:cNvPr>
            <p:cNvSpPr/>
            <p:nvPr/>
          </p:nvSpPr>
          <p:spPr>
            <a:xfrm flipH="1">
              <a:off x="6996250" y="1727804"/>
              <a:ext cx="1410769" cy="237744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6" name="Group 5" descr="Screenshot of the input strengths output file with select content highlighted.">
            <a:extLst>
              <a:ext uri="{FF2B5EF4-FFF2-40B4-BE49-F238E27FC236}">
                <a16:creationId xmlns:a16="http://schemas.microsoft.com/office/drawing/2014/main" id="{A4850CB8-8F6D-4A4D-8944-0D77360DC2CE}"/>
              </a:ext>
            </a:extLst>
          </p:cNvPr>
          <p:cNvGrpSpPr/>
          <p:nvPr/>
        </p:nvGrpSpPr>
        <p:grpSpPr>
          <a:xfrm>
            <a:off x="6613762" y="4314245"/>
            <a:ext cx="3488952" cy="2149949"/>
            <a:chOff x="6613762" y="4314245"/>
            <a:chExt cx="3488952" cy="2149949"/>
          </a:xfrm>
        </p:grpSpPr>
        <p:pic>
          <p:nvPicPr>
            <p:cNvPr id="17" name="Picture 16" descr="Table&#10;&#10;Description automatically generated">
              <a:extLst>
                <a:ext uri="{FF2B5EF4-FFF2-40B4-BE49-F238E27FC236}">
                  <a16:creationId xmlns:a16="http://schemas.microsoft.com/office/drawing/2014/main" id="{C34370E8-304C-4318-AACD-243CD29DC6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3762" y="4314245"/>
              <a:ext cx="3488952" cy="2149949"/>
            </a:xfrm>
            <a:prstGeom prst="rect">
              <a:avLst/>
            </a:prstGeom>
            <a:ln w="6350">
              <a:solidFill>
                <a:schemeClr val="tx1"/>
              </a:solidFill>
            </a:ln>
          </p:spPr>
        </p:pic>
        <p:sp>
          <p:nvSpPr>
            <p:cNvPr id="10" name="Rectangle 9">
              <a:extLst>
                <a:ext uri="{FF2B5EF4-FFF2-40B4-BE49-F238E27FC236}">
                  <a16:creationId xmlns:a16="http://schemas.microsoft.com/office/drawing/2014/main" id="{7977080A-4207-4289-B88F-64B87D53618C}"/>
                </a:ext>
              </a:extLst>
            </p:cNvPr>
            <p:cNvSpPr/>
            <p:nvPr/>
          </p:nvSpPr>
          <p:spPr>
            <a:xfrm flipH="1">
              <a:off x="7102174" y="5034283"/>
              <a:ext cx="3000539" cy="365125"/>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185</a:t>
            </a:fld>
            <a:endParaRPr lang="en-US" dirty="0"/>
          </a:p>
        </p:txBody>
      </p:sp>
    </p:spTree>
    <p:extLst>
      <p:ext uri="{BB962C8B-B14F-4D97-AF65-F5344CB8AC3E}">
        <p14:creationId xmlns:p14="http://schemas.microsoft.com/office/powerpoint/2010/main" val="109852012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11627350"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Epi link analysis without date data – output files</a:t>
            </a:r>
            <a:r>
              <a:rPr lang="en-US" sz="4000" dirty="0">
                <a:latin typeface="Tahoma" panose="020B0604030504040204" pitchFamily="34" charset="0"/>
              </a:rPr>
              <a:t> </a:t>
            </a:r>
            <a:r>
              <a:rPr lang="en-US" sz="1000" dirty="0">
                <a:latin typeface="Tahoma" panose="020B0604030504040204" pitchFamily="34" charset="0"/>
              </a:rPr>
              <a:t>(11/11)</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24CAE3D7-84C4-4F28-9714-1D44F6417A77}"/>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Pairs</a:t>
            </a:r>
          </a:p>
        </p:txBody>
      </p:sp>
      <p:grpSp>
        <p:nvGrpSpPr>
          <p:cNvPr id="2" name="Group 1" descr="Screenshot of the pairs output file with select content highlighted.">
            <a:extLst>
              <a:ext uri="{FF2B5EF4-FFF2-40B4-BE49-F238E27FC236}">
                <a16:creationId xmlns:a16="http://schemas.microsoft.com/office/drawing/2014/main" id="{C8AC49BD-72CB-4E6C-B069-0DF937438AAF}"/>
              </a:ext>
            </a:extLst>
          </p:cNvPr>
          <p:cNvGrpSpPr/>
          <p:nvPr/>
        </p:nvGrpSpPr>
        <p:grpSpPr>
          <a:xfrm>
            <a:off x="2157646" y="882695"/>
            <a:ext cx="3256452" cy="5838225"/>
            <a:chOff x="2157646" y="882695"/>
            <a:chExt cx="3256452" cy="5838225"/>
          </a:xfrm>
        </p:grpSpPr>
        <p:pic>
          <p:nvPicPr>
            <p:cNvPr id="13" name="Picture 12" descr="Table&#10;&#10;Description automatically generated">
              <a:extLst>
                <a:ext uri="{FF2B5EF4-FFF2-40B4-BE49-F238E27FC236}">
                  <a16:creationId xmlns:a16="http://schemas.microsoft.com/office/drawing/2014/main" id="{E5A0F238-2E01-4175-AE8B-6444C730C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646" y="882695"/>
              <a:ext cx="3256452" cy="5838225"/>
            </a:xfrm>
            <a:prstGeom prst="rect">
              <a:avLst/>
            </a:prstGeom>
            <a:ln w="6350">
              <a:solidFill>
                <a:schemeClr val="tx1"/>
              </a:solidFill>
            </a:ln>
          </p:spPr>
        </p:pic>
        <p:sp>
          <p:nvSpPr>
            <p:cNvPr id="12" name="Rectangle 11">
              <a:extLst>
                <a:ext uri="{FF2B5EF4-FFF2-40B4-BE49-F238E27FC236}">
                  <a16:creationId xmlns:a16="http://schemas.microsoft.com/office/drawing/2014/main" id="{C578E5F4-D465-4CC4-A269-39273AE8B4F2}"/>
                </a:ext>
              </a:extLst>
            </p:cNvPr>
            <p:cNvSpPr/>
            <p:nvPr/>
          </p:nvSpPr>
          <p:spPr>
            <a:xfrm flipH="1">
              <a:off x="2374091" y="1088821"/>
              <a:ext cx="3034280" cy="1114448"/>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4" name="TextBox 13">
            <a:extLst>
              <a:ext uri="{FF2B5EF4-FFF2-40B4-BE49-F238E27FC236}">
                <a16:creationId xmlns:a16="http://schemas.microsoft.com/office/drawing/2014/main" id="{836BB050-A9EE-4F36-AE7D-37A45DE9FE71}"/>
              </a:ext>
            </a:extLst>
          </p:cNvPr>
          <p:cNvSpPr txBox="1"/>
          <p:nvPr/>
        </p:nvSpPr>
        <p:spPr>
          <a:xfrm>
            <a:off x="6409725" y="884144"/>
            <a:ext cx="5177256" cy="523220"/>
          </a:xfrm>
          <a:prstGeom prst="rect">
            <a:avLst/>
          </a:prstGeom>
          <a:noFill/>
        </p:spPr>
        <p:txBody>
          <a:bodyPr wrap="square" rtlCol="0">
            <a:spAutoFit/>
          </a:bodyPr>
          <a:lstStyle/>
          <a:p>
            <a:r>
              <a:rPr lang="en-US" sz="2800" dirty="0">
                <a:latin typeface="Tahoma" panose="020B0604030504040204" pitchFamily="34" charset="0"/>
              </a:rPr>
              <a:t>Input people, Input strengths</a:t>
            </a:r>
          </a:p>
        </p:txBody>
      </p:sp>
      <p:grpSp>
        <p:nvGrpSpPr>
          <p:cNvPr id="6" name="Group 5" descr="Screenshot of the input people output file with select content highlighted.">
            <a:extLst>
              <a:ext uri="{FF2B5EF4-FFF2-40B4-BE49-F238E27FC236}">
                <a16:creationId xmlns:a16="http://schemas.microsoft.com/office/drawing/2014/main" id="{73A6D62F-F926-4C3C-B391-DD65C235229D}"/>
              </a:ext>
            </a:extLst>
          </p:cNvPr>
          <p:cNvGrpSpPr/>
          <p:nvPr/>
        </p:nvGrpSpPr>
        <p:grpSpPr>
          <a:xfrm>
            <a:off x="6613762" y="1468780"/>
            <a:ext cx="4973219" cy="2636464"/>
            <a:chOff x="6613762" y="1468780"/>
            <a:chExt cx="4973219" cy="2636464"/>
          </a:xfrm>
        </p:grpSpPr>
        <p:pic>
          <p:nvPicPr>
            <p:cNvPr id="15" name="Picture 14" descr="Table, Excel&#10;&#10;Description automatically generated">
              <a:extLst>
                <a:ext uri="{FF2B5EF4-FFF2-40B4-BE49-F238E27FC236}">
                  <a16:creationId xmlns:a16="http://schemas.microsoft.com/office/drawing/2014/main" id="{F9025C7C-6D5A-434F-B47E-C3EFFC435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3762" y="1468780"/>
              <a:ext cx="4973219" cy="2623907"/>
            </a:xfrm>
            <a:prstGeom prst="rect">
              <a:avLst/>
            </a:prstGeom>
            <a:ln w="6350">
              <a:solidFill>
                <a:schemeClr val="tx1"/>
              </a:solidFill>
            </a:ln>
          </p:spPr>
        </p:pic>
        <p:sp>
          <p:nvSpPr>
            <p:cNvPr id="17" name="Rectangle 16">
              <a:extLst>
                <a:ext uri="{FF2B5EF4-FFF2-40B4-BE49-F238E27FC236}">
                  <a16:creationId xmlns:a16="http://schemas.microsoft.com/office/drawing/2014/main" id="{CAB33A5A-982A-49E5-ABDC-46D229D23817}"/>
                </a:ext>
              </a:extLst>
            </p:cNvPr>
            <p:cNvSpPr/>
            <p:nvPr/>
          </p:nvSpPr>
          <p:spPr>
            <a:xfrm flipH="1">
              <a:off x="6996250" y="1727804"/>
              <a:ext cx="1410769" cy="237744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7" name="Group 6" descr="Screenshot of the input strengths output file with select content highlighted.">
            <a:extLst>
              <a:ext uri="{FF2B5EF4-FFF2-40B4-BE49-F238E27FC236}">
                <a16:creationId xmlns:a16="http://schemas.microsoft.com/office/drawing/2014/main" id="{411D0145-DBC0-47DD-9812-E1BAF5584A30}"/>
              </a:ext>
            </a:extLst>
          </p:cNvPr>
          <p:cNvGrpSpPr/>
          <p:nvPr/>
        </p:nvGrpSpPr>
        <p:grpSpPr>
          <a:xfrm>
            <a:off x="6613762" y="4314245"/>
            <a:ext cx="3488952" cy="2149949"/>
            <a:chOff x="6613762" y="4314245"/>
            <a:chExt cx="3488952" cy="2149949"/>
          </a:xfrm>
        </p:grpSpPr>
        <p:pic>
          <p:nvPicPr>
            <p:cNvPr id="18" name="Picture 17" descr="Table&#10;&#10;Description automatically generated">
              <a:extLst>
                <a:ext uri="{FF2B5EF4-FFF2-40B4-BE49-F238E27FC236}">
                  <a16:creationId xmlns:a16="http://schemas.microsoft.com/office/drawing/2014/main" id="{DA5570A0-3982-40C6-9FE7-7AB7C62823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3762" y="4314245"/>
              <a:ext cx="3488952" cy="2149949"/>
            </a:xfrm>
            <a:prstGeom prst="rect">
              <a:avLst/>
            </a:prstGeom>
            <a:ln w="6350">
              <a:solidFill>
                <a:schemeClr val="tx1"/>
              </a:solidFill>
            </a:ln>
          </p:spPr>
        </p:pic>
        <p:sp>
          <p:nvSpPr>
            <p:cNvPr id="23" name="Rectangle 22">
              <a:extLst>
                <a:ext uri="{FF2B5EF4-FFF2-40B4-BE49-F238E27FC236}">
                  <a16:creationId xmlns:a16="http://schemas.microsoft.com/office/drawing/2014/main" id="{1AC93903-18DB-494B-8D2E-1BE0120BE93F}"/>
                </a:ext>
              </a:extLst>
            </p:cNvPr>
            <p:cNvSpPr/>
            <p:nvPr/>
          </p:nvSpPr>
          <p:spPr>
            <a:xfrm flipH="1">
              <a:off x="7102174" y="5034283"/>
              <a:ext cx="3000539" cy="365125"/>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186</a:t>
            </a:fld>
            <a:endParaRPr lang="en-US" dirty="0"/>
          </a:p>
        </p:txBody>
      </p:sp>
    </p:spTree>
    <p:extLst>
      <p:ext uri="{BB962C8B-B14F-4D97-AF65-F5344CB8AC3E}">
        <p14:creationId xmlns:p14="http://schemas.microsoft.com/office/powerpoint/2010/main" val="298878747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FCF2D1-14AB-4291-B6D0-ACB86B3E4467}"/>
              </a:ext>
            </a:extLst>
          </p:cNvPr>
          <p:cNvSpPr txBox="1">
            <a:spLocks noGrp="1"/>
          </p:cNvSpPr>
          <p:nvPr>
            <p:ph type="title" idx="4294967295"/>
          </p:nvPr>
        </p:nvSpPr>
        <p:spPr>
          <a:xfrm>
            <a:off x="428625" y="228600"/>
            <a:ext cx="1176431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Using LATTE results – analyses without date data </a:t>
            </a:r>
            <a:r>
              <a:rPr kumimoji="0" lang="en-US" sz="10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(1/6)</a:t>
            </a:r>
          </a:p>
        </p:txBody>
      </p:sp>
      <p:sp>
        <p:nvSpPr>
          <p:cNvPr id="4" name="TextBox 3">
            <a:extLst>
              <a:ext uri="{FF2B5EF4-FFF2-40B4-BE49-F238E27FC236}">
                <a16:creationId xmlns:a16="http://schemas.microsoft.com/office/drawing/2014/main" id="{2382986C-47F5-4425-8B47-A2A04F5A8B7F}"/>
              </a:ext>
            </a:extLst>
          </p:cNvPr>
          <p:cNvSpPr txBox="1"/>
          <p:nvPr/>
        </p:nvSpPr>
        <p:spPr>
          <a:xfrm>
            <a:off x="1419367" y="2465457"/>
            <a:ext cx="9389656" cy="1938992"/>
          </a:xfrm>
          <a:prstGeom prst="rect">
            <a:avLst/>
          </a:prstGeom>
          <a:noFill/>
        </p:spPr>
        <p:txBody>
          <a:bodyPr wrap="square" rtlCol="0">
            <a:spAutoFit/>
          </a:bodyPr>
          <a:lstStyle/>
          <a:p>
            <a:pPr algn="ctr"/>
            <a:r>
              <a:rPr lang="en-US" sz="6000" dirty="0">
                <a:latin typeface="Tahoma" panose="020B0604030504040204" pitchFamily="34" charset="0"/>
              </a:rPr>
              <a:t>Using LATTE results – analyses without date data</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187</a:t>
            </a:fld>
            <a:endParaRPr lang="en-US" dirty="0"/>
          </a:p>
        </p:txBody>
      </p:sp>
    </p:spTree>
    <p:extLst>
      <p:ext uri="{BB962C8B-B14F-4D97-AF65-F5344CB8AC3E}">
        <p14:creationId xmlns:p14="http://schemas.microsoft.com/office/powerpoint/2010/main" val="25630781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76431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Using LATTE results – analyses without date data</a:t>
            </a:r>
            <a:r>
              <a:rPr lang="en-US" sz="4000" dirty="0">
                <a:latin typeface="Tahoma" panose="020B0604030504040204" pitchFamily="34" charset="0"/>
              </a:rPr>
              <a:t> </a:t>
            </a:r>
            <a:r>
              <a:rPr lang="en-US" sz="1000" dirty="0">
                <a:latin typeface="Tahoma" panose="020B0604030504040204" pitchFamily="34" charset="0"/>
              </a:rPr>
              <a:t>(2/6)</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6" name="TextBox 5">
            <a:extLst>
              <a:ext uri="{FF2B5EF4-FFF2-40B4-BE49-F238E27FC236}">
                <a16:creationId xmlns:a16="http://schemas.microsoft.com/office/drawing/2014/main" id="{33B7CB2E-7CA7-4F86-AFEF-32B4813C1943}"/>
              </a:ext>
            </a:extLst>
          </p:cNvPr>
          <p:cNvSpPr txBox="1"/>
          <p:nvPr/>
        </p:nvSpPr>
        <p:spPr>
          <a:xfrm>
            <a:off x="428624" y="1072821"/>
            <a:ext cx="11641455" cy="830997"/>
          </a:xfrm>
          <a:prstGeom prst="rect">
            <a:avLst/>
          </a:prstGeom>
          <a:noFill/>
        </p:spPr>
        <p:txBody>
          <a:bodyPr wrap="square" rtlCol="0">
            <a:spAutoFit/>
          </a:bodyPr>
          <a:lstStyle/>
          <a:p>
            <a:r>
              <a:rPr lang="en-US" sz="4800" dirty="0">
                <a:solidFill>
                  <a:srgbClr val="F6A01A"/>
                </a:solidFill>
                <a:latin typeface="Tahoma" panose="020B0604030504040204" pitchFamily="34" charset="0"/>
              </a:rPr>
              <a:t>L</a:t>
            </a:r>
            <a:r>
              <a:rPr lang="en-US" sz="3600" dirty="0">
                <a:latin typeface="Tahoma" panose="020B0604030504040204" pitchFamily="34" charset="0"/>
              </a:rPr>
              <a:t>ogically </a:t>
            </a:r>
            <a:r>
              <a:rPr lang="en-US" sz="4800" dirty="0">
                <a:solidFill>
                  <a:srgbClr val="F6A01A"/>
                </a:solidFill>
                <a:latin typeface="Tahoma" panose="020B0604030504040204" pitchFamily="34" charset="0"/>
              </a:rPr>
              <a:t>I</a:t>
            </a:r>
            <a:r>
              <a:rPr lang="en-US" sz="3600" dirty="0">
                <a:latin typeface="Tahoma" panose="020B0604030504040204" pitchFamily="34" charset="0"/>
              </a:rPr>
              <a:t>nferred </a:t>
            </a:r>
            <a:r>
              <a:rPr lang="en-US" sz="4800" dirty="0">
                <a:solidFill>
                  <a:srgbClr val="F6A01A"/>
                </a:solidFill>
                <a:latin typeface="Tahoma" panose="020B0604030504040204" pitchFamily="34" charset="0"/>
              </a:rPr>
              <a:t>T</a:t>
            </a:r>
            <a:r>
              <a:rPr lang="en-US" sz="3600" dirty="0">
                <a:latin typeface="Tahoma" panose="020B0604030504040204" pitchFamily="34" charset="0"/>
              </a:rPr>
              <a:t>uberculosis </a:t>
            </a:r>
            <a:r>
              <a:rPr lang="en-US" sz="4800" dirty="0">
                <a:solidFill>
                  <a:srgbClr val="F6A01A"/>
                </a:solidFill>
                <a:latin typeface="Tahoma" panose="020B0604030504040204" pitchFamily="34" charset="0"/>
              </a:rPr>
              <a:t>T</a:t>
            </a:r>
            <a:r>
              <a:rPr lang="en-US" sz="3600" dirty="0">
                <a:latin typeface="Tahoma" panose="020B0604030504040204" pitchFamily="34" charset="0"/>
              </a:rPr>
              <a:t>ransmission algorithm</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188</a:t>
            </a:fld>
            <a:endParaRPr lang="en-US" dirty="0"/>
          </a:p>
        </p:txBody>
      </p:sp>
    </p:spTree>
    <p:extLst>
      <p:ext uri="{BB962C8B-B14F-4D97-AF65-F5344CB8AC3E}">
        <p14:creationId xmlns:p14="http://schemas.microsoft.com/office/powerpoint/2010/main" val="104684470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76431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Using LATTE results – analyses without date data</a:t>
            </a:r>
            <a:r>
              <a:rPr lang="en-US" sz="4000" dirty="0">
                <a:latin typeface="Tahoma" panose="020B0604030504040204" pitchFamily="34" charset="0"/>
              </a:rPr>
              <a:t> </a:t>
            </a:r>
            <a:r>
              <a:rPr lang="en-US" sz="1000" dirty="0">
                <a:latin typeface="Tahoma" panose="020B0604030504040204" pitchFamily="34" charset="0"/>
              </a:rPr>
              <a:t>(3/6)</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5" name="TextBox 4">
            <a:extLst>
              <a:ext uri="{FF2B5EF4-FFF2-40B4-BE49-F238E27FC236}">
                <a16:creationId xmlns:a16="http://schemas.microsoft.com/office/drawing/2014/main" id="{BA0EC230-2C39-42E5-869B-A540E91F0EE9}"/>
              </a:ext>
            </a:extLst>
          </p:cNvPr>
          <p:cNvSpPr txBox="1"/>
          <p:nvPr/>
        </p:nvSpPr>
        <p:spPr>
          <a:xfrm>
            <a:off x="428624" y="1072821"/>
            <a:ext cx="11641455" cy="830997"/>
          </a:xfrm>
          <a:prstGeom prst="rect">
            <a:avLst/>
          </a:prstGeom>
          <a:noFill/>
        </p:spPr>
        <p:txBody>
          <a:bodyPr wrap="square" rtlCol="0">
            <a:spAutoFit/>
          </a:bodyPr>
          <a:lstStyle/>
          <a:p>
            <a:r>
              <a:rPr lang="en-US" sz="4800" dirty="0">
                <a:solidFill>
                  <a:srgbClr val="F6A01A"/>
                </a:solidFill>
                <a:latin typeface="Tahoma" panose="020B0604030504040204" pitchFamily="34" charset="0"/>
              </a:rPr>
              <a:t>L</a:t>
            </a:r>
            <a:r>
              <a:rPr lang="en-US" sz="3600" dirty="0">
                <a:latin typeface="Tahoma" panose="020B0604030504040204" pitchFamily="34" charset="0"/>
              </a:rPr>
              <a:t>ogically </a:t>
            </a:r>
            <a:r>
              <a:rPr lang="en-US" sz="4800" dirty="0">
                <a:solidFill>
                  <a:srgbClr val="F6A01A"/>
                </a:solidFill>
                <a:latin typeface="Tahoma" panose="020B0604030504040204" pitchFamily="34" charset="0"/>
              </a:rPr>
              <a:t>I</a:t>
            </a:r>
            <a:r>
              <a:rPr lang="en-US" sz="3600" dirty="0">
                <a:latin typeface="Tahoma" panose="020B0604030504040204" pitchFamily="34" charset="0"/>
              </a:rPr>
              <a:t>nferred </a:t>
            </a:r>
            <a:r>
              <a:rPr lang="en-US" sz="4800" dirty="0">
                <a:solidFill>
                  <a:srgbClr val="F6A01A"/>
                </a:solidFill>
                <a:latin typeface="Tahoma" panose="020B0604030504040204" pitchFamily="34" charset="0"/>
              </a:rPr>
              <a:t>T</a:t>
            </a:r>
            <a:r>
              <a:rPr lang="en-US" sz="3600" dirty="0">
                <a:latin typeface="Tahoma" panose="020B0604030504040204" pitchFamily="34" charset="0"/>
              </a:rPr>
              <a:t>uberculosis </a:t>
            </a:r>
            <a:r>
              <a:rPr lang="en-US" sz="4800" dirty="0">
                <a:solidFill>
                  <a:srgbClr val="F6A01A"/>
                </a:solidFill>
                <a:latin typeface="Tahoma" panose="020B0604030504040204" pitchFamily="34" charset="0"/>
              </a:rPr>
              <a:t>T</a:t>
            </a:r>
            <a:r>
              <a:rPr lang="en-US" sz="3600" dirty="0">
                <a:latin typeface="Tahoma" panose="020B0604030504040204" pitchFamily="34" charset="0"/>
              </a:rPr>
              <a:t>ransmission algorithm</a:t>
            </a:r>
          </a:p>
        </p:txBody>
      </p:sp>
      <p:grpSp>
        <p:nvGrpSpPr>
          <p:cNvPr id="6" name="Group 5" descr="Icon of a computer running the R program.">
            <a:extLst>
              <a:ext uri="{FF2B5EF4-FFF2-40B4-BE49-F238E27FC236}">
                <a16:creationId xmlns:a16="http://schemas.microsoft.com/office/drawing/2014/main" id="{95A5E9D9-F1F1-4890-9361-E91217B1FDBD}"/>
              </a:ext>
            </a:extLst>
          </p:cNvPr>
          <p:cNvGrpSpPr/>
          <p:nvPr/>
        </p:nvGrpSpPr>
        <p:grpSpPr>
          <a:xfrm>
            <a:off x="5412713" y="3305433"/>
            <a:ext cx="1905990" cy="1830573"/>
            <a:chOff x="4744598" y="2351767"/>
            <a:chExt cx="2243226" cy="2154465"/>
          </a:xfrm>
        </p:grpSpPr>
        <p:pic>
          <p:nvPicPr>
            <p:cNvPr id="7" name="Picture 6">
              <a:extLst>
                <a:ext uri="{FF2B5EF4-FFF2-40B4-BE49-F238E27FC236}">
                  <a16:creationId xmlns:a16="http://schemas.microsoft.com/office/drawing/2014/main" id="{EE3D767A-9CD9-48B2-B1E0-E9CAA3754C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4598" y="2351767"/>
              <a:ext cx="2243226" cy="2154465"/>
            </a:xfrm>
            <a:prstGeom prst="rect">
              <a:avLst/>
            </a:prstGeom>
          </p:spPr>
        </p:pic>
        <p:pic>
          <p:nvPicPr>
            <p:cNvPr id="8" name="Picture 7">
              <a:extLst>
                <a:ext uri="{FF2B5EF4-FFF2-40B4-BE49-F238E27FC236}">
                  <a16:creationId xmlns:a16="http://schemas.microsoft.com/office/drawing/2014/main" id="{25AEA455-2B30-4270-AF29-A7470E3CF4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6771" y="3006194"/>
              <a:ext cx="1035880" cy="800453"/>
            </a:xfrm>
            <a:prstGeom prst="rect">
              <a:avLst/>
            </a:prstGeom>
          </p:spPr>
        </p:pic>
      </p:grpSp>
      <p:sp>
        <p:nvSpPr>
          <p:cNvPr id="3" name="Slide Number Placeholder 2"/>
          <p:cNvSpPr>
            <a:spLocks noGrp="1"/>
          </p:cNvSpPr>
          <p:nvPr>
            <p:ph type="sldNum" sz="quarter" idx="12"/>
          </p:nvPr>
        </p:nvSpPr>
        <p:spPr/>
        <p:txBody>
          <a:bodyPr/>
          <a:lstStyle/>
          <a:p>
            <a:fld id="{1B5DE891-BED3-4FCA-96F7-3F8A1588183F}" type="slidenum">
              <a:rPr lang="en-US" smtClean="0"/>
              <a:pPr/>
              <a:t>189</a:t>
            </a:fld>
            <a:endParaRPr lang="en-US" dirty="0"/>
          </a:p>
        </p:txBody>
      </p:sp>
    </p:spTree>
    <p:extLst>
      <p:ext uri="{BB962C8B-B14F-4D97-AF65-F5344CB8AC3E}">
        <p14:creationId xmlns:p14="http://schemas.microsoft.com/office/powerpoint/2010/main" val="1915468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30AFC63D-27FB-47FC-866D-CE85660D02E7}"/>
              </a:ext>
            </a:extLst>
          </p:cNvPr>
          <p:cNvSpPr txBox="1">
            <a:spLocks noGrp="1"/>
          </p:cNvSpPr>
          <p:nvPr>
            <p:ph type="title" idx="4294967295"/>
          </p:nvPr>
        </p:nvSpPr>
        <p:spPr>
          <a:xfrm>
            <a:off x="428625" y="228600"/>
            <a:ext cx="3069943"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Challenges</a:t>
            </a:r>
            <a:r>
              <a:rPr lang="en-US" sz="4000" dirty="0">
                <a:latin typeface="Tahoma" panose="020B0604030504040204" pitchFamily="34" charset="0"/>
              </a:rPr>
              <a:t> </a:t>
            </a:r>
            <a:r>
              <a:rPr lang="en-US" sz="1000" dirty="0">
                <a:latin typeface="Tahoma" panose="020B0604030504040204" pitchFamily="34" charset="0"/>
              </a:rPr>
              <a:t>(5/5)</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2" name="Group 1" descr="Icon of a man working at a desk with a great many icons of people, calendars, and locations swirling around him and the man cursing.">
            <a:extLst>
              <a:ext uri="{FF2B5EF4-FFF2-40B4-BE49-F238E27FC236}">
                <a16:creationId xmlns:a16="http://schemas.microsoft.com/office/drawing/2014/main" id="{A5839F4F-A74F-4D05-A2DF-D0FB7DB2D8AA}"/>
              </a:ext>
            </a:extLst>
          </p:cNvPr>
          <p:cNvGrpSpPr/>
          <p:nvPr/>
        </p:nvGrpSpPr>
        <p:grpSpPr>
          <a:xfrm>
            <a:off x="245835" y="81583"/>
            <a:ext cx="11804233" cy="6681490"/>
            <a:chOff x="245835" y="81583"/>
            <a:chExt cx="11804233" cy="6681490"/>
          </a:xfrm>
        </p:grpSpPr>
        <p:pic>
          <p:nvPicPr>
            <p:cNvPr id="22" name="Picture 21">
              <a:extLst>
                <a:ext uri="{FF2B5EF4-FFF2-40B4-BE49-F238E27FC236}">
                  <a16:creationId xmlns:a16="http://schemas.microsoft.com/office/drawing/2014/main" id="{468F3761-450F-455F-BCBE-1318D7ECA5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4760" y="3802612"/>
              <a:ext cx="1902480" cy="1919775"/>
            </a:xfrm>
            <a:prstGeom prst="rect">
              <a:avLst/>
            </a:prstGeom>
          </p:spPr>
        </p:pic>
        <p:sp>
          <p:nvSpPr>
            <p:cNvPr id="24" name="Rounded Rectangular Callout 74">
              <a:extLst>
                <a:ext uri="{FF2B5EF4-FFF2-40B4-BE49-F238E27FC236}">
                  <a16:creationId xmlns:a16="http://schemas.microsoft.com/office/drawing/2014/main" id="{55B7FB77-34B3-41D9-B2FF-BAFDEABFADFF}"/>
                </a:ext>
              </a:extLst>
            </p:cNvPr>
            <p:cNvSpPr/>
            <p:nvPr/>
          </p:nvSpPr>
          <p:spPr>
            <a:xfrm>
              <a:off x="6095999" y="3331633"/>
              <a:ext cx="1464733" cy="470979"/>
            </a:xfrm>
            <a:prstGeom prst="wedgeRoundRectCallout">
              <a:avLst>
                <a:gd name="adj1" fmla="val -38618"/>
                <a:gd name="adj2" fmla="val 75834"/>
                <a:gd name="adj3" fmla="val 16667"/>
              </a:avLst>
            </a:prstGeom>
            <a:noFill/>
            <a:ln w="9525">
              <a:solidFill>
                <a:schemeClr val="bg1">
                  <a:lumMod val="50000"/>
                </a:schemeClr>
              </a:solidFill>
            </a:ln>
            <a:effectLst>
              <a:glow rad="76200">
                <a:srgbClr val="BF311A"/>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BF311A"/>
                  </a:solidFill>
                  <a:latin typeface="Tahoma" panose="020B0604030504040204" pitchFamily="34" charset="0"/>
                  <a:cs typeface="Calibri Light" panose="020F0302020204030204" pitchFamily="34" charset="0"/>
                </a:rPr>
                <a:t>$%@&amp;#*</a:t>
              </a:r>
              <a:endParaRPr kumimoji="0" lang="en-US" sz="1600" b="1" i="0" u="none" strike="noStrike" kern="1200" cap="none" spc="0" normalizeH="0" baseline="0" noProof="0" dirty="0">
                <a:ln>
                  <a:noFill/>
                </a:ln>
                <a:solidFill>
                  <a:srgbClr val="BF311A"/>
                </a:solidFill>
                <a:effectLst/>
                <a:uLnTx/>
                <a:uFillTx/>
                <a:latin typeface="Tahoma" panose="020B0604030504040204" pitchFamily="34" charset="0"/>
                <a:cs typeface="Calibri Light" panose="020F0302020204030204" pitchFamily="34" charset="0"/>
              </a:endParaRPr>
            </a:p>
          </p:txBody>
        </p:sp>
        <p:pic>
          <p:nvPicPr>
            <p:cNvPr id="31" name="Picture 30">
              <a:extLst>
                <a:ext uri="{FF2B5EF4-FFF2-40B4-BE49-F238E27FC236}">
                  <a16:creationId xmlns:a16="http://schemas.microsoft.com/office/drawing/2014/main" id="{044C1590-9007-4AEC-990A-6A76EA220E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441905">
              <a:off x="1020163" y="1517016"/>
              <a:ext cx="648586" cy="365760"/>
            </a:xfrm>
            <a:prstGeom prst="rect">
              <a:avLst/>
            </a:prstGeom>
          </p:spPr>
        </p:pic>
        <p:pic>
          <p:nvPicPr>
            <p:cNvPr id="32" name="Picture 31">
              <a:extLst>
                <a:ext uri="{FF2B5EF4-FFF2-40B4-BE49-F238E27FC236}">
                  <a16:creationId xmlns:a16="http://schemas.microsoft.com/office/drawing/2014/main" id="{4ED0B22D-6C92-44DA-9F65-88D9670D20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4631241">
              <a:off x="2898659" y="3364000"/>
              <a:ext cx="648586" cy="365760"/>
            </a:xfrm>
            <a:prstGeom prst="rect">
              <a:avLst/>
            </a:prstGeom>
          </p:spPr>
        </p:pic>
        <p:grpSp>
          <p:nvGrpSpPr>
            <p:cNvPr id="46" name="Group 45">
              <a:extLst>
                <a:ext uri="{FF2B5EF4-FFF2-40B4-BE49-F238E27FC236}">
                  <a16:creationId xmlns:a16="http://schemas.microsoft.com/office/drawing/2014/main" id="{2ADB4C44-97C9-4E98-8954-8243C5846B67}"/>
                </a:ext>
              </a:extLst>
            </p:cNvPr>
            <p:cNvGrpSpPr>
              <a:grpSpLocks noChangeAspect="1"/>
            </p:cNvGrpSpPr>
            <p:nvPr/>
          </p:nvGrpSpPr>
          <p:grpSpPr>
            <a:xfrm rot="10120454">
              <a:off x="10882600" y="5340413"/>
              <a:ext cx="509953" cy="457200"/>
              <a:chOff x="8258247" y="4401909"/>
              <a:chExt cx="1699681" cy="1523852"/>
            </a:xfrm>
          </p:grpSpPr>
          <p:pic>
            <p:nvPicPr>
              <p:cNvPr id="54" name="Picture 53">
                <a:extLst>
                  <a:ext uri="{FF2B5EF4-FFF2-40B4-BE49-F238E27FC236}">
                    <a16:creationId xmlns:a16="http://schemas.microsoft.com/office/drawing/2014/main" id="{C38919ED-7091-47E5-9553-935C8501E20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55" name="Rectangle 54">
                <a:extLst>
                  <a:ext uri="{FF2B5EF4-FFF2-40B4-BE49-F238E27FC236}">
                    <a16:creationId xmlns:a16="http://schemas.microsoft.com/office/drawing/2014/main" id="{38F73337-90C0-43F4-A525-71A72B155BB4}"/>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6" name="Rectangle 55">
                <a:extLst>
                  <a:ext uri="{FF2B5EF4-FFF2-40B4-BE49-F238E27FC236}">
                    <a16:creationId xmlns:a16="http://schemas.microsoft.com/office/drawing/2014/main" id="{B506D0E9-59D5-43BE-89B4-A22C18383360}"/>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47" name="Group 46">
              <a:extLst>
                <a:ext uri="{FF2B5EF4-FFF2-40B4-BE49-F238E27FC236}">
                  <a16:creationId xmlns:a16="http://schemas.microsoft.com/office/drawing/2014/main" id="{BFEB6A79-96B0-40EF-A755-5E4DF1EBDB51}"/>
                </a:ext>
              </a:extLst>
            </p:cNvPr>
            <p:cNvGrpSpPr>
              <a:grpSpLocks noChangeAspect="1"/>
            </p:cNvGrpSpPr>
            <p:nvPr/>
          </p:nvGrpSpPr>
          <p:grpSpPr>
            <a:xfrm rot="16520175">
              <a:off x="3701895" y="2357855"/>
              <a:ext cx="509953" cy="457200"/>
              <a:chOff x="7383827" y="5017936"/>
              <a:chExt cx="1699681" cy="1523852"/>
            </a:xfrm>
          </p:grpSpPr>
          <p:sp>
            <p:nvSpPr>
              <p:cNvPr id="48" name="Rectangle 47">
                <a:extLst>
                  <a:ext uri="{FF2B5EF4-FFF2-40B4-BE49-F238E27FC236}">
                    <a16:creationId xmlns:a16="http://schemas.microsoft.com/office/drawing/2014/main" id="{41E48569-6977-4A71-98D4-A05977916420}"/>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49" name="Group 48">
                <a:extLst>
                  <a:ext uri="{FF2B5EF4-FFF2-40B4-BE49-F238E27FC236}">
                    <a16:creationId xmlns:a16="http://schemas.microsoft.com/office/drawing/2014/main" id="{CC2B8F71-082C-40EE-A498-C11E4F928D2D}"/>
                  </a:ext>
                </a:extLst>
              </p:cNvPr>
              <p:cNvGrpSpPr/>
              <p:nvPr/>
            </p:nvGrpSpPr>
            <p:grpSpPr>
              <a:xfrm>
                <a:off x="7383827" y="5017936"/>
                <a:ext cx="1699681" cy="1523852"/>
                <a:chOff x="6246902" y="3993276"/>
                <a:chExt cx="1699681" cy="1523852"/>
              </a:xfrm>
            </p:grpSpPr>
            <p:pic>
              <p:nvPicPr>
                <p:cNvPr id="50" name="Picture 49">
                  <a:extLst>
                    <a:ext uri="{FF2B5EF4-FFF2-40B4-BE49-F238E27FC236}">
                      <a16:creationId xmlns:a16="http://schemas.microsoft.com/office/drawing/2014/main" id="{92886628-5EFF-48BE-AAC4-371D39EFE9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51" name="Rectangle 50">
                  <a:extLst>
                    <a:ext uri="{FF2B5EF4-FFF2-40B4-BE49-F238E27FC236}">
                      <a16:creationId xmlns:a16="http://schemas.microsoft.com/office/drawing/2014/main" id="{13857675-7D58-4CC0-B257-D985102D2BE7}"/>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2" name="Rectangle 51">
                  <a:extLst>
                    <a:ext uri="{FF2B5EF4-FFF2-40B4-BE49-F238E27FC236}">
                      <a16:creationId xmlns:a16="http://schemas.microsoft.com/office/drawing/2014/main" id="{782281B6-CCDA-46E6-87A6-0A58B742F6CB}"/>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3" name="Rectangle 52">
                  <a:extLst>
                    <a:ext uri="{FF2B5EF4-FFF2-40B4-BE49-F238E27FC236}">
                      <a16:creationId xmlns:a16="http://schemas.microsoft.com/office/drawing/2014/main" id="{99A04D07-BF5E-4F2E-9A7E-0D6C77B2A6DD}"/>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pic>
          <p:nvPicPr>
            <p:cNvPr id="57" name="Picture 56">
              <a:extLst>
                <a:ext uri="{FF2B5EF4-FFF2-40B4-BE49-F238E27FC236}">
                  <a16:creationId xmlns:a16="http://schemas.microsoft.com/office/drawing/2014/main" id="{44530027-3BC4-4532-86CA-49E8B55DE82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9186252">
              <a:off x="1006854" y="3742305"/>
              <a:ext cx="648586" cy="365760"/>
            </a:xfrm>
            <a:prstGeom prst="rect">
              <a:avLst/>
            </a:prstGeom>
          </p:spPr>
        </p:pic>
        <p:pic>
          <p:nvPicPr>
            <p:cNvPr id="70" name="Picture 69">
              <a:extLst>
                <a:ext uri="{FF2B5EF4-FFF2-40B4-BE49-F238E27FC236}">
                  <a16:creationId xmlns:a16="http://schemas.microsoft.com/office/drawing/2014/main" id="{73A1D980-64DB-4818-AF4F-8EF993EB71E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8358191">
              <a:off x="2325907" y="4429762"/>
              <a:ext cx="480624" cy="914400"/>
            </a:xfrm>
            <a:prstGeom prst="rect">
              <a:avLst/>
            </a:prstGeom>
          </p:spPr>
        </p:pic>
        <p:pic>
          <p:nvPicPr>
            <p:cNvPr id="71" name="Picture 70">
              <a:extLst>
                <a:ext uri="{FF2B5EF4-FFF2-40B4-BE49-F238E27FC236}">
                  <a16:creationId xmlns:a16="http://schemas.microsoft.com/office/drawing/2014/main" id="{578A140F-B439-4088-8E71-FFE12B76661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891812">
              <a:off x="942933" y="2096455"/>
              <a:ext cx="462229" cy="822960"/>
            </a:xfrm>
            <a:prstGeom prst="rect">
              <a:avLst/>
            </a:prstGeom>
          </p:spPr>
        </p:pic>
        <p:pic>
          <p:nvPicPr>
            <p:cNvPr id="72" name="Picture 71">
              <a:extLst>
                <a:ext uri="{FF2B5EF4-FFF2-40B4-BE49-F238E27FC236}">
                  <a16:creationId xmlns:a16="http://schemas.microsoft.com/office/drawing/2014/main" id="{7F4DBEB9-7F5C-4C54-B69E-2ADD2526554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1270759">
              <a:off x="7470475" y="4608063"/>
              <a:ext cx="480624" cy="914400"/>
            </a:xfrm>
            <a:prstGeom prst="rect">
              <a:avLst/>
            </a:prstGeom>
          </p:spPr>
        </p:pic>
        <p:pic>
          <p:nvPicPr>
            <p:cNvPr id="73" name="Picture 72">
              <a:extLst>
                <a:ext uri="{FF2B5EF4-FFF2-40B4-BE49-F238E27FC236}">
                  <a16:creationId xmlns:a16="http://schemas.microsoft.com/office/drawing/2014/main" id="{C387F7E8-3796-4948-BA9B-FD988F07A45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987124">
              <a:off x="2185507" y="5427119"/>
              <a:ext cx="462229" cy="822960"/>
            </a:xfrm>
            <a:prstGeom prst="rect">
              <a:avLst/>
            </a:prstGeom>
          </p:spPr>
        </p:pic>
        <p:pic>
          <p:nvPicPr>
            <p:cNvPr id="74" name="Picture 73">
              <a:extLst>
                <a:ext uri="{FF2B5EF4-FFF2-40B4-BE49-F238E27FC236}">
                  <a16:creationId xmlns:a16="http://schemas.microsoft.com/office/drawing/2014/main" id="{57D80021-3919-4DC5-9BAF-86B44CDF3B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8105605">
              <a:off x="9393254" y="211782"/>
              <a:ext cx="480624" cy="914400"/>
            </a:xfrm>
            <a:prstGeom prst="rect">
              <a:avLst/>
            </a:prstGeom>
          </p:spPr>
        </p:pic>
        <p:pic>
          <p:nvPicPr>
            <p:cNvPr id="75" name="Picture 74">
              <a:extLst>
                <a:ext uri="{FF2B5EF4-FFF2-40B4-BE49-F238E27FC236}">
                  <a16:creationId xmlns:a16="http://schemas.microsoft.com/office/drawing/2014/main" id="{1209E7CA-20EC-42A8-9A53-DC46D9D096C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574780">
              <a:off x="4053805" y="1305664"/>
              <a:ext cx="462229" cy="822960"/>
            </a:xfrm>
            <a:prstGeom prst="rect">
              <a:avLst/>
            </a:prstGeom>
          </p:spPr>
        </p:pic>
        <p:pic>
          <p:nvPicPr>
            <p:cNvPr id="76" name="Picture 75">
              <a:extLst>
                <a:ext uri="{FF2B5EF4-FFF2-40B4-BE49-F238E27FC236}">
                  <a16:creationId xmlns:a16="http://schemas.microsoft.com/office/drawing/2014/main" id="{4A982B5C-526A-4EDA-B225-A149D5375A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319488">
              <a:off x="6354709" y="1842333"/>
              <a:ext cx="648586" cy="365760"/>
            </a:xfrm>
            <a:prstGeom prst="rect">
              <a:avLst/>
            </a:prstGeom>
          </p:spPr>
        </p:pic>
        <p:pic>
          <p:nvPicPr>
            <p:cNvPr id="77" name="Picture 76">
              <a:extLst>
                <a:ext uri="{FF2B5EF4-FFF2-40B4-BE49-F238E27FC236}">
                  <a16:creationId xmlns:a16="http://schemas.microsoft.com/office/drawing/2014/main" id="{713A9FB3-B501-4AFF-81E8-EA610FD1E2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978075">
              <a:off x="10875473" y="792194"/>
              <a:ext cx="648586" cy="365760"/>
            </a:xfrm>
            <a:prstGeom prst="rect">
              <a:avLst/>
            </a:prstGeom>
          </p:spPr>
        </p:pic>
        <p:pic>
          <p:nvPicPr>
            <p:cNvPr id="78" name="Picture 77">
              <a:extLst>
                <a:ext uri="{FF2B5EF4-FFF2-40B4-BE49-F238E27FC236}">
                  <a16:creationId xmlns:a16="http://schemas.microsoft.com/office/drawing/2014/main" id="{42168539-0567-4D9A-8CF2-08C8EFA94E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7096580">
              <a:off x="10875474" y="1796809"/>
              <a:ext cx="648586" cy="365760"/>
            </a:xfrm>
            <a:prstGeom prst="rect">
              <a:avLst/>
            </a:prstGeom>
          </p:spPr>
        </p:pic>
        <p:pic>
          <p:nvPicPr>
            <p:cNvPr id="82" name="Picture 81">
              <a:extLst>
                <a:ext uri="{FF2B5EF4-FFF2-40B4-BE49-F238E27FC236}">
                  <a16:creationId xmlns:a16="http://schemas.microsoft.com/office/drawing/2014/main" id="{DBE7A541-18CE-4B32-91AB-94D71EC87F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7750274">
              <a:off x="10388540" y="3700902"/>
              <a:ext cx="648586" cy="365760"/>
            </a:xfrm>
            <a:prstGeom prst="rect">
              <a:avLst/>
            </a:prstGeom>
          </p:spPr>
        </p:pic>
        <p:pic>
          <p:nvPicPr>
            <p:cNvPr id="83" name="Picture 82">
              <a:extLst>
                <a:ext uri="{FF2B5EF4-FFF2-40B4-BE49-F238E27FC236}">
                  <a16:creationId xmlns:a16="http://schemas.microsoft.com/office/drawing/2014/main" id="{52C0C6C1-66AD-480B-8E33-D84DDF87DB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36438">
              <a:off x="9262300" y="6177037"/>
              <a:ext cx="648586" cy="365760"/>
            </a:xfrm>
            <a:prstGeom prst="rect">
              <a:avLst/>
            </a:prstGeom>
          </p:spPr>
        </p:pic>
        <p:pic>
          <p:nvPicPr>
            <p:cNvPr id="84" name="Picture 83">
              <a:extLst>
                <a:ext uri="{FF2B5EF4-FFF2-40B4-BE49-F238E27FC236}">
                  <a16:creationId xmlns:a16="http://schemas.microsoft.com/office/drawing/2014/main" id="{08B529BA-C11C-450D-9BFB-2EF54556DE6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1426776">
              <a:off x="3061895" y="1212856"/>
              <a:ext cx="648586" cy="365760"/>
            </a:xfrm>
            <a:prstGeom prst="rect">
              <a:avLst/>
            </a:prstGeom>
          </p:spPr>
        </p:pic>
        <p:grpSp>
          <p:nvGrpSpPr>
            <p:cNvPr id="85" name="Group 84">
              <a:extLst>
                <a:ext uri="{FF2B5EF4-FFF2-40B4-BE49-F238E27FC236}">
                  <a16:creationId xmlns:a16="http://schemas.microsoft.com/office/drawing/2014/main" id="{EC74B69A-29DE-4979-9FC6-E09A7B84FB60}"/>
                </a:ext>
              </a:extLst>
            </p:cNvPr>
            <p:cNvGrpSpPr>
              <a:grpSpLocks noChangeAspect="1"/>
            </p:cNvGrpSpPr>
            <p:nvPr/>
          </p:nvGrpSpPr>
          <p:grpSpPr>
            <a:xfrm rot="13018482">
              <a:off x="3861499" y="4729377"/>
              <a:ext cx="509953" cy="457200"/>
              <a:chOff x="8258247" y="4401909"/>
              <a:chExt cx="1699681" cy="1523852"/>
            </a:xfrm>
          </p:grpSpPr>
          <p:pic>
            <p:nvPicPr>
              <p:cNvPr id="86" name="Picture 85">
                <a:extLst>
                  <a:ext uri="{FF2B5EF4-FFF2-40B4-BE49-F238E27FC236}">
                    <a16:creationId xmlns:a16="http://schemas.microsoft.com/office/drawing/2014/main" id="{A1C18EDE-E516-4764-8898-A52E434615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87" name="Rectangle 86">
                <a:extLst>
                  <a:ext uri="{FF2B5EF4-FFF2-40B4-BE49-F238E27FC236}">
                    <a16:creationId xmlns:a16="http://schemas.microsoft.com/office/drawing/2014/main" id="{C04C5B0F-29E5-424B-A958-430B3FC21DE9}"/>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8" name="Rectangle 87">
                <a:extLst>
                  <a:ext uri="{FF2B5EF4-FFF2-40B4-BE49-F238E27FC236}">
                    <a16:creationId xmlns:a16="http://schemas.microsoft.com/office/drawing/2014/main" id="{48CC4E6B-5207-4290-A100-2B17443D0E69}"/>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89" name="Group 88">
              <a:extLst>
                <a:ext uri="{FF2B5EF4-FFF2-40B4-BE49-F238E27FC236}">
                  <a16:creationId xmlns:a16="http://schemas.microsoft.com/office/drawing/2014/main" id="{4C65D275-4018-4B32-B43B-F4FDC19D59E3}"/>
                </a:ext>
              </a:extLst>
            </p:cNvPr>
            <p:cNvGrpSpPr>
              <a:grpSpLocks noChangeAspect="1"/>
            </p:cNvGrpSpPr>
            <p:nvPr/>
          </p:nvGrpSpPr>
          <p:grpSpPr>
            <a:xfrm rot="18150373">
              <a:off x="2887747" y="5643826"/>
              <a:ext cx="509953" cy="457200"/>
              <a:chOff x="7383827" y="5017936"/>
              <a:chExt cx="1699681" cy="1523852"/>
            </a:xfrm>
          </p:grpSpPr>
          <p:sp>
            <p:nvSpPr>
              <p:cNvPr id="90" name="Rectangle 89">
                <a:extLst>
                  <a:ext uri="{FF2B5EF4-FFF2-40B4-BE49-F238E27FC236}">
                    <a16:creationId xmlns:a16="http://schemas.microsoft.com/office/drawing/2014/main" id="{3120A4AA-CA94-438A-AD20-A44B539A9134}"/>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91" name="Group 90">
                <a:extLst>
                  <a:ext uri="{FF2B5EF4-FFF2-40B4-BE49-F238E27FC236}">
                    <a16:creationId xmlns:a16="http://schemas.microsoft.com/office/drawing/2014/main" id="{80C4C282-C200-48A0-BB61-9A7A30AC9EF3}"/>
                  </a:ext>
                </a:extLst>
              </p:cNvPr>
              <p:cNvGrpSpPr/>
              <p:nvPr/>
            </p:nvGrpSpPr>
            <p:grpSpPr>
              <a:xfrm>
                <a:off x="7383827" y="5017936"/>
                <a:ext cx="1699681" cy="1523852"/>
                <a:chOff x="6246902" y="3993276"/>
                <a:chExt cx="1699681" cy="1523852"/>
              </a:xfrm>
            </p:grpSpPr>
            <p:pic>
              <p:nvPicPr>
                <p:cNvPr id="92" name="Picture 91">
                  <a:extLst>
                    <a:ext uri="{FF2B5EF4-FFF2-40B4-BE49-F238E27FC236}">
                      <a16:creationId xmlns:a16="http://schemas.microsoft.com/office/drawing/2014/main" id="{A7635B96-77D3-49BF-B06F-6F7576E97D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93" name="Rectangle 92">
                  <a:extLst>
                    <a:ext uri="{FF2B5EF4-FFF2-40B4-BE49-F238E27FC236}">
                      <a16:creationId xmlns:a16="http://schemas.microsoft.com/office/drawing/2014/main" id="{549ABF05-41A1-480B-9729-C07F2899BE58}"/>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4" name="Rectangle 93">
                  <a:extLst>
                    <a:ext uri="{FF2B5EF4-FFF2-40B4-BE49-F238E27FC236}">
                      <a16:creationId xmlns:a16="http://schemas.microsoft.com/office/drawing/2014/main" id="{731994F4-0E8B-4C2D-BC5E-F858F587FECE}"/>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5" name="Rectangle 94">
                  <a:extLst>
                    <a:ext uri="{FF2B5EF4-FFF2-40B4-BE49-F238E27FC236}">
                      <a16:creationId xmlns:a16="http://schemas.microsoft.com/office/drawing/2014/main" id="{B9EBE5C5-A137-4B07-99D9-CDC6DD7FD672}"/>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nvGrpSpPr>
            <p:cNvPr id="96" name="Group 95">
              <a:extLst>
                <a:ext uri="{FF2B5EF4-FFF2-40B4-BE49-F238E27FC236}">
                  <a16:creationId xmlns:a16="http://schemas.microsoft.com/office/drawing/2014/main" id="{6066B016-3089-495B-A8DC-FC0697A09D64}"/>
                </a:ext>
              </a:extLst>
            </p:cNvPr>
            <p:cNvGrpSpPr>
              <a:grpSpLocks noChangeAspect="1"/>
            </p:cNvGrpSpPr>
            <p:nvPr/>
          </p:nvGrpSpPr>
          <p:grpSpPr>
            <a:xfrm rot="18791751">
              <a:off x="8539323" y="4947756"/>
              <a:ext cx="509953" cy="457200"/>
              <a:chOff x="8258247" y="4401909"/>
              <a:chExt cx="1699681" cy="1523852"/>
            </a:xfrm>
          </p:grpSpPr>
          <p:pic>
            <p:nvPicPr>
              <p:cNvPr id="97" name="Picture 96">
                <a:extLst>
                  <a:ext uri="{FF2B5EF4-FFF2-40B4-BE49-F238E27FC236}">
                    <a16:creationId xmlns:a16="http://schemas.microsoft.com/office/drawing/2014/main" id="{61F0467C-2153-4B0E-B2C3-2DE6872940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98" name="Rectangle 97">
                <a:extLst>
                  <a:ext uri="{FF2B5EF4-FFF2-40B4-BE49-F238E27FC236}">
                    <a16:creationId xmlns:a16="http://schemas.microsoft.com/office/drawing/2014/main" id="{F92E6C47-228C-48F9-AF77-9605FBA7F391}"/>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9" name="Rectangle 98">
                <a:extLst>
                  <a:ext uri="{FF2B5EF4-FFF2-40B4-BE49-F238E27FC236}">
                    <a16:creationId xmlns:a16="http://schemas.microsoft.com/office/drawing/2014/main" id="{E31CB2A5-0C44-42BA-9D92-9A2ED190CCC9}"/>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00" name="Group 99">
              <a:extLst>
                <a:ext uri="{FF2B5EF4-FFF2-40B4-BE49-F238E27FC236}">
                  <a16:creationId xmlns:a16="http://schemas.microsoft.com/office/drawing/2014/main" id="{C7C47F95-A28D-47E8-9C0F-F7DF2CDF7C23}"/>
                </a:ext>
              </a:extLst>
            </p:cNvPr>
            <p:cNvGrpSpPr>
              <a:grpSpLocks noChangeAspect="1"/>
            </p:cNvGrpSpPr>
            <p:nvPr/>
          </p:nvGrpSpPr>
          <p:grpSpPr>
            <a:xfrm rot="10529823">
              <a:off x="7565571" y="5862205"/>
              <a:ext cx="509953" cy="457200"/>
              <a:chOff x="7383827" y="5017936"/>
              <a:chExt cx="1699681" cy="1523852"/>
            </a:xfrm>
          </p:grpSpPr>
          <p:sp>
            <p:nvSpPr>
              <p:cNvPr id="101" name="Rectangle 100">
                <a:extLst>
                  <a:ext uri="{FF2B5EF4-FFF2-40B4-BE49-F238E27FC236}">
                    <a16:creationId xmlns:a16="http://schemas.microsoft.com/office/drawing/2014/main" id="{3ACAB5B6-F0FD-48BB-9FC6-29AEE7E4B881}"/>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02" name="Group 101">
                <a:extLst>
                  <a:ext uri="{FF2B5EF4-FFF2-40B4-BE49-F238E27FC236}">
                    <a16:creationId xmlns:a16="http://schemas.microsoft.com/office/drawing/2014/main" id="{14C1F1F5-036D-474F-B4EB-C1EA83EF8FE8}"/>
                  </a:ext>
                </a:extLst>
              </p:cNvPr>
              <p:cNvGrpSpPr/>
              <p:nvPr/>
            </p:nvGrpSpPr>
            <p:grpSpPr>
              <a:xfrm>
                <a:off x="7383827" y="5017936"/>
                <a:ext cx="1699681" cy="1523852"/>
                <a:chOff x="6246902" y="3993276"/>
                <a:chExt cx="1699681" cy="1523852"/>
              </a:xfrm>
            </p:grpSpPr>
            <p:pic>
              <p:nvPicPr>
                <p:cNvPr id="103" name="Picture 102">
                  <a:extLst>
                    <a:ext uri="{FF2B5EF4-FFF2-40B4-BE49-F238E27FC236}">
                      <a16:creationId xmlns:a16="http://schemas.microsoft.com/office/drawing/2014/main" id="{4774A629-68A6-4A69-970A-25BD917E4B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04" name="Rectangle 103">
                  <a:extLst>
                    <a:ext uri="{FF2B5EF4-FFF2-40B4-BE49-F238E27FC236}">
                      <a16:creationId xmlns:a16="http://schemas.microsoft.com/office/drawing/2014/main" id="{DE34F894-1B6E-4D3E-B334-0B2B3FED3884}"/>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5" name="Rectangle 104">
                  <a:extLst>
                    <a:ext uri="{FF2B5EF4-FFF2-40B4-BE49-F238E27FC236}">
                      <a16:creationId xmlns:a16="http://schemas.microsoft.com/office/drawing/2014/main" id="{371B9D90-D271-4D47-A5B8-3D0EC0E11E22}"/>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6" name="Rectangle 105">
                  <a:extLst>
                    <a:ext uri="{FF2B5EF4-FFF2-40B4-BE49-F238E27FC236}">
                      <a16:creationId xmlns:a16="http://schemas.microsoft.com/office/drawing/2014/main" id="{77FC1065-032C-4D32-91F2-8D83BB735831}"/>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nvGrpSpPr>
            <p:cNvPr id="107" name="Group 106">
              <a:extLst>
                <a:ext uri="{FF2B5EF4-FFF2-40B4-BE49-F238E27FC236}">
                  <a16:creationId xmlns:a16="http://schemas.microsoft.com/office/drawing/2014/main" id="{164756E1-F7BC-4C8D-BBD8-5CCF4F5BE6C7}"/>
                </a:ext>
              </a:extLst>
            </p:cNvPr>
            <p:cNvGrpSpPr>
              <a:grpSpLocks noChangeAspect="1"/>
            </p:cNvGrpSpPr>
            <p:nvPr/>
          </p:nvGrpSpPr>
          <p:grpSpPr>
            <a:xfrm rot="3840210">
              <a:off x="6725011" y="316045"/>
              <a:ext cx="509953" cy="457200"/>
              <a:chOff x="8258247" y="4401909"/>
              <a:chExt cx="1699681" cy="1523852"/>
            </a:xfrm>
          </p:grpSpPr>
          <p:pic>
            <p:nvPicPr>
              <p:cNvPr id="108" name="Picture 107">
                <a:extLst>
                  <a:ext uri="{FF2B5EF4-FFF2-40B4-BE49-F238E27FC236}">
                    <a16:creationId xmlns:a16="http://schemas.microsoft.com/office/drawing/2014/main" id="{07D4D812-3DA2-49B1-BBF3-7EA03B0D22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09" name="Rectangle 108">
                <a:extLst>
                  <a:ext uri="{FF2B5EF4-FFF2-40B4-BE49-F238E27FC236}">
                    <a16:creationId xmlns:a16="http://schemas.microsoft.com/office/drawing/2014/main" id="{685F5486-2977-4113-A434-FCF68CE35E9F}"/>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0" name="Rectangle 109">
                <a:extLst>
                  <a:ext uri="{FF2B5EF4-FFF2-40B4-BE49-F238E27FC236}">
                    <a16:creationId xmlns:a16="http://schemas.microsoft.com/office/drawing/2014/main" id="{64CCE091-693D-4C0F-B44F-58FE16FDA3AC}"/>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11" name="Group 110">
              <a:extLst>
                <a:ext uri="{FF2B5EF4-FFF2-40B4-BE49-F238E27FC236}">
                  <a16:creationId xmlns:a16="http://schemas.microsoft.com/office/drawing/2014/main" id="{488C65C1-F9A8-4135-963B-AD81D1BB7565}"/>
                </a:ext>
              </a:extLst>
            </p:cNvPr>
            <p:cNvGrpSpPr>
              <a:grpSpLocks noChangeAspect="1"/>
            </p:cNvGrpSpPr>
            <p:nvPr/>
          </p:nvGrpSpPr>
          <p:grpSpPr>
            <a:xfrm rot="550744">
              <a:off x="8879782" y="1167256"/>
              <a:ext cx="509953" cy="457200"/>
              <a:chOff x="7383827" y="5017936"/>
              <a:chExt cx="1699681" cy="1523852"/>
            </a:xfrm>
          </p:grpSpPr>
          <p:sp>
            <p:nvSpPr>
              <p:cNvPr id="112" name="Rectangle 111">
                <a:extLst>
                  <a:ext uri="{FF2B5EF4-FFF2-40B4-BE49-F238E27FC236}">
                    <a16:creationId xmlns:a16="http://schemas.microsoft.com/office/drawing/2014/main" id="{BDF55E1D-77F9-4BA7-9527-1F012B98D954}"/>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13" name="Group 112">
                <a:extLst>
                  <a:ext uri="{FF2B5EF4-FFF2-40B4-BE49-F238E27FC236}">
                    <a16:creationId xmlns:a16="http://schemas.microsoft.com/office/drawing/2014/main" id="{868D294A-ABD0-47B2-ADE8-395E1A0D8821}"/>
                  </a:ext>
                </a:extLst>
              </p:cNvPr>
              <p:cNvGrpSpPr/>
              <p:nvPr/>
            </p:nvGrpSpPr>
            <p:grpSpPr>
              <a:xfrm>
                <a:off x="7383827" y="5017936"/>
                <a:ext cx="1699681" cy="1523852"/>
                <a:chOff x="6246902" y="3993276"/>
                <a:chExt cx="1699681" cy="1523852"/>
              </a:xfrm>
            </p:grpSpPr>
            <p:pic>
              <p:nvPicPr>
                <p:cNvPr id="114" name="Picture 113">
                  <a:extLst>
                    <a:ext uri="{FF2B5EF4-FFF2-40B4-BE49-F238E27FC236}">
                      <a16:creationId xmlns:a16="http://schemas.microsoft.com/office/drawing/2014/main" id="{7C96C3DA-AB15-4DB5-BCA7-6285AB1235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15" name="Rectangle 114">
                  <a:extLst>
                    <a:ext uri="{FF2B5EF4-FFF2-40B4-BE49-F238E27FC236}">
                      <a16:creationId xmlns:a16="http://schemas.microsoft.com/office/drawing/2014/main" id="{753DA629-4990-4483-82D1-0752E3353DDD}"/>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6" name="Rectangle 115">
                  <a:extLst>
                    <a:ext uri="{FF2B5EF4-FFF2-40B4-BE49-F238E27FC236}">
                      <a16:creationId xmlns:a16="http://schemas.microsoft.com/office/drawing/2014/main" id="{941CC151-CBEE-44F6-8A19-50FDF25A345E}"/>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7" name="Rectangle 116">
                  <a:extLst>
                    <a:ext uri="{FF2B5EF4-FFF2-40B4-BE49-F238E27FC236}">
                      <a16:creationId xmlns:a16="http://schemas.microsoft.com/office/drawing/2014/main" id="{5832277D-AF73-4D15-9114-4AD5466F142F}"/>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nvGrpSpPr>
            <p:cNvPr id="118" name="Group 117">
              <a:extLst>
                <a:ext uri="{FF2B5EF4-FFF2-40B4-BE49-F238E27FC236}">
                  <a16:creationId xmlns:a16="http://schemas.microsoft.com/office/drawing/2014/main" id="{4604A324-8139-40C8-95A3-74B5428F3BF9}"/>
                </a:ext>
              </a:extLst>
            </p:cNvPr>
            <p:cNvGrpSpPr>
              <a:grpSpLocks noChangeAspect="1"/>
            </p:cNvGrpSpPr>
            <p:nvPr/>
          </p:nvGrpSpPr>
          <p:grpSpPr>
            <a:xfrm rot="14062813">
              <a:off x="1560445" y="4577019"/>
              <a:ext cx="509953" cy="457200"/>
              <a:chOff x="8258247" y="4401909"/>
              <a:chExt cx="1699681" cy="1523852"/>
            </a:xfrm>
          </p:grpSpPr>
          <p:pic>
            <p:nvPicPr>
              <p:cNvPr id="119" name="Picture 118">
                <a:extLst>
                  <a:ext uri="{FF2B5EF4-FFF2-40B4-BE49-F238E27FC236}">
                    <a16:creationId xmlns:a16="http://schemas.microsoft.com/office/drawing/2014/main" id="{E2389704-2CE0-44C7-A346-8D1EFD0E45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20" name="Rectangle 119">
                <a:extLst>
                  <a:ext uri="{FF2B5EF4-FFF2-40B4-BE49-F238E27FC236}">
                    <a16:creationId xmlns:a16="http://schemas.microsoft.com/office/drawing/2014/main" id="{AF2B7E56-0894-4E3E-809F-DFB10CCDF1D1}"/>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1" name="Rectangle 120">
                <a:extLst>
                  <a:ext uri="{FF2B5EF4-FFF2-40B4-BE49-F238E27FC236}">
                    <a16:creationId xmlns:a16="http://schemas.microsoft.com/office/drawing/2014/main" id="{0B3835A0-D461-4894-A09A-19DE05200D14}"/>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22" name="Group 121">
              <a:extLst>
                <a:ext uri="{FF2B5EF4-FFF2-40B4-BE49-F238E27FC236}">
                  <a16:creationId xmlns:a16="http://schemas.microsoft.com/office/drawing/2014/main" id="{1E134DFD-36AE-4912-87DC-5C34467A8BAF}"/>
                </a:ext>
              </a:extLst>
            </p:cNvPr>
            <p:cNvGrpSpPr>
              <a:grpSpLocks noChangeAspect="1"/>
            </p:cNvGrpSpPr>
            <p:nvPr/>
          </p:nvGrpSpPr>
          <p:grpSpPr>
            <a:xfrm rot="5400000">
              <a:off x="586693" y="5491468"/>
              <a:ext cx="509953" cy="457200"/>
              <a:chOff x="7383827" y="5017936"/>
              <a:chExt cx="1699681" cy="1523852"/>
            </a:xfrm>
          </p:grpSpPr>
          <p:sp>
            <p:nvSpPr>
              <p:cNvPr id="123" name="Rectangle 122">
                <a:extLst>
                  <a:ext uri="{FF2B5EF4-FFF2-40B4-BE49-F238E27FC236}">
                    <a16:creationId xmlns:a16="http://schemas.microsoft.com/office/drawing/2014/main" id="{75685DAB-2CE0-4181-8CFC-FBCF754630CF}"/>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24" name="Group 123">
                <a:extLst>
                  <a:ext uri="{FF2B5EF4-FFF2-40B4-BE49-F238E27FC236}">
                    <a16:creationId xmlns:a16="http://schemas.microsoft.com/office/drawing/2014/main" id="{C47DFF11-030C-4DCE-8576-0F93F0A5A5A0}"/>
                  </a:ext>
                </a:extLst>
              </p:cNvPr>
              <p:cNvGrpSpPr/>
              <p:nvPr/>
            </p:nvGrpSpPr>
            <p:grpSpPr>
              <a:xfrm>
                <a:off x="7383827" y="5017936"/>
                <a:ext cx="1699681" cy="1523852"/>
                <a:chOff x="6246902" y="3993276"/>
                <a:chExt cx="1699681" cy="1523852"/>
              </a:xfrm>
            </p:grpSpPr>
            <p:pic>
              <p:nvPicPr>
                <p:cNvPr id="125" name="Picture 124">
                  <a:extLst>
                    <a:ext uri="{FF2B5EF4-FFF2-40B4-BE49-F238E27FC236}">
                      <a16:creationId xmlns:a16="http://schemas.microsoft.com/office/drawing/2014/main" id="{06226F7B-46AE-402B-84FD-A0AE74A4F9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26" name="Rectangle 125">
                  <a:extLst>
                    <a:ext uri="{FF2B5EF4-FFF2-40B4-BE49-F238E27FC236}">
                      <a16:creationId xmlns:a16="http://schemas.microsoft.com/office/drawing/2014/main" id="{62D82CB8-3981-44EB-9BFF-FC8F16DDA886}"/>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7" name="Rectangle 126">
                  <a:extLst>
                    <a:ext uri="{FF2B5EF4-FFF2-40B4-BE49-F238E27FC236}">
                      <a16:creationId xmlns:a16="http://schemas.microsoft.com/office/drawing/2014/main" id="{2383C8F5-EDA1-4EE5-9CC8-86DFC9ECBB81}"/>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8" name="Rectangle 127">
                  <a:extLst>
                    <a:ext uri="{FF2B5EF4-FFF2-40B4-BE49-F238E27FC236}">
                      <a16:creationId xmlns:a16="http://schemas.microsoft.com/office/drawing/2014/main" id="{69F07AE0-E8F7-42E2-9C3B-C3007F5F4B0C}"/>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nvGrpSpPr>
            <p:cNvPr id="129" name="Group 128">
              <a:extLst>
                <a:ext uri="{FF2B5EF4-FFF2-40B4-BE49-F238E27FC236}">
                  <a16:creationId xmlns:a16="http://schemas.microsoft.com/office/drawing/2014/main" id="{D58CFE06-2BC5-4A6D-9BAA-00E26A5C4EB9}"/>
                </a:ext>
              </a:extLst>
            </p:cNvPr>
            <p:cNvGrpSpPr>
              <a:grpSpLocks noChangeAspect="1"/>
            </p:cNvGrpSpPr>
            <p:nvPr/>
          </p:nvGrpSpPr>
          <p:grpSpPr>
            <a:xfrm rot="19653070">
              <a:off x="2080167" y="2427424"/>
              <a:ext cx="509953" cy="457200"/>
              <a:chOff x="8258247" y="4401909"/>
              <a:chExt cx="1699681" cy="1523852"/>
            </a:xfrm>
          </p:grpSpPr>
          <p:pic>
            <p:nvPicPr>
              <p:cNvPr id="130" name="Picture 129">
                <a:extLst>
                  <a:ext uri="{FF2B5EF4-FFF2-40B4-BE49-F238E27FC236}">
                    <a16:creationId xmlns:a16="http://schemas.microsoft.com/office/drawing/2014/main" id="{DE1ACBD4-5A45-41A0-9188-06DA3679CA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31" name="Rectangle 130">
                <a:extLst>
                  <a:ext uri="{FF2B5EF4-FFF2-40B4-BE49-F238E27FC236}">
                    <a16:creationId xmlns:a16="http://schemas.microsoft.com/office/drawing/2014/main" id="{059CDD9A-1FF4-4110-A22A-486D26F810EC}"/>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32" name="Rectangle 131">
                <a:extLst>
                  <a:ext uri="{FF2B5EF4-FFF2-40B4-BE49-F238E27FC236}">
                    <a16:creationId xmlns:a16="http://schemas.microsoft.com/office/drawing/2014/main" id="{A640165D-A70A-42F3-96B8-59A3E9B37D69}"/>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33" name="Group 132">
              <a:extLst>
                <a:ext uri="{FF2B5EF4-FFF2-40B4-BE49-F238E27FC236}">
                  <a16:creationId xmlns:a16="http://schemas.microsoft.com/office/drawing/2014/main" id="{3BF4A4C9-8421-4AF4-8BF3-819FE071676D}"/>
                </a:ext>
              </a:extLst>
            </p:cNvPr>
            <p:cNvGrpSpPr>
              <a:grpSpLocks noChangeAspect="1"/>
            </p:cNvGrpSpPr>
            <p:nvPr/>
          </p:nvGrpSpPr>
          <p:grpSpPr>
            <a:xfrm rot="2313387">
              <a:off x="245835" y="2308184"/>
              <a:ext cx="509953" cy="457200"/>
              <a:chOff x="7383827" y="5017936"/>
              <a:chExt cx="1699681" cy="1523852"/>
            </a:xfrm>
          </p:grpSpPr>
          <p:sp>
            <p:nvSpPr>
              <p:cNvPr id="134" name="Rectangle 133">
                <a:extLst>
                  <a:ext uri="{FF2B5EF4-FFF2-40B4-BE49-F238E27FC236}">
                    <a16:creationId xmlns:a16="http://schemas.microsoft.com/office/drawing/2014/main" id="{DACA1EE7-1169-4950-B4B7-EBDC1E571C7E}"/>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35" name="Group 134">
                <a:extLst>
                  <a:ext uri="{FF2B5EF4-FFF2-40B4-BE49-F238E27FC236}">
                    <a16:creationId xmlns:a16="http://schemas.microsoft.com/office/drawing/2014/main" id="{CFBE342D-6C76-4C46-BBC1-D6C70696E40B}"/>
                  </a:ext>
                </a:extLst>
              </p:cNvPr>
              <p:cNvGrpSpPr/>
              <p:nvPr/>
            </p:nvGrpSpPr>
            <p:grpSpPr>
              <a:xfrm>
                <a:off x="7383827" y="5017936"/>
                <a:ext cx="1699681" cy="1523852"/>
                <a:chOff x="6246902" y="3993276"/>
                <a:chExt cx="1699681" cy="1523852"/>
              </a:xfrm>
            </p:grpSpPr>
            <p:pic>
              <p:nvPicPr>
                <p:cNvPr id="136" name="Picture 135">
                  <a:extLst>
                    <a:ext uri="{FF2B5EF4-FFF2-40B4-BE49-F238E27FC236}">
                      <a16:creationId xmlns:a16="http://schemas.microsoft.com/office/drawing/2014/main" id="{0DCDC5A7-0E5F-400A-ABC5-E55DC91BC1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37" name="Rectangle 136">
                  <a:extLst>
                    <a:ext uri="{FF2B5EF4-FFF2-40B4-BE49-F238E27FC236}">
                      <a16:creationId xmlns:a16="http://schemas.microsoft.com/office/drawing/2014/main" id="{0EE515DF-C2EB-4A3B-91BA-423E4FF2C0C0}"/>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38" name="Rectangle 137">
                  <a:extLst>
                    <a:ext uri="{FF2B5EF4-FFF2-40B4-BE49-F238E27FC236}">
                      <a16:creationId xmlns:a16="http://schemas.microsoft.com/office/drawing/2014/main" id="{71878239-D275-461B-BA7F-3D4200A9F851}"/>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39" name="Rectangle 138">
                  <a:extLst>
                    <a:ext uri="{FF2B5EF4-FFF2-40B4-BE49-F238E27FC236}">
                      <a16:creationId xmlns:a16="http://schemas.microsoft.com/office/drawing/2014/main" id="{80BA7CEB-F7C7-40BA-ABF4-6FDE307607FF}"/>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pic>
          <p:nvPicPr>
            <p:cNvPr id="140" name="Picture 139">
              <a:extLst>
                <a:ext uri="{FF2B5EF4-FFF2-40B4-BE49-F238E27FC236}">
                  <a16:creationId xmlns:a16="http://schemas.microsoft.com/office/drawing/2014/main" id="{F50D47A1-FC68-4408-938A-E26E6C185B1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0986213">
              <a:off x="9314359" y="2562393"/>
              <a:ext cx="480624" cy="914400"/>
            </a:xfrm>
            <a:prstGeom prst="rect">
              <a:avLst/>
            </a:prstGeom>
          </p:spPr>
        </p:pic>
        <p:pic>
          <p:nvPicPr>
            <p:cNvPr id="141" name="Picture 140">
              <a:extLst>
                <a:ext uri="{FF2B5EF4-FFF2-40B4-BE49-F238E27FC236}">
                  <a16:creationId xmlns:a16="http://schemas.microsoft.com/office/drawing/2014/main" id="{D18A9D77-8AA9-43EF-9A87-E29161E06DC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714590">
              <a:off x="475432" y="4456538"/>
              <a:ext cx="462229" cy="822960"/>
            </a:xfrm>
            <a:prstGeom prst="rect">
              <a:avLst/>
            </a:prstGeom>
          </p:spPr>
        </p:pic>
        <p:pic>
          <p:nvPicPr>
            <p:cNvPr id="142" name="Picture 141">
              <a:extLst>
                <a:ext uri="{FF2B5EF4-FFF2-40B4-BE49-F238E27FC236}">
                  <a16:creationId xmlns:a16="http://schemas.microsoft.com/office/drawing/2014/main" id="{20B71750-FF12-4E0E-B5C6-9D188BA7138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8637056">
              <a:off x="11352556" y="4008012"/>
              <a:ext cx="480624" cy="914400"/>
            </a:xfrm>
            <a:prstGeom prst="rect">
              <a:avLst/>
            </a:prstGeom>
          </p:spPr>
        </p:pic>
        <p:pic>
          <p:nvPicPr>
            <p:cNvPr id="143" name="Picture 142">
              <a:extLst>
                <a:ext uri="{FF2B5EF4-FFF2-40B4-BE49-F238E27FC236}">
                  <a16:creationId xmlns:a16="http://schemas.microsoft.com/office/drawing/2014/main" id="{E76B0C0F-4181-478F-8A22-084B2A87DCC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699801">
              <a:off x="5307316" y="2303516"/>
              <a:ext cx="462229" cy="822960"/>
            </a:xfrm>
            <a:prstGeom prst="rect">
              <a:avLst/>
            </a:prstGeom>
          </p:spPr>
        </p:pic>
        <p:pic>
          <p:nvPicPr>
            <p:cNvPr id="144" name="Picture 143">
              <a:extLst>
                <a:ext uri="{FF2B5EF4-FFF2-40B4-BE49-F238E27FC236}">
                  <a16:creationId xmlns:a16="http://schemas.microsoft.com/office/drawing/2014/main" id="{5F1EC36C-1EC8-4E62-91F9-03F117138D0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811809">
              <a:off x="7984453" y="1634807"/>
              <a:ext cx="480624" cy="914400"/>
            </a:xfrm>
            <a:prstGeom prst="rect">
              <a:avLst/>
            </a:prstGeom>
          </p:spPr>
        </p:pic>
        <p:pic>
          <p:nvPicPr>
            <p:cNvPr id="145" name="Picture 144">
              <a:extLst>
                <a:ext uri="{FF2B5EF4-FFF2-40B4-BE49-F238E27FC236}">
                  <a16:creationId xmlns:a16="http://schemas.microsoft.com/office/drawing/2014/main" id="{E6698574-74D8-4D4D-8644-A76C0375942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3558113">
              <a:off x="2010776" y="1378431"/>
              <a:ext cx="462229" cy="822960"/>
            </a:xfrm>
            <a:prstGeom prst="rect">
              <a:avLst/>
            </a:prstGeom>
          </p:spPr>
        </p:pic>
        <p:pic>
          <p:nvPicPr>
            <p:cNvPr id="146" name="Picture 145">
              <a:extLst>
                <a:ext uri="{FF2B5EF4-FFF2-40B4-BE49-F238E27FC236}">
                  <a16:creationId xmlns:a16="http://schemas.microsoft.com/office/drawing/2014/main" id="{CF889076-EEAD-4063-B4A8-7CB9529CEBF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948871">
              <a:off x="3706882" y="3707550"/>
              <a:ext cx="480624" cy="914400"/>
            </a:xfrm>
            <a:prstGeom prst="rect">
              <a:avLst/>
            </a:prstGeom>
          </p:spPr>
        </p:pic>
        <p:pic>
          <p:nvPicPr>
            <p:cNvPr id="147" name="Picture 146">
              <a:extLst>
                <a:ext uri="{FF2B5EF4-FFF2-40B4-BE49-F238E27FC236}">
                  <a16:creationId xmlns:a16="http://schemas.microsoft.com/office/drawing/2014/main" id="{1FF99E99-533F-4258-BBBE-E44A4FF8D55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8431430">
              <a:off x="3738701" y="288482"/>
              <a:ext cx="462229" cy="822960"/>
            </a:xfrm>
            <a:prstGeom prst="rect">
              <a:avLst/>
            </a:prstGeom>
          </p:spPr>
        </p:pic>
        <p:pic>
          <p:nvPicPr>
            <p:cNvPr id="148" name="Picture 147">
              <a:extLst>
                <a:ext uri="{FF2B5EF4-FFF2-40B4-BE49-F238E27FC236}">
                  <a16:creationId xmlns:a16="http://schemas.microsoft.com/office/drawing/2014/main" id="{2E4C9536-372C-46DD-8B1F-9BC62500FD9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127940">
              <a:off x="9026286" y="5165617"/>
              <a:ext cx="480624" cy="914400"/>
            </a:xfrm>
            <a:prstGeom prst="rect">
              <a:avLst/>
            </a:prstGeom>
          </p:spPr>
        </p:pic>
        <p:pic>
          <p:nvPicPr>
            <p:cNvPr id="149" name="Picture 148">
              <a:extLst>
                <a:ext uri="{FF2B5EF4-FFF2-40B4-BE49-F238E27FC236}">
                  <a16:creationId xmlns:a16="http://schemas.microsoft.com/office/drawing/2014/main" id="{2E143187-7C95-407F-A236-D04067D83ED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386875">
              <a:off x="7545209" y="2592670"/>
              <a:ext cx="462229" cy="822960"/>
            </a:xfrm>
            <a:prstGeom prst="rect">
              <a:avLst/>
            </a:prstGeom>
          </p:spPr>
        </p:pic>
        <p:pic>
          <p:nvPicPr>
            <p:cNvPr id="150" name="Picture 149">
              <a:extLst>
                <a:ext uri="{FF2B5EF4-FFF2-40B4-BE49-F238E27FC236}">
                  <a16:creationId xmlns:a16="http://schemas.microsoft.com/office/drawing/2014/main" id="{A831D0E9-C660-4A5B-AAB4-5C66036C6F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9619066">
              <a:off x="9335391" y="3799976"/>
              <a:ext cx="480624" cy="914400"/>
            </a:xfrm>
            <a:prstGeom prst="rect">
              <a:avLst/>
            </a:prstGeom>
          </p:spPr>
        </p:pic>
        <p:pic>
          <p:nvPicPr>
            <p:cNvPr id="151" name="Picture 150">
              <a:extLst>
                <a:ext uri="{FF2B5EF4-FFF2-40B4-BE49-F238E27FC236}">
                  <a16:creationId xmlns:a16="http://schemas.microsoft.com/office/drawing/2014/main" id="{7C7A7D19-6AAB-4BCB-A6D0-0A99C55651D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1439996">
              <a:off x="10114774" y="737661"/>
              <a:ext cx="462229" cy="822960"/>
            </a:xfrm>
            <a:prstGeom prst="rect">
              <a:avLst/>
            </a:prstGeom>
          </p:spPr>
        </p:pic>
        <p:pic>
          <p:nvPicPr>
            <p:cNvPr id="152" name="Picture 151">
              <a:extLst>
                <a:ext uri="{FF2B5EF4-FFF2-40B4-BE49-F238E27FC236}">
                  <a16:creationId xmlns:a16="http://schemas.microsoft.com/office/drawing/2014/main" id="{BC1FD8B3-3484-4BD8-9AE3-A53F95FB6B0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873314">
              <a:off x="10352762" y="2175634"/>
              <a:ext cx="480624" cy="914400"/>
            </a:xfrm>
            <a:prstGeom prst="rect">
              <a:avLst/>
            </a:prstGeom>
          </p:spPr>
        </p:pic>
        <p:pic>
          <p:nvPicPr>
            <p:cNvPr id="153" name="Picture 152">
              <a:extLst>
                <a:ext uri="{FF2B5EF4-FFF2-40B4-BE49-F238E27FC236}">
                  <a16:creationId xmlns:a16="http://schemas.microsoft.com/office/drawing/2014/main" id="{6177B151-245A-434B-843A-6BDC480B9CD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9322212">
              <a:off x="3713853" y="5484584"/>
              <a:ext cx="462229" cy="822960"/>
            </a:xfrm>
            <a:prstGeom prst="rect">
              <a:avLst/>
            </a:prstGeom>
          </p:spPr>
        </p:pic>
        <p:pic>
          <p:nvPicPr>
            <p:cNvPr id="154" name="Picture 153">
              <a:extLst>
                <a:ext uri="{FF2B5EF4-FFF2-40B4-BE49-F238E27FC236}">
                  <a16:creationId xmlns:a16="http://schemas.microsoft.com/office/drawing/2014/main" id="{015A7D93-C076-4273-9F10-B70E88A981F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5117707">
              <a:off x="1225316" y="5881400"/>
              <a:ext cx="480624" cy="914400"/>
            </a:xfrm>
            <a:prstGeom prst="rect">
              <a:avLst/>
            </a:prstGeom>
          </p:spPr>
        </p:pic>
        <p:pic>
          <p:nvPicPr>
            <p:cNvPr id="155" name="Picture 154">
              <a:extLst>
                <a:ext uri="{FF2B5EF4-FFF2-40B4-BE49-F238E27FC236}">
                  <a16:creationId xmlns:a16="http://schemas.microsoft.com/office/drawing/2014/main" id="{0DC8E7F1-F1B7-4FEE-9C3D-2CE5096CE6D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4637814">
              <a:off x="10143498" y="4460461"/>
              <a:ext cx="462229" cy="822960"/>
            </a:xfrm>
            <a:prstGeom prst="rect">
              <a:avLst/>
            </a:prstGeom>
          </p:spPr>
        </p:pic>
        <p:pic>
          <p:nvPicPr>
            <p:cNvPr id="156" name="Picture 155">
              <a:extLst>
                <a:ext uri="{FF2B5EF4-FFF2-40B4-BE49-F238E27FC236}">
                  <a16:creationId xmlns:a16="http://schemas.microsoft.com/office/drawing/2014/main" id="{3118286B-3A0E-40FB-9B84-E4B806F9E14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7329355">
              <a:off x="4757307" y="5792879"/>
              <a:ext cx="480624" cy="914400"/>
            </a:xfrm>
            <a:prstGeom prst="rect">
              <a:avLst/>
            </a:prstGeom>
          </p:spPr>
        </p:pic>
        <p:pic>
          <p:nvPicPr>
            <p:cNvPr id="157" name="Picture 156">
              <a:extLst>
                <a:ext uri="{FF2B5EF4-FFF2-40B4-BE49-F238E27FC236}">
                  <a16:creationId xmlns:a16="http://schemas.microsoft.com/office/drawing/2014/main" id="{718DE79F-1349-4888-9BE5-D1B8CB31C2D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045024">
              <a:off x="8005592" y="3655469"/>
              <a:ext cx="462229" cy="822960"/>
            </a:xfrm>
            <a:prstGeom prst="rect">
              <a:avLst/>
            </a:prstGeom>
          </p:spPr>
        </p:pic>
        <p:pic>
          <p:nvPicPr>
            <p:cNvPr id="158" name="Picture 157">
              <a:extLst>
                <a:ext uri="{FF2B5EF4-FFF2-40B4-BE49-F238E27FC236}">
                  <a16:creationId xmlns:a16="http://schemas.microsoft.com/office/drawing/2014/main" id="{F0925EA8-DD8B-49CA-8D30-559F8802DB9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3664165">
              <a:off x="4435745" y="2835354"/>
              <a:ext cx="480624" cy="914400"/>
            </a:xfrm>
            <a:prstGeom prst="rect">
              <a:avLst/>
            </a:prstGeom>
          </p:spPr>
        </p:pic>
        <p:pic>
          <p:nvPicPr>
            <p:cNvPr id="159" name="Picture 158">
              <a:extLst>
                <a:ext uri="{FF2B5EF4-FFF2-40B4-BE49-F238E27FC236}">
                  <a16:creationId xmlns:a16="http://schemas.microsoft.com/office/drawing/2014/main" id="{B5E9EA97-CF45-46C3-BDDB-8380FB4D774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4483100">
              <a:off x="7684030" y="697944"/>
              <a:ext cx="462229" cy="822960"/>
            </a:xfrm>
            <a:prstGeom prst="rect">
              <a:avLst/>
            </a:prstGeom>
          </p:spPr>
        </p:pic>
        <p:pic>
          <p:nvPicPr>
            <p:cNvPr id="160" name="Picture 159">
              <a:extLst>
                <a:ext uri="{FF2B5EF4-FFF2-40B4-BE49-F238E27FC236}">
                  <a16:creationId xmlns:a16="http://schemas.microsoft.com/office/drawing/2014/main" id="{3B2D671E-0E9D-4170-933C-4F87E326058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7412655">
              <a:off x="1652348" y="2839813"/>
              <a:ext cx="480624" cy="914400"/>
            </a:xfrm>
            <a:prstGeom prst="rect">
              <a:avLst/>
            </a:prstGeom>
          </p:spPr>
        </p:pic>
        <p:pic>
          <p:nvPicPr>
            <p:cNvPr id="161" name="Picture 160">
              <a:extLst>
                <a:ext uri="{FF2B5EF4-FFF2-40B4-BE49-F238E27FC236}">
                  <a16:creationId xmlns:a16="http://schemas.microsoft.com/office/drawing/2014/main" id="{59ED41E8-F2FC-4AB1-86A0-4DA96AFE174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7496475">
              <a:off x="5493792" y="953325"/>
              <a:ext cx="462229" cy="822960"/>
            </a:xfrm>
            <a:prstGeom prst="rect">
              <a:avLst/>
            </a:prstGeom>
          </p:spPr>
        </p:pic>
        <p:grpSp>
          <p:nvGrpSpPr>
            <p:cNvPr id="162" name="Group 161">
              <a:extLst>
                <a:ext uri="{FF2B5EF4-FFF2-40B4-BE49-F238E27FC236}">
                  <a16:creationId xmlns:a16="http://schemas.microsoft.com/office/drawing/2014/main" id="{510145A2-62AF-4FBD-A82C-F301D40783F7}"/>
                </a:ext>
              </a:extLst>
            </p:cNvPr>
            <p:cNvGrpSpPr>
              <a:grpSpLocks noChangeAspect="1"/>
            </p:cNvGrpSpPr>
            <p:nvPr/>
          </p:nvGrpSpPr>
          <p:grpSpPr>
            <a:xfrm rot="2343637">
              <a:off x="8400922" y="2787341"/>
              <a:ext cx="509953" cy="457200"/>
              <a:chOff x="8258247" y="4401909"/>
              <a:chExt cx="1699681" cy="1523852"/>
            </a:xfrm>
          </p:grpSpPr>
          <p:pic>
            <p:nvPicPr>
              <p:cNvPr id="163" name="Picture 162">
                <a:extLst>
                  <a:ext uri="{FF2B5EF4-FFF2-40B4-BE49-F238E27FC236}">
                    <a16:creationId xmlns:a16="http://schemas.microsoft.com/office/drawing/2014/main" id="{21426A14-7473-4BB5-AB60-B25997569D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64" name="Rectangle 163">
                <a:extLst>
                  <a:ext uri="{FF2B5EF4-FFF2-40B4-BE49-F238E27FC236}">
                    <a16:creationId xmlns:a16="http://schemas.microsoft.com/office/drawing/2014/main" id="{8825C6D9-8E5C-4265-8207-B3DAA973EC5C}"/>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5" name="Rectangle 164">
                <a:extLst>
                  <a:ext uri="{FF2B5EF4-FFF2-40B4-BE49-F238E27FC236}">
                    <a16:creationId xmlns:a16="http://schemas.microsoft.com/office/drawing/2014/main" id="{5431CB61-F96E-4985-8A2E-23F80287BE93}"/>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66" name="Group 165">
              <a:extLst>
                <a:ext uri="{FF2B5EF4-FFF2-40B4-BE49-F238E27FC236}">
                  <a16:creationId xmlns:a16="http://schemas.microsoft.com/office/drawing/2014/main" id="{D2172830-8DF7-44C4-A37B-AB0C73873F13}"/>
                </a:ext>
              </a:extLst>
            </p:cNvPr>
            <p:cNvGrpSpPr>
              <a:grpSpLocks noChangeAspect="1"/>
            </p:cNvGrpSpPr>
            <p:nvPr/>
          </p:nvGrpSpPr>
          <p:grpSpPr>
            <a:xfrm rot="19749823">
              <a:off x="11196653" y="2907465"/>
              <a:ext cx="509953" cy="457200"/>
              <a:chOff x="8258247" y="4401909"/>
              <a:chExt cx="1699681" cy="1523852"/>
            </a:xfrm>
          </p:grpSpPr>
          <p:pic>
            <p:nvPicPr>
              <p:cNvPr id="167" name="Picture 166">
                <a:extLst>
                  <a:ext uri="{FF2B5EF4-FFF2-40B4-BE49-F238E27FC236}">
                    <a16:creationId xmlns:a16="http://schemas.microsoft.com/office/drawing/2014/main" id="{68547213-5D2C-4A9C-8DF7-9E6BFCEFD26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68" name="Rectangle 167">
                <a:extLst>
                  <a:ext uri="{FF2B5EF4-FFF2-40B4-BE49-F238E27FC236}">
                    <a16:creationId xmlns:a16="http://schemas.microsoft.com/office/drawing/2014/main" id="{E289825E-FE52-4424-8116-C4615DB070A9}"/>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9" name="Rectangle 168">
                <a:extLst>
                  <a:ext uri="{FF2B5EF4-FFF2-40B4-BE49-F238E27FC236}">
                    <a16:creationId xmlns:a16="http://schemas.microsoft.com/office/drawing/2014/main" id="{5A5F2B42-5079-436E-B4D2-3996D75622E5}"/>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pic>
          <p:nvPicPr>
            <p:cNvPr id="170" name="Picture 169">
              <a:extLst>
                <a:ext uri="{FF2B5EF4-FFF2-40B4-BE49-F238E27FC236}">
                  <a16:creationId xmlns:a16="http://schemas.microsoft.com/office/drawing/2014/main" id="{36C46F43-4260-4F47-9D0D-57A24D3655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492836">
              <a:off x="6545241" y="5981482"/>
              <a:ext cx="648586" cy="365760"/>
            </a:xfrm>
            <a:prstGeom prst="rect">
              <a:avLst/>
            </a:prstGeom>
          </p:spPr>
        </p:pic>
        <p:pic>
          <p:nvPicPr>
            <p:cNvPr id="171" name="Picture 170">
              <a:extLst>
                <a:ext uri="{FF2B5EF4-FFF2-40B4-BE49-F238E27FC236}">
                  <a16:creationId xmlns:a16="http://schemas.microsoft.com/office/drawing/2014/main" id="{70B8E21F-8CB5-4A47-8ED0-CE6F55B7E1B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730722">
              <a:off x="10190649" y="5838599"/>
              <a:ext cx="462229" cy="822960"/>
            </a:xfrm>
            <a:prstGeom prst="rect">
              <a:avLst/>
            </a:prstGeom>
          </p:spPr>
        </p:pic>
        <p:pic>
          <p:nvPicPr>
            <p:cNvPr id="172" name="Picture 171">
              <a:extLst>
                <a:ext uri="{FF2B5EF4-FFF2-40B4-BE49-F238E27FC236}">
                  <a16:creationId xmlns:a16="http://schemas.microsoft.com/office/drawing/2014/main" id="{3B378B7B-E5A5-4E88-997A-62D4486FB07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8000239">
              <a:off x="11201367" y="5960320"/>
              <a:ext cx="462229" cy="822960"/>
            </a:xfrm>
            <a:prstGeom prst="rect">
              <a:avLst/>
            </a:prstGeom>
          </p:spPr>
        </p:pic>
        <p:pic>
          <p:nvPicPr>
            <p:cNvPr id="173" name="Picture 172">
              <a:extLst>
                <a:ext uri="{FF2B5EF4-FFF2-40B4-BE49-F238E27FC236}">
                  <a16:creationId xmlns:a16="http://schemas.microsoft.com/office/drawing/2014/main" id="{9ECFD9C6-9A12-4292-9953-8E908F4159E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314398">
              <a:off x="4663196" y="3701202"/>
              <a:ext cx="480624" cy="914400"/>
            </a:xfrm>
            <a:prstGeom prst="rect">
              <a:avLst/>
            </a:prstGeom>
          </p:spPr>
        </p:pic>
        <p:pic>
          <p:nvPicPr>
            <p:cNvPr id="174" name="Picture 173">
              <a:extLst>
                <a:ext uri="{FF2B5EF4-FFF2-40B4-BE49-F238E27FC236}">
                  <a16:creationId xmlns:a16="http://schemas.microsoft.com/office/drawing/2014/main" id="{1477F602-1EB1-468A-B705-2F94797B52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0875400">
              <a:off x="387002" y="882150"/>
              <a:ext cx="480624" cy="914400"/>
            </a:xfrm>
            <a:prstGeom prst="rect">
              <a:avLst/>
            </a:prstGeom>
          </p:spPr>
        </p:pic>
        <p:pic>
          <p:nvPicPr>
            <p:cNvPr id="175" name="Picture 174">
              <a:extLst>
                <a:ext uri="{FF2B5EF4-FFF2-40B4-BE49-F238E27FC236}">
                  <a16:creationId xmlns:a16="http://schemas.microsoft.com/office/drawing/2014/main" id="{9B19BE18-9B9B-48DC-B48E-14E42F2F3F4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0303037">
              <a:off x="4820487" y="81583"/>
              <a:ext cx="480624" cy="914400"/>
            </a:xfrm>
            <a:prstGeom prst="rect">
              <a:avLst/>
            </a:prstGeom>
          </p:spPr>
        </p:pic>
        <p:pic>
          <p:nvPicPr>
            <p:cNvPr id="176" name="Picture 175">
              <a:extLst>
                <a:ext uri="{FF2B5EF4-FFF2-40B4-BE49-F238E27FC236}">
                  <a16:creationId xmlns:a16="http://schemas.microsoft.com/office/drawing/2014/main" id="{1D34A175-0710-4945-80EE-009C73CEF17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8105605">
              <a:off x="8338329" y="5848673"/>
              <a:ext cx="480624" cy="914400"/>
            </a:xfrm>
            <a:prstGeom prst="rect">
              <a:avLst/>
            </a:prstGeom>
          </p:spPr>
        </p:pic>
        <p:grpSp>
          <p:nvGrpSpPr>
            <p:cNvPr id="177" name="Group 176">
              <a:extLst>
                <a:ext uri="{FF2B5EF4-FFF2-40B4-BE49-F238E27FC236}">
                  <a16:creationId xmlns:a16="http://schemas.microsoft.com/office/drawing/2014/main" id="{E6892148-5178-4B29-A3D8-CAB5ABB853DD}"/>
                </a:ext>
              </a:extLst>
            </p:cNvPr>
            <p:cNvGrpSpPr>
              <a:grpSpLocks noChangeAspect="1"/>
            </p:cNvGrpSpPr>
            <p:nvPr/>
          </p:nvGrpSpPr>
          <p:grpSpPr>
            <a:xfrm>
              <a:off x="2387488" y="3829933"/>
              <a:ext cx="509953" cy="457200"/>
              <a:chOff x="8258247" y="4401909"/>
              <a:chExt cx="1699681" cy="1523852"/>
            </a:xfrm>
          </p:grpSpPr>
          <p:pic>
            <p:nvPicPr>
              <p:cNvPr id="178" name="Picture 177">
                <a:extLst>
                  <a:ext uri="{FF2B5EF4-FFF2-40B4-BE49-F238E27FC236}">
                    <a16:creationId xmlns:a16="http://schemas.microsoft.com/office/drawing/2014/main" id="{5ECF6B11-D344-4696-A91A-590A54815D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79" name="Rectangle 178">
                <a:extLst>
                  <a:ext uri="{FF2B5EF4-FFF2-40B4-BE49-F238E27FC236}">
                    <a16:creationId xmlns:a16="http://schemas.microsoft.com/office/drawing/2014/main" id="{8449C7E1-E3E9-4A59-9580-8686A49ADF82}"/>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80" name="Rectangle 179">
                <a:extLst>
                  <a:ext uri="{FF2B5EF4-FFF2-40B4-BE49-F238E27FC236}">
                    <a16:creationId xmlns:a16="http://schemas.microsoft.com/office/drawing/2014/main" id="{1F077AC6-CF30-4FE6-AE8E-8E49ACEB8AF5}"/>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sp>
        <p:nvSpPr>
          <p:cNvPr id="3" name="Slide Number Placeholder 2"/>
          <p:cNvSpPr>
            <a:spLocks noGrp="1"/>
          </p:cNvSpPr>
          <p:nvPr>
            <p:ph type="sldNum" sz="quarter" idx="12"/>
          </p:nvPr>
        </p:nvSpPr>
        <p:spPr/>
        <p:txBody>
          <a:bodyPr/>
          <a:lstStyle/>
          <a:p>
            <a:fld id="{1B5DE891-BED3-4FCA-96F7-3F8A1588183F}" type="slidenum">
              <a:rPr lang="en-US" smtClean="0"/>
              <a:pPr/>
              <a:t>19</a:t>
            </a:fld>
            <a:endParaRPr lang="en-US" dirty="0"/>
          </a:p>
        </p:txBody>
      </p:sp>
    </p:spTree>
    <p:extLst>
      <p:ext uri="{BB962C8B-B14F-4D97-AF65-F5344CB8AC3E}">
        <p14:creationId xmlns:p14="http://schemas.microsoft.com/office/powerpoint/2010/main" val="371478398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76431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Using LATTE results – analyses without date data</a:t>
            </a:r>
            <a:r>
              <a:rPr lang="en-US" sz="4000" dirty="0">
                <a:latin typeface="Tahoma" panose="020B0604030504040204" pitchFamily="34" charset="0"/>
              </a:rPr>
              <a:t> </a:t>
            </a:r>
            <a:r>
              <a:rPr lang="en-US" sz="1000" dirty="0">
                <a:latin typeface="Tahoma" panose="020B0604030504040204" pitchFamily="34" charset="0"/>
              </a:rPr>
              <a:t>(4/6)</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5" name="TextBox 4">
            <a:extLst>
              <a:ext uri="{FF2B5EF4-FFF2-40B4-BE49-F238E27FC236}">
                <a16:creationId xmlns:a16="http://schemas.microsoft.com/office/drawing/2014/main" id="{BA0EC230-2C39-42E5-869B-A540E91F0EE9}"/>
              </a:ext>
            </a:extLst>
          </p:cNvPr>
          <p:cNvSpPr txBox="1"/>
          <p:nvPr/>
        </p:nvSpPr>
        <p:spPr>
          <a:xfrm>
            <a:off x="428624" y="1072821"/>
            <a:ext cx="11641455" cy="830997"/>
          </a:xfrm>
          <a:prstGeom prst="rect">
            <a:avLst/>
          </a:prstGeom>
          <a:noFill/>
        </p:spPr>
        <p:txBody>
          <a:bodyPr wrap="square" rtlCol="0">
            <a:spAutoFit/>
          </a:bodyPr>
          <a:lstStyle/>
          <a:p>
            <a:r>
              <a:rPr lang="en-US" sz="4800" dirty="0">
                <a:solidFill>
                  <a:srgbClr val="F6A01A"/>
                </a:solidFill>
                <a:latin typeface="Tahoma" panose="020B0604030504040204" pitchFamily="34" charset="0"/>
              </a:rPr>
              <a:t>L</a:t>
            </a:r>
            <a:r>
              <a:rPr lang="en-US" sz="3600" dirty="0">
                <a:latin typeface="Tahoma" panose="020B0604030504040204" pitchFamily="34" charset="0"/>
              </a:rPr>
              <a:t>ogically </a:t>
            </a:r>
            <a:r>
              <a:rPr lang="en-US" sz="4800" dirty="0">
                <a:solidFill>
                  <a:srgbClr val="F6A01A"/>
                </a:solidFill>
                <a:latin typeface="Tahoma" panose="020B0604030504040204" pitchFamily="34" charset="0"/>
              </a:rPr>
              <a:t>I</a:t>
            </a:r>
            <a:r>
              <a:rPr lang="en-US" sz="3600" dirty="0">
                <a:latin typeface="Tahoma" panose="020B0604030504040204" pitchFamily="34" charset="0"/>
              </a:rPr>
              <a:t>nferred </a:t>
            </a:r>
            <a:r>
              <a:rPr lang="en-US" sz="4800" dirty="0">
                <a:solidFill>
                  <a:srgbClr val="F6A01A"/>
                </a:solidFill>
                <a:latin typeface="Tahoma" panose="020B0604030504040204" pitchFamily="34" charset="0"/>
              </a:rPr>
              <a:t>T</a:t>
            </a:r>
            <a:r>
              <a:rPr lang="en-US" sz="3600" dirty="0">
                <a:latin typeface="Tahoma" panose="020B0604030504040204" pitchFamily="34" charset="0"/>
              </a:rPr>
              <a:t>uberculosis </a:t>
            </a:r>
            <a:r>
              <a:rPr lang="en-US" sz="4800" dirty="0">
                <a:solidFill>
                  <a:srgbClr val="F6A01A"/>
                </a:solidFill>
                <a:latin typeface="Tahoma" panose="020B0604030504040204" pitchFamily="34" charset="0"/>
              </a:rPr>
              <a:t>T</a:t>
            </a:r>
            <a:r>
              <a:rPr lang="en-US" sz="3600" dirty="0">
                <a:latin typeface="Tahoma" panose="020B0604030504040204" pitchFamily="34" charset="0"/>
              </a:rPr>
              <a:t>ransmission algorithm</a:t>
            </a:r>
          </a:p>
        </p:txBody>
      </p:sp>
      <p:grpSp>
        <p:nvGrpSpPr>
          <p:cNvPr id="31" name="Group 30" descr="Icons and text representing surveillance data, contact investigations, timing of symptoms and genomic data.">
            <a:extLst>
              <a:ext uri="{FF2B5EF4-FFF2-40B4-BE49-F238E27FC236}">
                <a16:creationId xmlns:a16="http://schemas.microsoft.com/office/drawing/2014/main" id="{7FC451D7-6CE4-4E20-AEA5-F011A8F1BA0D}"/>
              </a:ext>
            </a:extLst>
          </p:cNvPr>
          <p:cNvGrpSpPr/>
          <p:nvPr/>
        </p:nvGrpSpPr>
        <p:grpSpPr>
          <a:xfrm>
            <a:off x="-1" y="2104051"/>
            <a:ext cx="4155386" cy="4243175"/>
            <a:chOff x="-1" y="2401231"/>
            <a:chExt cx="4155386" cy="4243175"/>
          </a:xfrm>
        </p:grpSpPr>
        <p:sp>
          <p:nvSpPr>
            <p:cNvPr id="9" name="TextBox 8">
              <a:extLst>
                <a:ext uri="{FF2B5EF4-FFF2-40B4-BE49-F238E27FC236}">
                  <a16:creationId xmlns:a16="http://schemas.microsoft.com/office/drawing/2014/main" id="{142B8657-A5CC-47D7-ABD5-1093932F6AA2}"/>
                </a:ext>
              </a:extLst>
            </p:cNvPr>
            <p:cNvSpPr txBox="1"/>
            <p:nvPr/>
          </p:nvSpPr>
          <p:spPr>
            <a:xfrm>
              <a:off x="419535" y="2514145"/>
              <a:ext cx="2335170" cy="400110"/>
            </a:xfrm>
            <a:prstGeom prst="rect">
              <a:avLst/>
            </a:prstGeom>
            <a:noFill/>
          </p:spPr>
          <p:txBody>
            <a:bodyPr wrap="square" rtlCol="0">
              <a:spAutoFit/>
            </a:bodyPr>
            <a:lstStyle/>
            <a:p>
              <a:pPr algn="r"/>
              <a:r>
                <a:rPr lang="en-US" sz="2000" dirty="0">
                  <a:latin typeface="Tahoma" panose="020B0604030504040204" pitchFamily="34" charset="0"/>
                </a:rPr>
                <a:t>Surveillance data</a:t>
              </a:r>
            </a:p>
          </p:txBody>
        </p:sp>
        <p:pic>
          <p:nvPicPr>
            <p:cNvPr id="10" name="Picture 9" descr="A icon of documents representing surveillance data.">
              <a:extLst>
                <a:ext uri="{FF2B5EF4-FFF2-40B4-BE49-F238E27FC236}">
                  <a16:creationId xmlns:a16="http://schemas.microsoft.com/office/drawing/2014/main" id="{314C0FED-6B17-4315-B127-52A89994A1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3024" y="2401231"/>
              <a:ext cx="409940" cy="571388"/>
            </a:xfrm>
            <a:prstGeom prst="rect">
              <a:avLst/>
            </a:prstGeom>
          </p:spPr>
        </p:pic>
        <p:sp>
          <p:nvSpPr>
            <p:cNvPr id="11" name="TextBox 10">
              <a:extLst>
                <a:ext uri="{FF2B5EF4-FFF2-40B4-BE49-F238E27FC236}">
                  <a16:creationId xmlns:a16="http://schemas.microsoft.com/office/drawing/2014/main" id="{C95B2634-D1AC-4FDA-92F1-627611F7A849}"/>
                </a:ext>
              </a:extLst>
            </p:cNvPr>
            <p:cNvSpPr txBox="1"/>
            <p:nvPr/>
          </p:nvSpPr>
          <p:spPr>
            <a:xfrm>
              <a:off x="-1" y="3640821"/>
              <a:ext cx="2736173" cy="400110"/>
            </a:xfrm>
            <a:prstGeom prst="rect">
              <a:avLst/>
            </a:prstGeom>
            <a:noFill/>
          </p:spPr>
          <p:txBody>
            <a:bodyPr wrap="square" rtlCol="0">
              <a:spAutoFit/>
            </a:bodyPr>
            <a:lstStyle/>
            <a:p>
              <a:pPr algn="r"/>
              <a:r>
                <a:rPr lang="en-US" sz="2000" dirty="0">
                  <a:latin typeface="Tahoma" panose="020B0604030504040204" pitchFamily="34" charset="0"/>
                </a:rPr>
                <a:t>Contact investigations</a:t>
              </a:r>
            </a:p>
          </p:txBody>
        </p:sp>
        <p:pic>
          <p:nvPicPr>
            <p:cNvPr id="12" name="Picture 11" descr="An icon of a social network representing data from contact investigations.">
              <a:extLst>
                <a:ext uri="{FF2B5EF4-FFF2-40B4-BE49-F238E27FC236}">
                  <a16:creationId xmlns:a16="http://schemas.microsoft.com/office/drawing/2014/main" id="{3D52120D-2BF6-4D9D-A06D-9B83CBE28B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9459" y="3384782"/>
              <a:ext cx="1068077" cy="973941"/>
            </a:xfrm>
            <a:prstGeom prst="rect">
              <a:avLst/>
            </a:prstGeom>
          </p:spPr>
        </p:pic>
        <p:sp>
          <p:nvSpPr>
            <p:cNvPr id="13" name="TextBox 12">
              <a:extLst>
                <a:ext uri="{FF2B5EF4-FFF2-40B4-BE49-F238E27FC236}">
                  <a16:creationId xmlns:a16="http://schemas.microsoft.com/office/drawing/2014/main" id="{44320665-4C41-4362-8257-21925EA4D992}"/>
                </a:ext>
              </a:extLst>
            </p:cNvPr>
            <p:cNvSpPr txBox="1"/>
            <p:nvPr/>
          </p:nvSpPr>
          <p:spPr>
            <a:xfrm>
              <a:off x="202642" y="4943661"/>
              <a:ext cx="2536183" cy="400110"/>
            </a:xfrm>
            <a:prstGeom prst="rect">
              <a:avLst/>
            </a:prstGeom>
            <a:noFill/>
          </p:spPr>
          <p:txBody>
            <a:bodyPr wrap="square" rtlCol="0">
              <a:spAutoFit/>
            </a:bodyPr>
            <a:lstStyle/>
            <a:p>
              <a:pPr algn="r"/>
              <a:r>
                <a:rPr lang="en-US" sz="2000" dirty="0">
                  <a:latin typeface="Tahoma" panose="020B0604030504040204" pitchFamily="34" charset="0"/>
                </a:rPr>
                <a:t>Timing of symptoms</a:t>
              </a:r>
            </a:p>
          </p:txBody>
        </p:sp>
        <p:grpSp>
          <p:nvGrpSpPr>
            <p:cNvPr id="14" name="Group 13" descr="Icons of calendars and a coughing man representing data on timing of symptoms.">
              <a:extLst>
                <a:ext uri="{FF2B5EF4-FFF2-40B4-BE49-F238E27FC236}">
                  <a16:creationId xmlns:a16="http://schemas.microsoft.com/office/drawing/2014/main" id="{F525D916-CC6A-4E70-842E-F21F018FFFB9}"/>
                </a:ext>
              </a:extLst>
            </p:cNvPr>
            <p:cNvGrpSpPr/>
            <p:nvPr/>
          </p:nvGrpSpPr>
          <p:grpSpPr>
            <a:xfrm>
              <a:off x="2865839" y="4788175"/>
              <a:ext cx="1289546" cy="717610"/>
              <a:chOff x="2774399" y="4064371"/>
              <a:chExt cx="1583776" cy="881344"/>
            </a:xfrm>
          </p:grpSpPr>
          <p:grpSp>
            <p:nvGrpSpPr>
              <p:cNvPr id="15" name="Group 14">
                <a:extLst>
                  <a:ext uri="{FF2B5EF4-FFF2-40B4-BE49-F238E27FC236}">
                    <a16:creationId xmlns:a16="http://schemas.microsoft.com/office/drawing/2014/main" id="{707AFDC6-1CAC-4C02-8548-88711858FFE3}"/>
                  </a:ext>
                </a:extLst>
              </p:cNvPr>
              <p:cNvGrpSpPr/>
              <p:nvPr/>
            </p:nvGrpSpPr>
            <p:grpSpPr>
              <a:xfrm>
                <a:off x="2774399" y="4064371"/>
                <a:ext cx="1189364" cy="881344"/>
                <a:chOff x="8647996" y="4636287"/>
                <a:chExt cx="2558218" cy="1895697"/>
              </a:xfrm>
            </p:grpSpPr>
            <p:grpSp>
              <p:nvGrpSpPr>
                <p:cNvPr id="17" name="Group 16">
                  <a:extLst>
                    <a:ext uri="{FF2B5EF4-FFF2-40B4-BE49-F238E27FC236}">
                      <a16:creationId xmlns:a16="http://schemas.microsoft.com/office/drawing/2014/main" id="{3E2275EB-6B21-40CC-8742-5E827CC613C5}"/>
                    </a:ext>
                  </a:extLst>
                </p:cNvPr>
                <p:cNvGrpSpPr/>
                <p:nvPr/>
              </p:nvGrpSpPr>
              <p:grpSpPr>
                <a:xfrm>
                  <a:off x="9506533" y="4636287"/>
                  <a:ext cx="1699681" cy="1523852"/>
                  <a:chOff x="8258247" y="4401909"/>
                  <a:chExt cx="1699681" cy="1523852"/>
                </a:xfrm>
              </p:grpSpPr>
              <p:pic>
                <p:nvPicPr>
                  <p:cNvPr id="25" name="Picture 24">
                    <a:extLst>
                      <a:ext uri="{FF2B5EF4-FFF2-40B4-BE49-F238E27FC236}">
                        <a16:creationId xmlns:a16="http://schemas.microsoft.com/office/drawing/2014/main" id="{0DD2AE5A-CBAD-453F-8A9B-4F723E4EF8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26" name="Rectangle 25">
                    <a:extLst>
                      <a:ext uri="{FF2B5EF4-FFF2-40B4-BE49-F238E27FC236}">
                        <a16:creationId xmlns:a16="http://schemas.microsoft.com/office/drawing/2014/main" id="{A228CDF8-D242-43FB-BEB7-CB9950D6BFA6}"/>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7" name="Rectangle 26">
                    <a:extLst>
                      <a:ext uri="{FF2B5EF4-FFF2-40B4-BE49-F238E27FC236}">
                        <a16:creationId xmlns:a16="http://schemas.microsoft.com/office/drawing/2014/main" id="{3077BE9B-C2DB-403F-8969-7DDC4E17C3C7}"/>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8" name="Group 17">
                  <a:extLst>
                    <a:ext uri="{FF2B5EF4-FFF2-40B4-BE49-F238E27FC236}">
                      <a16:creationId xmlns:a16="http://schemas.microsoft.com/office/drawing/2014/main" id="{15817F57-BA58-44FA-94F9-BCA1E9375E7E}"/>
                    </a:ext>
                  </a:extLst>
                </p:cNvPr>
                <p:cNvGrpSpPr/>
                <p:nvPr/>
              </p:nvGrpSpPr>
              <p:grpSpPr>
                <a:xfrm>
                  <a:off x="8647996" y="5008132"/>
                  <a:ext cx="1699681" cy="1523852"/>
                  <a:chOff x="7383827" y="5017936"/>
                  <a:chExt cx="1699681" cy="1523852"/>
                </a:xfrm>
              </p:grpSpPr>
              <p:sp>
                <p:nvSpPr>
                  <p:cNvPr id="19" name="Rectangle 18">
                    <a:extLst>
                      <a:ext uri="{FF2B5EF4-FFF2-40B4-BE49-F238E27FC236}">
                        <a16:creationId xmlns:a16="http://schemas.microsoft.com/office/drawing/2014/main" id="{0B0F5E8A-C880-4A82-9A73-E727F286A65B}"/>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0" name="Group 19">
                    <a:extLst>
                      <a:ext uri="{FF2B5EF4-FFF2-40B4-BE49-F238E27FC236}">
                        <a16:creationId xmlns:a16="http://schemas.microsoft.com/office/drawing/2014/main" id="{FC093D7D-1073-47EE-A97D-AFD26B46A9B4}"/>
                      </a:ext>
                    </a:extLst>
                  </p:cNvPr>
                  <p:cNvGrpSpPr/>
                  <p:nvPr/>
                </p:nvGrpSpPr>
                <p:grpSpPr>
                  <a:xfrm>
                    <a:off x="7383827" y="5017936"/>
                    <a:ext cx="1699681" cy="1523852"/>
                    <a:chOff x="6246902" y="3993276"/>
                    <a:chExt cx="1699681" cy="1523852"/>
                  </a:xfrm>
                </p:grpSpPr>
                <p:pic>
                  <p:nvPicPr>
                    <p:cNvPr id="21" name="Picture 20">
                      <a:extLst>
                        <a:ext uri="{FF2B5EF4-FFF2-40B4-BE49-F238E27FC236}">
                          <a16:creationId xmlns:a16="http://schemas.microsoft.com/office/drawing/2014/main" id="{594FE464-E271-40FB-ACAA-EA40523A89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22" name="Rectangle 21">
                      <a:extLst>
                        <a:ext uri="{FF2B5EF4-FFF2-40B4-BE49-F238E27FC236}">
                          <a16:creationId xmlns:a16="http://schemas.microsoft.com/office/drawing/2014/main" id="{ADF228C6-EFCE-48BB-BA20-B6F4B7A4C864}"/>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3" name="Rectangle 22">
                      <a:extLst>
                        <a:ext uri="{FF2B5EF4-FFF2-40B4-BE49-F238E27FC236}">
                          <a16:creationId xmlns:a16="http://schemas.microsoft.com/office/drawing/2014/main" id="{560CAF13-2259-4205-B012-76A62D49524C}"/>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4" name="Rectangle 23">
                      <a:extLst>
                        <a:ext uri="{FF2B5EF4-FFF2-40B4-BE49-F238E27FC236}">
                          <a16:creationId xmlns:a16="http://schemas.microsoft.com/office/drawing/2014/main" id="{D76A61FD-D07C-41DF-A68E-4669880D7A25}"/>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pic>
            <p:nvPicPr>
              <p:cNvPr id="16" name="Picture 15">
                <a:extLst>
                  <a:ext uri="{FF2B5EF4-FFF2-40B4-BE49-F238E27FC236}">
                    <a16:creationId xmlns:a16="http://schemas.microsoft.com/office/drawing/2014/main" id="{0D35180F-AF94-44FE-B113-7329063A4C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8806" y="4324798"/>
                <a:ext cx="329369" cy="591681"/>
              </a:xfrm>
              <a:prstGeom prst="rect">
                <a:avLst/>
              </a:prstGeom>
            </p:spPr>
          </p:pic>
        </p:grpSp>
        <p:sp>
          <p:nvSpPr>
            <p:cNvPr id="28" name="TextBox 27">
              <a:extLst>
                <a:ext uri="{FF2B5EF4-FFF2-40B4-BE49-F238E27FC236}">
                  <a16:creationId xmlns:a16="http://schemas.microsoft.com/office/drawing/2014/main" id="{10ADED49-DC25-4187-B474-1362BB6D78F6}"/>
                </a:ext>
              </a:extLst>
            </p:cNvPr>
            <p:cNvSpPr txBox="1"/>
            <p:nvPr/>
          </p:nvSpPr>
          <p:spPr>
            <a:xfrm>
              <a:off x="397309" y="6077699"/>
              <a:ext cx="2336093" cy="400110"/>
            </a:xfrm>
            <a:prstGeom prst="rect">
              <a:avLst/>
            </a:prstGeom>
            <a:noFill/>
          </p:spPr>
          <p:txBody>
            <a:bodyPr wrap="square" rtlCol="0">
              <a:spAutoFit/>
            </a:bodyPr>
            <a:lstStyle/>
            <a:p>
              <a:pPr algn="r"/>
              <a:r>
                <a:rPr lang="en-US" sz="2000" dirty="0">
                  <a:latin typeface="Tahoma" panose="020B0604030504040204" pitchFamily="34" charset="0"/>
                </a:rPr>
                <a:t>Genomic data</a:t>
              </a:r>
            </a:p>
          </p:txBody>
        </p:sp>
        <p:pic>
          <p:nvPicPr>
            <p:cNvPr id="29" name="Picture 28" descr="An icon of a double helix representing genomic data.">
              <a:extLst>
                <a:ext uri="{FF2B5EF4-FFF2-40B4-BE49-F238E27FC236}">
                  <a16:creationId xmlns:a16="http://schemas.microsoft.com/office/drawing/2014/main" id="{638056BB-92A4-4CF7-8A89-7B844015EA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50449" y="5911102"/>
              <a:ext cx="733304" cy="733304"/>
            </a:xfrm>
            <a:prstGeom prst="rect">
              <a:avLst/>
            </a:prstGeom>
          </p:spPr>
        </p:pic>
      </p:grpSp>
      <p:sp>
        <p:nvSpPr>
          <p:cNvPr id="30" name="Right Brace 29" descr="Bracket representing surveillance data, data from contact investigations, data on timing of symptoms, and genomic data being combined.">
            <a:extLst>
              <a:ext uri="{FF2B5EF4-FFF2-40B4-BE49-F238E27FC236}">
                <a16:creationId xmlns:a16="http://schemas.microsoft.com/office/drawing/2014/main" id="{BD5805BE-71A8-4BDC-B119-0FFE97C08B9A}"/>
              </a:ext>
            </a:extLst>
          </p:cNvPr>
          <p:cNvSpPr/>
          <p:nvPr/>
        </p:nvSpPr>
        <p:spPr>
          <a:xfrm>
            <a:off x="4386989" y="2104051"/>
            <a:ext cx="642712" cy="4243175"/>
          </a:xfrm>
          <a:prstGeom prst="rightBrace">
            <a:avLst/>
          </a:prstGeom>
          <a:ln w="38100">
            <a:solidFill>
              <a:srgbClr val="F6A0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ahoma" panose="020B0604030504040204" pitchFamily="34" charset="0"/>
            </a:endParaRPr>
          </a:p>
        </p:txBody>
      </p:sp>
      <p:grpSp>
        <p:nvGrpSpPr>
          <p:cNvPr id="6" name="Group 5" descr="Icon of a computer running the R program.">
            <a:extLst>
              <a:ext uri="{FF2B5EF4-FFF2-40B4-BE49-F238E27FC236}">
                <a16:creationId xmlns:a16="http://schemas.microsoft.com/office/drawing/2014/main" id="{95A5E9D9-F1F1-4890-9361-E91217B1FDBD}"/>
              </a:ext>
            </a:extLst>
          </p:cNvPr>
          <p:cNvGrpSpPr/>
          <p:nvPr/>
        </p:nvGrpSpPr>
        <p:grpSpPr>
          <a:xfrm>
            <a:off x="5412713" y="3305433"/>
            <a:ext cx="1905990" cy="1830573"/>
            <a:chOff x="4744598" y="2351767"/>
            <a:chExt cx="2243226" cy="2154465"/>
          </a:xfrm>
        </p:grpSpPr>
        <p:pic>
          <p:nvPicPr>
            <p:cNvPr id="7" name="Picture 6">
              <a:extLst>
                <a:ext uri="{FF2B5EF4-FFF2-40B4-BE49-F238E27FC236}">
                  <a16:creationId xmlns:a16="http://schemas.microsoft.com/office/drawing/2014/main" id="{EE3D767A-9CD9-48B2-B1E0-E9CAA3754C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4598" y="2351767"/>
              <a:ext cx="2243226" cy="2154465"/>
            </a:xfrm>
            <a:prstGeom prst="rect">
              <a:avLst/>
            </a:prstGeom>
          </p:spPr>
        </p:pic>
        <p:pic>
          <p:nvPicPr>
            <p:cNvPr id="8" name="Picture 7">
              <a:extLst>
                <a:ext uri="{FF2B5EF4-FFF2-40B4-BE49-F238E27FC236}">
                  <a16:creationId xmlns:a16="http://schemas.microsoft.com/office/drawing/2014/main" id="{25AEA455-2B30-4270-AF29-A7470E3CF4E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66771" y="3006194"/>
              <a:ext cx="1035880" cy="800453"/>
            </a:xfrm>
            <a:prstGeom prst="rect">
              <a:avLst/>
            </a:prstGeom>
          </p:spPr>
        </p:pic>
      </p:grpSp>
      <p:sp>
        <p:nvSpPr>
          <p:cNvPr id="3" name="Slide Number Placeholder 2"/>
          <p:cNvSpPr>
            <a:spLocks noGrp="1"/>
          </p:cNvSpPr>
          <p:nvPr>
            <p:ph type="sldNum" sz="quarter" idx="12"/>
          </p:nvPr>
        </p:nvSpPr>
        <p:spPr/>
        <p:txBody>
          <a:bodyPr/>
          <a:lstStyle/>
          <a:p>
            <a:fld id="{1B5DE891-BED3-4FCA-96F7-3F8A1588183F}" type="slidenum">
              <a:rPr lang="en-US" smtClean="0"/>
              <a:pPr/>
              <a:t>190</a:t>
            </a:fld>
            <a:endParaRPr lang="en-US" dirty="0"/>
          </a:p>
        </p:txBody>
      </p:sp>
    </p:spTree>
    <p:extLst>
      <p:ext uri="{BB962C8B-B14F-4D97-AF65-F5344CB8AC3E}">
        <p14:creationId xmlns:p14="http://schemas.microsoft.com/office/powerpoint/2010/main" val="263943387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76431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Using LATTE results – analyses without date data</a:t>
            </a:r>
            <a:r>
              <a:rPr lang="en-US" sz="4000" dirty="0">
                <a:latin typeface="Tahoma" panose="020B0604030504040204" pitchFamily="34" charset="0"/>
              </a:rPr>
              <a:t> </a:t>
            </a:r>
            <a:r>
              <a:rPr lang="en-US" sz="1000" dirty="0">
                <a:latin typeface="Tahoma" panose="020B0604030504040204" pitchFamily="34" charset="0"/>
              </a:rPr>
              <a:t>(5/6)</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5" name="TextBox 4">
            <a:extLst>
              <a:ext uri="{FF2B5EF4-FFF2-40B4-BE49-F238E27FC236}">
                <a16:creationId xmlns:a16="http://schemas.microsoft.com/office/drawing/2014/main" id="{BA0EC230-2C39-42E5-869B-A540E91F0EE9}"/>
              </a:ext>
            </a:extLst>
          </p:cNvPr>
          <p:cNvSpPr txBox="1"/>
          <p:nvPr/>
        </p:nvSpPr>
        <p:spPr>
          <a:xfrm>
            <a:off x="428624" y="1072821"/>
            <a:ext cx="11641455" cy="830997"/>
          </a:xfrm>
          <a:prstGeom prst="rect">
            <a:avLst/>
          </a:prstGeom>
          <a:noFill/>
        </p:spPr>
        <p:txBody>
          <a:bodyPr wrap="square" rtlCol="0">
            <a:spAutoFit/>
          </a:bodyPr>
          <a:lstStyle/>
          <a:p>
            <a:r>
              <a:rPr lang="en-US" sz="4800" dirty="0">
                <a:solidFill>
                  <a:srgbClr val="F6A01A"/>
                </a:solidFill>
                <a:latin typeface="Tahoma" panose="020B0604030504040204" pitchFamily="34" charset="0"/>
              </a:rPr>
              <a:t>L</a:t>
            </a:r>
            <a:r>
              <a:rPr lang="en-US" sz="3600" dirty="0">
                <a:latin typeface="Tahoma" panose="020B0604030504040204" pitchFamily="34" charset="0"/>
              </a:rPr>
              <a:t>ogically </a:t>
            </a:r>
            <a:r>
              <a:rPr lang="en-US" sz="4800" dirty="0">
                <a:solidFill>
                  <a:srgbClr val="F6A01A"/>
                </a:solidFill>
                <a:latin typeface="Tahoma" panose="020B0604030504040204" pitchFamily="34" charset="0"/>
              </a:rPr>
              <a:t>I</a:t>
            </a:r>
            <a:r>
              <a:rPr lang="en-US" sz="3600" dirty="0">
                <a:latin typeface="Tahoma" panose="020B0604030504040204" pitchFamily="34" charset="0"/>
              </a:rPr>
              <a:t>nferred </a:t>
            </a:r>
            <a:r>
              <a:rPr lang="en-US" sz="4800" dirty="0">
                <a:solidFill>
                  <a:srgbClr val="F6A01A"/>
                </a:solidFill>
                <a:latin typeface="Tahoma" panose="020B0604030504040204" pitchFamily="34" charset="0"/>
              </a:rPr>
              <a:t>T</a:t>
            </a:r>
            <a:r>
              <a:rPr lang="en-US" sz="3600" dirty="0">
                <a:latin typeface="Tahoma" panose="020B0604030504040204" pitchFamily="34" charset="0"/>
              </a:rPr>
              <a:t>uberculosis </a:t>
            </a:r>
            <a:r>
              <a:rPr lang="en-US" sz="4800" dirty="0">
                <a:solidFill>
                  <a:srgbClr val="F6A01A"/>
                </a:solidFill>
                <a:latin typeface="Tahoma" panose="020B0604030504040204" pitchFamily="34" charset="0"/>
              </a:rPr>
              <a:t>T</a:t>
            </a:r>
            <a:r>
              <a:rPr lang="en-US" sz="3600" dirty="0">
                <a:latin typeface="Tahoma" panose="020B0604030504040204" pitchFamily="34" charset="0"/>
              </a:rPr>
              <a:t>ransmission algorithm</a:t>
            </a:r>
          </a:p>
        </p:txBody>
      </p:sp>
      <p:grpSp>
        <p:nvGrpSpPr>
          <p:cNvPr id="31" name="Group 30" descr="Icons and text representing surveillance data, contact investigations, timing of symptoms and genomic data.">
            <a:extLst>
              <a:ext uri="{FF2B5EF4-FFF2-40B4-BE49-F238E27FC236}">
                <a16:creationId xmlns:a16="http://schemas.microsoft.com/office/drawing/2014/main" id="{7FC451D7-6CE4-4E20-AEA5-F011A8F1BA0D}"/>
              </a:ext>
            </a:extLst>
          </p:cNvPr>
          <p:cNvGrpSpPr/>
          <p:nvPr/>
        </p:nvGrpSpPr>
        <p:grpSpPr>
          <a:xfrm>
            <a:off x="-1" y="2104051"/>
            <a:ext cx="4155386" cy="4243175"/>
            <a:chOff x="-1" y="2401231"/>
            <a:chExt cx="4155386" cy="4243175"/>
          </a:xfrm>
        </p:grpSpPr>
        <p:sp>
          <p:nvSpPr>
            <p:cNvPr id="9" name="TextBox 8">
              <a:extLst>
                <a:ext uri="{FF2B5EF4-FFF2-40B4-BE49-F238E27FC236}">
                  <a16:creationId xmlns:a16="http://schemas.microsoft.com/office/drawing/2014/main" id="{142B8657-A5CC-47D7-ABD5-1093932F6AA2}"/>
                </a:ext>
              </a:extLst>
            </p:cNvPr>
            <p:cNvSpPr txBox="1"/>
            <p:nvPr/>
          </p:nvSpPr>
          <p:spPr>
            <a:xfrm>
              <a:off x="419535" y="2514145"/>
              <a:ext cx="2335170" cy="400110"/>
            </a:xfrm>
            <a:prstGeom prst="rect">
              <a:avLst/>
            </a:prstGeom>
            <a:noFill/>
          </p:spPr>
          <p:txBody>
            <a:bodyPr wrap="square" rtlCol="0">
              <a:spAutoFit/>
            </a:bodyPr>
            <a:lstStyle/>
            <a:p>
              <a:pPr algn="r"/>
              <a:r>
                <a:rPr lang="en-US" sz="2000" dirty="0">
                  <a:latin typeface="Tahoma" panose="020B0604030504040204" pitchFamily="34" charset="0"/>
                </a:rPr>
                <a:t>Surveillance data</a:t>
              </a:r>
            </a:p>
          </p:txBody>
        </p:sp>
        <p:pic>
          <p:nvPicPr>
            <p:cNvPr id="10" name="Picture 9" descr="A icon of documents representing surveillance data.">
              <a:extLst>
                <a:ext uri="{FF2B5EF4-FFF2-40B4-BE49-F238E27FC236}">
                  <a16:creationId xmlns:a16="http://schemas.microsoft.com/office/drawing/2014/main" id="{314C0FED-6B17-4315-B127-52A89994A1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3024" y="2401231"/>
              <a:ext cx="409940" cy="571388"/>
            </a:xfrm>
            <a:prstGeom prst="rect">
              <a:avLst/>
            </a:prstGeom>
          </p:spPr>
        </p:pic>
        <p:sp>
          <p:nvSpPr>
            <p:cNvPr id="11" name="TextBox 10">
              <a:extLst>
                <a:ext uri="{FF2B5EF4-FFF2-40B4-BE49-F238E27FC236}">
                  <a16:creationId xmlns:a16="http://schemas.microsoft.com/office/drawing/2014/main" id="{C95B2634-D1AC-4FDA-92F1-627611F7A849}"/>
                </a:ext>
              </a:extLst>
            </p:cNvPr>
            <p:cNvSpPr txBox="1"/>
            <p:nvPr/>
          </p:nvSpPr>
          <p:spPr>
            <a:xfrm>
              <a:off x="-1" y="3640821"/>
              <a:ext cx="2736173" cy="400110"/>
            </a:xfrm>
            <a:prstGeom prst="rect">
              <a:avLst/>
            </a:prstGeom>
            <a:noFill/>
          </p:spPr>
          <p:txBody>
            <a:bodyPr wrap="square" rtlCol="0">
              <a:spAutoFit/>
            </a:bodyPr>
            <a:lstStyle/>
            <a:p>
              <a:pPr algn="r"/>
              <a:r>
                <a:rPr lang="en-US" sz="2000" dirty="0">
                  <a:latin typeface="Tahoma" panose="020B0604030504040204" pitchFamily="34" charset="0"/>
                </a:rPr>
                <a:t>Contact investigations</a:t>
              </a:r>
            </a:p>
          </p:txBody>
        </p:sp>
        <p:pic>
          <p:nvPicPr>
            <p:cNvPr id="12" name="Picture 11" descr="An icon of a social network representing data from contact investigations.">
              <a:extLst>
                <a:ext uri="{FF2B5EF4-FFF2-40B4-BE49-F238E27FC236}">
                  <a16:creationId xmlns:a16="http://schemas.microsoft.com/office/drawing/2014/main" id="{3D52120D-2BF6-4D9D-A06D-9B83CBE28B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9459" y="3384782"/>
              <a:ext cx="1068077" cy="973941"/>
            </a:xfrm>
            <a:prstGeom prst="rect">
              <a:avLst/>
            </a:prstGeom>
          </p:spPr>
        </p:pic>
        <p:sp>
          <p:nvSpPr>
            <p:cNvPr id="13" name="TextBox 12">
              <a:extLst>
                <a:ext uri="{FF2B5EF4-FFF2-40B4-BE49-F238E27FC236}">
                  <a16:creationId xmlns:a16="http://schemas.microsoft.com/office/drawing/2014/main" id="{44320665-4C41-4362-8257-21925EA4D992}"/>
                </a:ext>
              </a:extLst>
            </p:cNvPr>
            <p:cNvSpPr txBox="1"/>
            <p:nvPr/>
          </p:nvSpPr>
          <p:spPr>
            <a:xfrm>
              <a:off x="202642" y="4943661"/>
              <a:ext cx="2536183" cy="400110"/>
            </a:xfrm>
            <a:prstGeom prst="rect">
              <a:avLst/>
            </a:prstGeom>
            <a:noFill/>
          </p:spPr>
          <p:txBody>
            <a:bodyPr wrap="square" rtlCol="0">
              <a:spAutoFit/>
            </a:bodyPr>
            <a:lstStyle/>
            <a:p>
              <a:pPr algn="r"/>
              <a:r>
                <a:rPr lang="en-US" sz="2000" dirty="0">
                  <a:latin typeface="Tahoma" panose="020B0604030504040204" pitchFamily="34" charset="0"/>
                </a:rPr>
                <a:t>Timing of symptoms</a:t>
              </a:r>
            </a:p>
          </p:txBody>
        </p:sp>
        <p:grpSp>
          <p:nvGrpSpPr>
            <p:cNvPr id="14" name="Group 13" descr="Icons of calendars and a coughing man representing data on timing of symptoms.">
              <a:extLst>
                <a:ext uri="{FF2B5EF4-FFF2-40B4-BE49-F238E27FC236}">
                  <a16:creationId xmlns:a16="http://schemas.microsoft.com/office/drawing/2014/main" id="{F525D916-CC6A-4E70-842E-F21F018FFFB9}"/>
                </a:ext>
              </a:extLst>
            </p:cNvPr>
            <p:cNvGrpSpPr/>
            <p:nvPr/>
          </p:nvGrpSpPr>
          <p:grpSpPr>
            <a:xfrm>
              <a:off x="2865839" y="4788175"/>
              <a:ext cx="1289546" cy="717610"/>
              <a:chOff x="2774399" y="4064371"/>
              <a:chExt cx="1583776" cy="881344"/>
            </a:xfrm>
          </p:grpSpPr>
          <p:grpSp>
            <p:nvGrpSpPr>
              <p:cNvPr id="15" name="Group 14">
                <a:extLst>
                  <a:ext uri="{FF2B5EF4-FFF2-40B4-BE49-F238E27FC236}">
                    <a16:creationId xmlns:a16="http://schemas.microsoft.com/office/drawing/2014/main" id="{707AFDC6-1CAC-4C02-8548-88711858FFE3}"/>
                  </a:ext>
                </a:extLst>
              </p:cNvPr>
              <p:cNvGrpSpPr/>
              <p:nvPr/>
            </p:nvGrpSpPr>
            <p:grpSpPr>
              <a:xfrm>
                <a:off x="2774399" y="4064371"/>
                <a:ext cx="1189364" cy="881344"/>
                <a:chOff x="8647996" y="4636287"/>
                <a:chExt cx="2558218" cy="1895697"/>
              </a:xfrm>
            </p:grpSpPr>
            <p:grpSp>
              <p:nvGrpSpPr>
                <p:cNvPr id="17" name="Group 16">
                  <a:extLst>
                    <a:ext uri="{FF2B5EF4-FFF2-40B4-BE49-F238E27FC236}">
                      <a16:creationId xmlns:a16="http://schemas.microsoft.com/office/drawing/2014/main" id="{3E2275EB-6B21-40CC-8742-5E827CC613C5}"/>
                    </a:ext>
                  </a:extLst>
                </p:cNvPr>
                <p:cNvGrpSpPr/>
                <p:nvPr/>
              </p:nvGrpSpPr>
              <p:grpSpPr>
                <a:xfrm>
                  <a:off x="9506533" y="4636287"/>
                  <a:ext cx="1699681" cy="1523852"/>
                  <a:chOff x="8258247" y="4401909"/>
                  <a:chExt cx="1699681" cy="1523852"/>
                </a:xfrm>
              </p:grpSpPr>
              <p:pic>
                <p:nvPicPr>
                  <p:cNvPr id="25" name="Picture 24">
                    <a:extLst>
                      <a:ext uri="{FF2B5EF4-FFF2-40B4-BE49-F238E27FC236}">
                        <a16:creationId xmlns:a16="http://schemas.microsoft.com/office/drawing/2014/main" id="{0DD2AE5A-CBAD-453F-8A9B-4F723E4EF8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26" name="Rectangle 25">
                    <a:extLst>
                      <a:ext uri="{FF2B5EF4-FFF2-40B4-BE49-F238E27FC236}">
                        <a16:creationId xmlns:a16="http://schemas.microsoft.com/office/drawing/2014/main" id="{A228CDF8-D242-43FB-BEB7-CB9950D6BFA6}"/>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7" name="Rectangle 26">
                    <a:extLst>
                      <a:ext uri="{FF2B5EF4-FFF2-40B4-BE49-F238E27FC236}">
                        <a16:creationId xmlns:a16="http://schemas.microsoft.com/office/drawing/2014/main" id="{3077BE9B-C2DB-403F-8969-7DDC4E17C3C7}"/>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8" name="Group 17">
                  <a:extLst>
                    <a:ext uri="{FF2B5EF4-FFF2-40B4-BE49-F238E27FC236}">
                      <a16:creationId xmlns:a16="http://schemas.microsoft.com/office/drawing/2014/main" id="{15817F57-BA58-44FA-94F9-BCA1E9375E7E}"/>
                    </a:ext>
                  </a:extLst>
                </p:cNvPr>
                <p:cNvGrpSpPr/>
                <p:nvPr/>
              </p:nvGrpSpPr>
              <p:grpSpPr>
                <a:xfrm>
                  <a:off x="8647996" y="5008132"/>
                  <a:ext cx="1699681" cy="1523852"/>
                  <a:chOff x="7383827" y="5017936"/>
                  <a:chExt cx="1699681" cy="1523852"/>
                </a:xfrm>
              </p:grpSpPr>
              <p:sp>
                <p:nvSpPr>
                  <p:cNvPr id="19" name="Rectangle 18">
                    <a:extLst>
                      <a:ext uri="{FF2B5EF4-FFF2-40B4-BE49-F238E27FC236}">
                        <a16:creationId xmlns:a16="http://schemas.microsoft.com/office/drawing/2014/main" id="{0B0F5E8A-C880-4A82-9A73-E727F286A65B}"/>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0" name="Group 19">
                    <a:extLst>
                      <a:ext uri="{FF2B5EF4-FFF2-40B4-BE49-F238E27FC236}">
                        <a16:creationId xmlns:a16="http://schemas.microsoft.com/office/drawing/2014/main" id="{FC093D7D-1073-47EE-A97D-AFD26B46A9B4}"/>
                      </a:ext>
                    </a:extLst>
                  </p:cNvPr>
                  <p:cNvGrpSpPr/>
                  <p:nvPr/>
                </p:nvGrpSpPr>
                <p:grpSpPr>
                  <a:xfrm>
                    <a:off x="7383827" y="5017936"/>
                    <a:ext cx="1699681" cy="1523852"/>
                    <a:chOff x="6246902" y="3993276"/>
                    <a:chExt cx="1699681" cy="1523852"/>
                  </a:xfrm>
                </p:grpSpPr>
                <p:pic>
                  <p:nvPicPr>
                    <p:cNvPr id="21" name="Picture 20">
                      <a:extLst>
                        <a:ext uri="{FF2B5EF4-FFF2-40B4-BE49-F238E27FC236}">
                          <a16:creationId xmlns:a16="http://schemas.microsoft.com/office/drawing/2014/main" id="{594FE464-E271-40FB-ACAA-EA40523A89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22" name="Rectangle 21">
                      <a:extLst>
                        <a:ext uri="{FF2B5EF4-FFF2-40B4-BE49-F238E27FC236}">
                          <a16:creationId xmlns:a16="http://schemas.microsoft.com/office/drawing/2014/main" id="{ADF228C6-EFCE-48BB-BA20-B6F4B7A4C864}"/>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3" name="Rectangle 22">
                      <a:extLst>
                        <a:ext uri="{FF2B5EF4-FFF2-40B4-BE49-F238E27FC236}">
                          <a16:creationId xmlns:a16="http://schemas.microsoft.com/office/drawing/2014/main" id="{560CAF13-2259-4205-B012-76A62D49524C}"/>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4" name="Rectangle 23">
                      <a:extLst>
                        <a:ext uri="{FF2B5EF4-FFF2-40B4-BE49-F238E27FC236}">
                          <a16:creationId xmlns:a16="http://schemas.microsoft.com/office/drawing/2014/main" id="{D76A61FD-D07C-41DF-A68E-4669880D7A25}"/>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pic>
            <p:nvPicPr>
              <p:cNvPr id="16" name="Picture 15">
                <a:extLst>
                  <a:ext uri="{FF2B5EF4-FFF2-40B4-BE49-F238E27FC236}">
                    <a16:creationId xmlns:a16="http://schemas.microsoft.com/office/drawing/2014/main" id="{0D35180F-AF94-44FE-B113-7329063A4C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8806" y="4324798"/>
                <a:ext cx="329369" cy="591681"/>
              </a:xfrm>
              <a:prstGeom prst="rect">
                <a:avLst/>
              </a:prstGeom>
            </p:spPr>
          </p:pic>
        </p:grpSp>
        <p:sp>
          <p:nvSpPr>
            <p:cNvPr id="28" name="TextBox 27">
              <a:extLst>
                <a:ext uri="{FF2B5EF4-FFF2-40B4-BE49-F238E27FC236}">
                  <a16:creationId xmlns:a16="http://schemas.microsoft.com/office/drawing/2014/main" id="{10ADED49-DC25-4187-B474-1362BB6D78F6}"/>
                </a:ext>
              </a:extLst>
            </p:cNvPr>
            <p:cNvSpPr txBox="1"/>
            <p:nvPr/>
          </p:nvSpPr>
          <p:spPr>
            <a:xfrm>
              <a:off x="397309" y="6077699"/>
              <a:ext cx="2336093" cy="400110"/>
            </a:xfrm>
            <a:prstGeom prst="rect">
              <a:avLst/>
            </a:prstGeom>
            <a:noFill/>
          </p:spPr>
          <p:txBody>
            <a:bodyPr wrap="square" rtlCol="0">
              <a:spAutoFit/>
            </a:bodyPr>
            <a:lstStyle/>
            <a:p>
              <a:pPr algn="r"/>
              <a:r>
                <a:rPr lang="en-US" sz="2000" dirty="0">
                  <a:latin typeface="Tahoma" panose="020B0604030504040204" pitchFamily="34" charset="0"/>
                </a:rPr>
                <a:t>Genomic data</a:t>
              </a:r>
            </a:p>
          </p:txBody>
        </p:sp>
        <p:pic>
          <p:nvPicPr>
            <p:cNvPr id="29" name="Picture 28" descr="An icon of a double helix representing genomic data.">
              <a:extLst>
                <a:ext uri="{FF2B5EF4-FFF2-40B4-BE49-F238E27FC236}">
                  <a16:creationId xmlns:a16="http://schemas.microsoft.com/office/drawing/2014/main" id="{638056BB-92A4-4CF7-8A89-7B844015EA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50449" y="5911102"/>
              <a:ext cx="733304" cy="733304"/>
            </a:xfrm>
            <a:prstGeom prst="rect">
              <a:avLst/>
            </a:prstGeom>
          </p:spPr>
        </p:pic>
      </p:grpSp>
      <p:sp>
        <p:nvSpPr>
          <p:cNvPr id="30" name="Right Brace 29" descr="Bracket representing surveillance data, data from contact investigations, data on timing of symptoms, and genomic data being combined.">
            <a:extLst>
              <a:ext uri="{FF2B5EF4-FFF2-40B4-BE49-F238E27FC236}">
                <a16:creationId xmlns:a16="http://schemas.microsoft.com/office/drawing/2014/main" id="{BD5805BE-71A8-4BDC-B119-0FFE97C08B9A}"/>
              </a:ext>
            </a:extLst>
          </p:cNvPr>
          <p:cNvSpPr/>
          <p:nvPr/>
        </p:nvSpPr>
        <p:spPr>
          <a:xfrm>
            <a:off x="4386989" y="2104051"/>
            <a:ext cx="642712" cy="4243175"/>
          </a:xfrm>
          <a:prstGeom prst="rightBrace">
            <a:avLst/>
          </a:prstGeom>
          <a:ln w="38100">
            <a:solidFill>
              <a:srgbClr val="F6A0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ahoma" panose="020B0604030504040204" pitchFamily="34" charset="0"/>
            </a:endParaRPr>
          </a:p>
        </p:txBody>
      </p:sp>
      <p:grpSp>
        <p:nvGrpSpPr>
          <p:cNvPr id="6" name="Group 5" descr="Icon of a computer running the R program.">
            <a:extLst>
              <a:ext uri="{FF2B5EF4-FFF2-40B4-BE49-F238E27FC236}">
                <a16:creationId xmlns:a16="http://schemas.microsoft.com/office/drawing/2014/main" id="{95A5E9D9-F1F1-4890-9361-E91217B1FDBD}"/>
              </a:ext>
            </a:extLst>
          </p:cNvPr>
          <p:cNvGrpSpPr/>
          <p:nvPr/>
        </p:nvGrpSpPr>
        <p:grpSpPr>
          <a:xfrm>
            <a:off x="5412713" y="3305433"/>
            <a:ext cx="1905990" cy="1830573"/>
            <a:chOff x="4744598" y="2351767"/>
            <a:chExt cx="2243226" cy="2154465"/>
          </a:xfrm>
        </p:grpSpPr>
        <p:pic>
          <p:nvPicPr>
            <p:cNvPr id="7" name="Picture 6">
              <a:extLst>
                <a:ext uri="{FF2B5EF4-FFF2-40B4-BE49-F238E27FC236}">
                  <a16:creationId xmlns:a16="http://schemas.microsoft.com/office/drawing/2014/main" id="{EE3D767A-9CD9-48B2-B1E0-E9CAA3754C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4598" y="2351767"/>
              <a:ext cx="2243226" cy="2154465"/>
            </a:xfrm>
            <a:prstGeom prst="rect">
              <a:avLst/>
            </a:prstGeom>
          </p:spPr>
        </p:pic>
        <p:pic>
          <p:nvPicPr>
            <p:cNvPr id="8" name="Picture 7">
              <a:extLst>
                <a:ext uri="{FF2B5EF4-FFF2-40B4-BE49-F238E27FC236}">
                  <a16:creationId xmlns:a16="http://schemas.microsoft.com/office/drawing/2014/main" id="{25AEA455-2B30-4270-AF29-A7470E3CF4E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66771" y="3006194"/>
              <a:ext cx="1035880" cy="800453"/>
            </a:xfrm>
            <a:prstGeom prst="rect">
              <a:avLst/>
            </a:prstGeom>
          </p:spPr>
        </p:pic>
      </p:grpSp>
      <p:sp>
        <p:nvSpPr>
          <p:cNvPr id="32" name="Down Arrow 33" descr="Arrow connecting icons of computer and hypothetical TB cluster.">
            <a:extLst>
              <a:ext uri="{FF2B5EF4-FFF2-40B4-BE49-F238E27FC236}">
                <a16:creationId xmlns:a16="http://schemas.microsoft.com/office/drawing/2014/main" id="{F21508F3-8DF6-4BFF-BCC3-0E22D772DCBB}"/>
              </a:ext>
            </a:extLst>
          </p:cNvPr>
          <p:cNvSpPr/>
          <p:nvPr/>
        </p:nvSpPr>
        <p:spPr>
          <a:xfrm rot="16200000">
            <a:off x="7910734" y="3870749"/>
            <a:ext cx="250481" cy="736801"/>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33" name="Group 32" descr="A hypothetical TB cluster involving 8 persons and with arrows connecting persons to illustrate possible transmission links.">
            <a:extLst>
              <a:ext uri="{FF2B5EF4-FFF2-40B4-BE49-F238E27FC236}">
                <a16:creationId xmlns:a16="http://schemas.microsoft.com/office/drawing/2014/main" id="{B4D21D97-B93A-47C5-BEDD-4F63FE2E2AFA}"/>
              </a:ext>
            </a:extLst>
          </p:cNvPr>
          <p:cNvGrpSpPr/>
          <p:nvPr/>
        </p:nvGrpSpPr>
        <p:grpSpPr>
          <a:xfrm>
            <a:off x="8952353" y="2705744"/>
            <a:ext cx="2316640" cy="3076919"/>
            <a:chOff x="9204129" y="2031810"/>
            <a:chExt cx="2670654" cy="3547114"/>
          </a:xfrm>
        </p:grpSpPr>
        <p:pic>
          <p:nvPicPr>
            <p:cNvPr id="34" name="Picture 33">
              <a:extLst>
                <a:ext uri="{FF2B5EF4-FFF2-40B4-BE49-F238E27FC236}">
                  <a16:creationId xmlns:a16="http://schemas.microsoft.com/office/drawing/2014/main" id="{EB7A4092-C18C-4999-A09E-34CA1E5A9EB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501062" y="3946348"/>
              <a:ext cx="373721" cy="807236"/>
            </a:xfrm>
            <a:prstGeom prst="rect">
              <a:avLst/>
            </a:prstGeom>
          </p:spPr>
        </p:pic>
        <p:pic>
          <p:nvPicPr>
            <p:cNvPr id="35" name="Picture 34">
              <a:extLst>
                <a:ext uri="{FF2B5EF4-FFF2-40B4-BE49-F238E27FC236}">
                  <a16:creationId xmlns:a16="http://schemas.microsoft.com/office/drawing/2014/main" id="{2AFB930E-C4C7-4BBA-BF91-C91EE93AB37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3897" y="4771688"/>
              <a:ext cx="337845" cy="807236"/>
            </a:xfrm>
            <a:prstGeom prst="rect">
              <a:avLst/>
            </a:prstGeom>
          </p:spPr>
        </p:pic>
        <p:pic>
          <p:nvPicPr>
            <p:cNvPr id="36" name="Picture 35">
              <a:extLst>
                <a:ext uri="{FF2B5EF4-FFF2-40B4-BE49-F238E27FC236}">
                  <a16:creationId xmlns:a16="http://schemas.microsoft.com/office/drawing/2014/main" id="{6A3BA187-6967-4FB4-AB2C-138A6FE1AA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78686" y="2031810"/>
              <a:ext cx="337845" cy="807236"/>
            </a:xfrm>
            <a:prstGeom prst="rect">
              <a:avLst/>
            </a:prstGeom>
          </p:spPr>
        </p:pic>
        <p:pic>
          <p:nvPicPr>
            <p:cNvPr id="37" name="Picture 36">
              <a:extLst>
                <a:ext uri="{FF2B5EF4-FFF2-40B4-BE49-F238E27FC236}">
                  <a16:creationId xmlns:a16="http://schemas.microsoft.com/office/drawing/2014/main" id="{6D171431-92DA-4C63-9570-842FCECF8B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51742" y="2862302"/>
              <a:ext cx="337845" cy="807236"/>
            </a:xfrm>
            <a:prstGeom prst="rect">
              <a:avLst/>
            </a:prstGeom>
          </p:spPr>
        </p:pic>
        <p:pic>
          <p:nvPicPr>
            <p:cNvPr id="38" name="Picture 37">
              <a:extLst>
                <a:ext uri="{FF2B5EF4-FFF2-40B4-BE49-F238E27FC236}">
                  <a16:creationId xmlns:a16="http://schemas.microsoft.com/office/drawing/2014/main" id="{D6B9ECE6-6F7B-44D7-8637-F922E90EDE4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04129" y="3254476"/>
              <a:ext cx="337845" cy="807236"/>
            </a:xfrm>
            <a:prstGeom prst="rect">
              <a:avLst/>
            </a:prstGeom>
          </p:spPr>
        </p:pic>
        <p:pic>
          <p:nvPicPr>
            <p:cNvPr id="39" name="Picture 38">
              <a:extLst>
                <a:ext uri="{FF2B5EF4-FFF2-40B4-BE49-F238E27FC236}">
                  <a16:creationId xmlns:a16="http://schemas.microsoft.com/office/drawing/2014/main" id="{0C074FC3-795D-497B-8DB4-2BC73DAC98F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40841" y="3542730"/>
              <a:ext cx="337845" cy="807236"/>
            </a:xfrm>
            <a:prstGeom prst="rect">
              <a:avLst/>
            </a:prstGeom>
            <a:effectLst/>
          </p:spPr>
        </p:pic>
        <p:pic>
          <p:nvPicPr>
            <p:cNvPr id="40" name="Picture 39">
              <a:extLst>
                <a:ext uri="{FF2B5EF4-FFF2-40B4-BE49-F238E27FC236}">
                  <a16:creationId xmlns:a16="http://schemas.microsoft.com/office/drawing/2014/main" id="{2A340F41-318E-4FC1-A7E3-377C7E30C4D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76053" y="2435428"/>
              <a:ext cx="373721" cy="807236"/>
            </a:xfrm>
            <a:prstGeom prst="rect">
              <a:avLst/>
            </a:prstGeom>
          </p:spPr>
        </p:pic>
        <p:pic>
          <p:nvPicPr>
            <p:cNvPr id="41" name="Picture 40">
              <a:extLst>
                <a:ext uri="{FF2B5EF4-FFF2-40B4-BE49-F238E27FC236}">
                  <a16:creationId xmlns:a16="http://schemas.microsoft.com/office/drawing/2014/main" id="{453B6827-BA15-43B3-A2A9-48821A910D3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04747" y="4493147"/>
              <a:ext cx="373721" cy="807236"/>
            </a:xfrm>
            <a:prstGeom prst="rect">
              <a:avLst/>
            </a:prstGeom>
          </p:spPr>
        </p:pic>
        <p:cxnSp>
          <p:nvCxnSpPr>
            <p:cNvPr id="42" name="Straight Connector 41">
              <a:extLst>
                <a:ext uri="{FF2B5EF4-FFF2-40B4-BE49-F238E27FC236}">
                  <a16:creationId xmlns:a16="http://schemas.microsoft.com/office/drawing/2014/main" id="{DD581C2C-9B69-4EA7-88F4-2D88DF9E3963}"/>
                </a:ext>
              </a:extLst>
            </p:cNvPr>
            <p:cNvCxnSpPr/>
            <p:nvPr/>
          </p:nvCxnSpPr>
          <p:spPr>
            <a:xfrm flipV="1">
              <a:off x="10487199" y="2920715"/>
              <a:ext cx="158654" cy="515503"/>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797143B-5C41-4D39-9D04-4111D24B2C0A}"/>
                </a:ext>
              </a:extLst>
            </p:cNvPr>
            <p:cNvCxnSpPr/>
            <p:nvPr/>
          </p:nvCxnSpPr>
          <p:spPr>
            <a:xfrm>
              <a:off x="10702873" y="3946348"/>
              <a:ext cx="712700" cy="272926"/>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0CECEB5-25A9-4188-8AB6-89AA2594BA6F}"/>
                </a:ext>
              </a:extLst>
            </p:cNvPr>
            <p:cNvCxnSpPr/>
            <p:nvPr/>
          </p:nvCxnSpPr>
          <p:spPr>
            <a:xfrm>
              <a:off x="10561939" y="4394823"/>
              <a:ext cx="251958" cy="376865"/>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93810C1-48F6-4835-9A4B-4CB74BF8D396}"/>
                </a:ext>
              </a:extLst>
            </p:cNvPr>
            <p:cNvCxnSpPr/>
            <p:nvPr/>
          </p:nvCxnSpPr>
          <p:spPr>
            <a:xfrm flipH="1" flipV="1">
              <a:off x="10049774" y="3127699"/>
              <a:ext cx="191068" cy="327925"/>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3BECC9-68CE-45B2-A709-26194EED1339}"/>
                </a:ext>
              </a:extLst>
            </p:cNvPr>
            <p:cNvCxnSpPr/>
            <p:nvPr/>
          </p:nvCxnSpPr>
          <p:spPr>
            <a:xfrm flipV="1">
              <a:off x="10702873" y="3386428"/>
              <a:ext cx="369883" cy="333092"/>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AFB491-8314-47E0-ABF7-13F88C43BF2A}"/>
                </a:ext>
              </a:extLst>
            </p:cNvPr>
            <p:cNvCxnSpPr/>
            <p:nvPr/>
          </p:nvCxnSpPr>
          <p:spPr>
            <a:xfrm>
              <a:off x="10187863" y="2933385"/>
              <a:ext cx="824832" cy="194314"/>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26CE4DA-1C2C-422E-95B4-143BA0DD38F9}"/>
                </a:ext>
              </a:extLst>
            </p:cNvPr>
            <p:cNvCxnSpPr/>
            <p:nvPr/>
          </p:nvCxnSpPr>
          <p:spPr>
            <a:xfrm flipV="1">
              <a:off x="11194331" y="4568091"/>
              <a:ext cx="328731" cy="328674"/>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4FB0696-42E5-4DC1-9469-BBECE26BAEA7}"/>
                </a:ext>
              </a:extLst>
            </p:cNvPr>
            <p:cNvCxnSpPr/>
            <p:nvPr/>
          </p:nvCxnSpPr>
          <p:spPr>
            <a:xfrm flipV="1">
              <a:off x="9937726" y="3755751"/>
              <a:ext cx="1280305" cy="1124143"/>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A2A410D-1CB9-41E0-ADE6-38E4F464CF44}"/>
                </a:ext>
              </a:extLst>
            </p:cNvPr>
            <p:cNvCxnSpPr/>
            <p:nvPr/>
          </p:nvCxnSpPr>
          <p:spPr>
            <a:xfrm>
              <a:off x="10738369" y="2921916"/>
              <a:ext cx="206820" cy="1731150"/>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FE94FE9-7604-4083-9CD9-048FFFD2489B}"/>
                </a:ext>
              </a:extLst>
            </p:cNvPr>
            <p:cNvCxnSpPr/>
            <p:nvPr/>
          </p:nvCxnSpPr>
          <p:spPr>
            <a:xfrm flipV="1">
              <a:off x="9510991" y="2961561"/>
              <a:ext cx="170983" cy="302177"/>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4AB610-B648-4DBE-A5B4-046FD8AE49AE}"/>
                </a:ext>
              </a:extLst>
            </p:cNvPr>
            <p:cNvCxnSpPr/>
            <p:nvPr/>
          </p:nvCxnSpPr>
          <p:spPr>
            <a:xfrm>
              <a:off x="9354818" y="4122116"/>
              <a:ext cx="206239" cy="442431"/>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074DDCD-F60A-45E7-95EB-673A8ED07F21}"/>
                </a:ext>
              </a:extLst>
            </p:cNvPr>
            <p:cNvCxnSpPr/>
            <p:nvPr/>
          </p:nvCxnSpPr>
          <p:spPr>
            <a:xfrm flipV="1">
              <a:off x="9580340" y="3247193"/>
              <a:ext cx="1449013" cy="178253"/>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1F333F-F0E7-46D0-8060-763AFBFC4CA5}"/>
                </a:ext>
              </a:extLst>
            </p:cNvPr>
            <p:cNvCxnSpPr/>
            <p:nvPr/>
          </p:nvCxnSpPr>
          <p:spPr>
            <a:xfrm flipV="1">
              <a:off x="9587715" y="2789059"/>
              <a:ext cx="976111" cy="770622"/>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104128F-1BA5-4E18-A80D-249C8B1857C8}"/>
                </a:ext>
              </a:extLst>
            </p:cNvPr>
            <p:cNvCxnSpPr/>
            <p:nvPr/>
          </p:nvCxnSpPr>
          <p:spPr>
            <a:xfrm flipV="1">
              <a:off x="9735311" y="2624865"/>
              <a:ext cx="799864" cy="1785069"/>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C75DB8D-215B-4A07-B43A-671EAB4F3658}"/>
                </a:ext>
              </a:extLst>
            </p:cNvPr>
            <p:cNvCxnSpPr/>
            <p:nvPr/>
          </p:nvCxnSpPr>
          <p:spPr>
            <a:xfrm flipV="1">
              <a:off x="9671762" y="3284520"/>
              <a:ext cx="51400" cy="1137061"/>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D6C8777-5E76-41C7-8C83-81A51CE42DB2}"/>
                </a:ext>
              </a:extLst>
            </p:cNvPr>
            <p:cNvCxnSpPr/>
            <p:nvPr/>
          </p:nvCxnSpPr>
          <p:spPr>
            <a:xfrm flipV="1">
              <a:off x="9878468" y="4409934"/>
              <a:ext cx="1536514" cy="331589"/>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58D32F1-32FD-4F18-9149-52E5F9CE4D19}"/>
                </a:ext>
              </a:extLst>
            </p:cNvPr>
            <p:cNvCxnSpPr/>
            <p:nvPr/>
          </p:nvCxnSpPr>
          <p:spPr>
            <a:xfrm>
              <a:off x="9584008" y="3797606"/>
              <a:ext cx="1171108" cy="1077874"/>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A9EC11C-B49F-4314-BA75-E1A6E4111130}"/>
                </a:ext>
              </a:extLst>
            </p:cNvPr>
            <p:cNvCxnSpPr/>
            <p:nvPr/>
          </p:nvCxnSpPr>
          <p:spPr>
            <a:xfrm>
              <a:off x="10048816" y="3041955"/>
              <a:ext cx="1366757" cy="1040856"/>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400F5F1-9E75-46AD-A016-366E7DF7A2BF}"/>
                </a:ext>
              </a:extLst>
            </p:cNvPr>
            <p:cNvCxnSpPr/>
            <p:nvPr/>
          </p:nvCxnSpPr>
          <p:spPr>
            <a:xfrm>
              <a:off x="10827180" y="2920715"/>
              <a:ext cx="622940" cy="1420548"/>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963BFE-76A3-4A8B-BD97-67D776197E3D}"/>
                </a:ext>
              </a:extLst>
            </p:cNvPr>
            <p:cNvCxnSpPr/>
            <p:nvPr/>
          </p:nvCxnSpPr>
          <p:spPr>
            <a:xfrm flipV="1">
              <a:off x="10995085" y="3779017"/>
              <a:ext cx="280163" cy="895514"/>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1376755-0CE5-4B0A-B507-DEA86651215F}"/>
                </a:ext>
              </a:extLst>
            </p:cNvPr>
            <p:cNvCxnSpPr/>
            <p:nvPr/>
          </p:nvCxnSpPr>
          <p:spPr>
            <a:xfrm flipH="1">
              <a:off x="9878469" y="4219274"/>
              <a:ext cx="317885" cy="425617"/>
            </a:xfrm>
            <a:prstGeom prst="line">
              <a:avLst/>
            </a:prstGeom>
            <a:ln w="38100">
              <a:solidFill>
                <a:srgbClr val="BF311A"/>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6EE9B73-56CE-4093-8762-62F31492B76E}"/>
                </a:ext>
              </a:extLst>
            </p:cNvPr>
            <p:cNvCxnSpPr/>
            <p:nvPr/>
          </p:nvCxnSpPr>
          <p:spPr>
            <a:xfrm flipH="1" flipV="1">
              <a:off x="9676053" y="3658094"/>
              <a:ext cx="440601" cy="112524"/>
            </a:xfrm>
            <a:prstGeom prst="line">
              <a:avLst/>
            </a:prstGeom>
            <a:ln w="38100">
              <a:solidFill>
                <a:srgbClr val="BF311A"/>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3D077A5-809B-49F2-A273-7F23550E8892}"/>
                </a:ext>
              </a:extLst>
            </p:cNvPr>
            <p:cNvCxnSpPr/>
            <p:nvPr/>
          </p:nvCxnSpPr>
          <p:spPr>
            <a:xfrm flipV="1">
              <a:off x="10074481" y="2484729"/>
              <a:ext cx="411901" cy="204860"/>
            </a:xfrm>
            <a:prstGeom prst="line">
              <a:avLst/>
            </a:prstGeom>
            <a:ln w="38100">
              <a:solidFill>
                <a:srgbClr val="BF311A"/>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8599333-0938-4A9B-A842-80DDBF1615AF}"/>
                </a:ext>
              </a:extLst>
            </p:cNvPr>
            <p:cNvCxnSpPr/>
            <p:nvPr/>
          </p:nvCxnSpPr>
          <p:spPr>
            <a:xfrm>
              <a:off x="10982671" y="2624865"/>
              <a:ext cx="189084" cy="237436"/>
            </a:xfrm>
            <a:prstGeom prst="line">
              <a:avLst/>
            </a:prstGeom>
            <a:ln w="38100">
              <a:solidFill>
                <a:srgbClr val="BF311A"/>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B1A73C-FC7C-4002-95C6-32922EE7B48D}"/>
                </a:ext>
              </a:extLst>
            </p:cNvPr>
            <p:cNvCxnSpPr/>
            <p:nvPr/>
          </p:nvCxnSpPr>
          <p:spPr>
            <a:xfrm>
              <a:off x="9922776" y="4980991"/>
              <a:ext cx="824832" cy="194314"/>
            </a:xfrm>
            <a:prstGeom prst="line">
              <a:avLst/>
            </a:prstGeom>
            <a:ln w="38100">
              <a:solidFill>
                <a:srgbClr val="BF311A"/>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45958CC-A89A-4215-B6B7-5976B5D5C478}"/>
                </a:ext>
              </a:extLst>
            </p:cNvPr>
            <p:cNvCxnSpPr/>
            <p:nvPr/>
          </p:nvCxnSpPr>
          <p:spPr>
            <a:xfrm>
              <a:off x="11467965" y="3479659"/>
              <a:ext cx="160669" cy="363198"/>
            </a:xfrm>
            <a:prstGeom prst="line">
              <a:avLst/>
            </a:prstGeom>
            <a:ln w="38100">
              <a:solidFill>
                <a:srgbClr val="BF311A"/>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p:txBody>
          <a:bodyPr/>
          <a:lstStyle/>
          <a:p>
            <a:fld id="{1B5DE891-BED3-4FCA-96F7-3F8A1588183F}" type="slidenum">
              <a:rPr lang="en-US" smtClean="0"/>
              <a:pPr/>
              <a:t>191</a:t>
            </a:fld>
            <a:endParaRPr lang="en-US" dirty="0"/>
          </a:p>
        </p:txBody>
      </p:sp>
    </p:spTree>
    <p:extLst>
      <p:ext uri="{BB962C8B-B14F-4D97-AF65-F5344CB8AC3E}">
        <p14:creationId xmlns:p14="http://schemas.microsoft.com/office/powerpoint/2010/main" val="4515000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76431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Using LATTE results – analyses without date data</a:t>
            </a:r>
            <a:r>
              <a:rPr lang="en-US" sz="4000" dirty="0">
                <a:latin typeface="Tahoma" panose="020B0604030504040204" pitchFamily="34" charset="0"/>
              </a:rPr>
              <a:t> </a:t>
            </a:r>
            <a:r>
              <a:rPr lang="en-US" sz="1000" dirty="0">
                <a:latin typeface="Tahoma" panose="020B0604030504040204" pitchFamily="34" charset="0"/>
              </a:rPr>
              <a:t>(6/6)</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5" name="TextBox 4">
            <a:extLst>
              <a:ext uri="{FF2B5EF4-FFF2-40B4-BE49-F238E27FC236}">
                <a16:creationId xmlns:a16="http://schemas.microsoft.com/office/drawing/2014/main" id="{BA0EC230-2C39-42E5-869B-A540E91F0EE9}"/>
              </a:ext>
            </a:extLst>
          </p:cNvPr>
          <p:cNvSpPr txBox="1"/>
          <p:nvPr/>
        </p:nvSpPr>
        <p:spPr>
          <a:xfrm>
            <a:off x="428624" y="1072821"/>
            <a:ext cx="11641455" cy="830997"/>
          </a:xfrm>
          <a:prstGeom prst="rect">
            <a:avLst/>
          </a:prstGeom>
          <a:noFill/>
        </p:spPr>
        <p:txBody>
          <a:bodyPr wrap="square" rtlCol="0">
            <a:spAutoFit/>
          </a:bodyPr>
          <a:lstStyle/>
          <a:p>
            <a:r>
              <a:rPr lang="en-US" sz="4800" dirty="0">
                <a:solidFill>
                  <a:srgbClr val="F6A01A"/>
                </a:solidFill>
                <a:latin typeface="Tahoma" panose="020B0604030504040204" pitchFamily="34" charset="0"/>
              </a:rPr>
              <a:t>L</a:t>
            </a:r>
            <a:r>
              <a:rPr lang="en-US" sz="3600" dirty="0">
                <a:latin typeface="Tahoma" panose="020B0604030504040204" pitchFamily="34" charset="0"/>
              </a:rPr>
              <a:t>ogically </a:t>
            </a:r>
            <a:r>
              <a:rPr lang="en-US" sz="4800" dirty="0">
                <a:solidFill>
                  <a:srgbClr val="F6A01A"/>
                </a:solidFill>
                <a:latin typeface="Tahoma" panose="020B0604030504040204" pitchFamily="34" charset="0"/>
              </a:rPr>
              <a:t>I</a:t>
            </a:r>
            <a:r>
              <a:rPr lang="en-US" sz="3600" dirty="0">
                <a:latin typeface="Tahoma" panose="020B0604030504040204" pitchFamily="34" charset="0"/>
              </a:rPr>
              <a:t>nferred </a:t>
            </a:r>
            <a:r>
              <a:rPr lang="en-US" sz="4800" dirty="0">
                <a:solidFill>
                  <a:srgbClr val="F6A01A"/>
                </a:solidFill>
                <a:latin typeface="Tahoma" panose="020B0604030504040204" pitchFamily="34" charset="0"/>
              </a:rPr>
              <a:t>T</a:t>
            </a:r>
            <a:r>
              <a:rPr lang="en-US" sz="3600" dirty="0">
                <a:latin typeface="Tahoma" panose="020B0604030504040204" pitchFamily="34" charset="0"/>
              </a:rPr>
              <a:t>uberculosis </a:t>
            </a:r>
            <a:r>
              <a:rPr lang="en-US" sz="4800" dirty="0">
                <a:solidFill>
                  <a:srgbClr val="F6A01A"/>
                </a:solidFill>
                <a:latin typeface="Tahoma" panose="020B0604030504040204" pitchFamily="34" charset="0"/>
              </a:rPr>
              <a:t>T</a:t>
            </a:r>
            <a:r>
              <a:rPr lang="en-US" sz="3600" dirty="0">
                <a:latin typeface="Tahoma" panose="020B0604030504040204" pitchFamily="34" charset="0"/>
              </a:rPr>
              <a:t>ransmission algorithm</a:t>
            </a:r>
          </a:p>
        </p:txBody>
      </p:sp>
      <p:grpSp>
        <p:nvGrpSpPr>
          <p:cNvPr id="31" name="Group 30" descr="Icons and text representing surveillance data, contact investigations, timing of symptoms and genomic data.">
            <a:extLst>
              <a:ext uri="{FF2B5EF4-FFF2-40B4-BE49-F238E27FC236}">
                <a16:creationId xmlns:a16="http://schemas.microsoft.com/office/drawing/2014/main" id="{7FC451D7-6CE4-4E20-AEA5-F011A8F1BA0D}"/>
              </a:ext>
            </a:extLst>
          </p:cNvPr>
          <p:cNvGrpSpPr/>
          <p:nvPr/>
        </p:nvGrpSpPr>
        <p:grpSpPr>
          <a:xfrm>
            <a:off x="-1" y="2104051"/>
            <a:ext cx="4155386" cy="4243175"/>
            <a:chOff x="-1" y="2401231"/>
            <a:chExt cx="4155386" cy="4243175"/>
          </a:xfrm>
        </p:grpSpPr>
        <p:sp>
          <p:nvSpPr>
            <p:cNvPr id="9" name="TextBox 8">
              <a:extLst>
                <a:ext uri="{FF2B5EF4-FFF2-40B4-BE49-F238E27FC236}">
                  <a16:creationId xmlns:a16="http://schemas.microsoft.com/office/drawing/2014/main" id="{142B8657-A5CC-47D7-ABD5-1093932F6AA2}"/>
                </a:ext>
              </a:extLst>
            </p:cNvPr>
            <p:cNvSpPr txBox="1"/>
            <p:nvPr/>
          </p:nvSpPr>
          <p:spPr>
            <a:xfrm>
              <a:off x="419535" y="2514145"/>
              <a:ext cx="2335170" cy="400110"/>
            </a:xfrm>
            <a:prstGeom prst="rect">
              <a:avLst/>
            </a:prstGeom>
            <a:noFill/>
          </p:spPr>
          <p:txBody>
            <a:bodyPr wrap="square" rtlCol="0">
              <a:spAutoFit/>
            </a:bodyPr>
            <a:lstStyle/>
            <a:p>
              <a:pPr algn="r"/>
              <a:r>
                <a:rPr lang="en-US" sz="2000" dirty="0">
                  <a:latin typeface="Tahoma" panose="020B0604030504040204" pitchFamily="34" charset="0"/>
                </a:rPr>
                <a:t>Surveillance data</a:t>
              </a:r>
            </a:p>
          </p:txBody>
        </p:sp>
        <p:pic>
          <p:nvPicPr>
            <p:cNvPr id="10" name="Picture 9" descr="A icon of documents representing surveillance data.">
              <a:extLst>
                <a:ext uri="{FF2B5EF4-FFF2-40B4-BE49-F238E27FC236}">
                  <a16:creationId xmlns:a16="http://schemas.microsoft.com/office/drawing/2014/main" id="{314C0FED-6B17-4315-B127-52A89994A1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3024" y="2401231"/>
              <a:ext cx="409940" cy="571388"/>
            </a:xfrm>
            <a:prstGeom prst="rect">
              <a:avLst/>
            </a:prstGeom>
          </p:spPr>
        </p:pic>
        <p:sp>
          <p:nvSpPr>
            <p:cNvPr id="11" name="TextBox 10">
              <a:extLst>
                <a:ext uri="{FF2B5EF4-FFF2-40B4-BE49-F238E27FC236}">
                  <a16:creationId xmlns:a16="http://schemas.microsoft.com/office/drawing/2014/main" id="{C95B2634-D1AC-4FDA-92F1-627611F7A849}"/>
                </a:ext>
              </a:extLst>
            </p:cNvPr>
            <p:cNvSpPr txBox="1"/>
            <p:nvPr/>
          </p:nvSpPr>
          <p:spPr>
            <a:xfrm>
              <a:off x="-1" y="3640821"/>
              <a:ext cx="2736173" cy="400110"/>
            </a:xfrm>
            <a:prstGeom prst="rect">
              <a:avLst/>
            </a:prstGeom>
            <a:noFill/>
          </p:spPr>
          <p:txBody>
            <a:bodyPr wrap="square" rtlCol="0">
              <a:spAutoFit/>
            </a:bodyPr>
            <a:lstStyle/>
            <a:p>
              <a:pPr algn="r"/>
              <a:r>
                <a:rPr lang="en-US" sz="2000" dirty="0">
                  <a:latin typeface="Tahoma" panose="020B0604030504040204" pitchFamily="34" charset="0"/>
                </a:rPr>
                <a:t>Contact investigations</a:t>
              </a:r>
            </a:p>
          </p:txBody>
        </p:sp>
        <p:pic>
          <p:nvPicPr>
            <p:cNvPr id="12" name="Picture 11" descr="An icon of a social network representing data from contact investigations.">
              <a:extLst>
                <a:ext uri="{FF2B5EF4-FFF2-40B4-BE49-F238E27FC236}">
                  <a16:creationId xmlns:a16="http://schemas.microsoft.com/office/drawing/2014/main" id="{3D52120D-2BF6-4D9D-A06D-9B83CBE28B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9459" y="3384782"/>
              <a:ext cx="1068077" cy="973941"/>
            </a:xfrm>
            <a:prstGeom prst="rect">
              <a:avLst/>
            </a:prstGeom>
          </p:spPr>
        </p:pic>
        <p:sp>
          <p:nvSpPr>
            <p:cNvPr id="13" name="TextBox 12">
              <a:extLst>
                <a:ext uri="{FF2B5EF4-FFF2-40B4-BE49-F238E27FC236}">
                  <a16:creationId xmlns:a16="http://schemas.microsoft.com/office/drawing/2014/main" id="{44320665-4C41-4362-8257-21925EA4D992}"/>
                </a:ext>
              </a:extLst>
            </p:cNvPr>
            <p:cNvSpPr txBox="1"/>
            <p:nvPr/>
          </p:nvSpPr>
          <p:spPr>
            <a:xfrm>
              <a:off x="202642" y="4943661"/>
              <a:ext cx="2536183" cy="400110"/>
            </a:xfrm>
            <a:prstGeom prst="rect">
              <a:avLst/>
            </a:prstGeom>
            <a:noFill/>
          </p:spPr>
          <p:txBody>
            <a:bodyPr wrap="square" rtlCol="0">
              <a:spAutoFit/>
            </a:bodyPr>
            <a:lstStyle/>
            <a:p>
              <a:pPr algn="r"/>
              <a:r>
                <a:rPr lang="en-US" sz="2000" dirty="0">
                  <a:latin typeface="Tahoma" panose="020B0604030504040204" pitchFamily="34" charset="0"/>
                </a:rPr>
                <a:t>Timing of symptoms</a:t>
              </a:r>
            </a:p>
          </p:txBody>
        </p:sp>
        <p:grpSp>
          <p:nvGrpSpPr>
            <p:cNvPr id="14" name="Group 13" descr="Icons of calendars and a coughing man representing data on timing of symptoms.">
              <a:extLst>
                <a:ext uri="{FF2B5EF4-FFF2-40B4-BE49-F238E27FC236}">
                  <a16:creationId xmlns:a16="http://schemas.microsoft.com/office/drawing/2014/main" id="{F525D916-CC6A-4E70-842E-F21F018FFFB9}"/>
                </a:ext>
              </a:extLst>
            </p:cNvPr>
            <p:cNvGrpSpPr/>
            <p:nvPr/>
          </p:nvGrpSpPr>
          <p:grpSpPr>
            <a:xfrm>
              <a:off x="2865839" y="4788175"/>
              <a:ext cx="1289546" cy="717610"/>
              <a:chOff x="2774399" y="4064371"/>
              <a:chExt cx="1583776" cy="881344"/>
            </a:xfrm>
          </p:grpSpPr>
          <p:grpSp>
            <p:nvGrpSpPr>
              <p:cNvPr id="15" name="Group 14">
                <a:extLst>
                  <a:ext uri="{FF2B5EF4-FFF2-40B4-BE49-F238E27FC236}">
                    <a16:creationId xmlns:a16="http://schemas.microsoft.com/office/drawing/2014/main" id="{707AFDC6-1CAC-4C02-8548-88711858FFE3}"/>
                  </a:ext>
                </a:extLst>
              </p:cNvPr>
              <p:cNvGrpSpPr/>
              <p:nvPr/>
            </p:nvGrpSpPr>
            <p:grpSpPr>
              <a:xfrm>
                <a:off x="2774399" y="4064371"/>
                <a:ext cx="1189364" cy="881344"/>
                <a:chOff x="8647996" y="4636287"/>
                <a:chExt cx="2558218" cy="1895697"/>
              </a:xfrm>
            </p:grpSpPr>
            <p:grpSp>
              <p:nvGrpSpPr>
                <p:cNvPr id="17" name="Group 16">
                  <a:extLst>
                    <a:ext uri="{FF2B5EF4-FFF2-40B4-BE49-F238E27FC236}">
                      <a16:creationId xmlns:a16="http://schemas.microsoft.com/office/drawing/2014/main" id="{3E2275EB-6B21-40CC-8742-5E827CC613C5}"/>
                    </a:ext>
                  </a:extLst>
                </p:cNvPr>
                <p:cNvGrpSpPr/>
                <p:nvPr/>
              </p:nvGrpSpPr>
              <p:grpSpPr>
                <a:xfrm>
                  <a:off x="9506533" y="4636287"/>
                  <a:ext cx="1699681" cy="1523852"/>
                  <a:chOff x="8258247" y="4401909"/>
                  <a:chExt cx="1699681" cy="1523852"/>
                </a:xfrm>
              </p:grpSpPr>
              <p:pic>
                <p:nvPicPr>
                  <p:cNvPr id="25" name="Picture 24">
                    <a:extLst>
                      <a:ext uri="{FF2B5EF4-FFF2-40B4-BE49-F238E27FC236}">
                        <a16:creationId xmlns:a16="http://schemas.microsoft.com/office/drawing/2014/main" id="{0DD2AE5A-CBAD-453F-8A9B-4F723E4EF8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26" name="Rectangle 25">
                    <a:extLst>
                      <a:ext uri="{FF2B5EF4-FFF2-40B4-BE49-F238E27FC236}">
                        <a16:creationId xmlns:a16="http://schemas.microsoft.com/office/drawing/2014/main" id="{A228CDF8-D242-43FB-BEB7-CB9950D6BFA6}"/>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7" name="Rectangle 26">
                    <a:extLst>
                      <a:ext uri="{FF2B5EF4-FFF2-40B4-BE49-F238E27FC236}">
                        <a16:creationId xmlns:a16="http://schemas.microsoft.com/office/drawing/2014/main" id="{3077BE9B-C2DB-403F-8969-7DDC4E17C3C7}"/>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8" name="Group 17">
                  <a:extLst>
                    <a:ext uri="{FF2B5EF4-FFF2-40B4-BE49-F238E27FC236}">
                      <a16:creationId xmlns:a16="http://schemas.microsoft.com/office/drawing/2014/main" id="{15817F57-BA58-44FA-94F9-BCA1E9375E7E}"/>
                    </a:ext>
                  </a:extLst>
                </p:cNvPr>
                <p:cNvGrpSpPr/>
                <p:nvPr/>
              </p:nvGrpSpPr>
              <p:grpSpPr>
                <a:xfrm>
                  <a:off x="8647996" y="5008132"/>
                  <a:ext cx="1699681" cy="1523852"/>
                  <a:chOff x="7383827" y="5017936"/>
                  <a:chExt cx="1699681" cy="1523852"/>
                </a:xfrm>
              </p:grpSpPr>
              <p:sp>
                <p:nvSpPr>
                  <p:cNvPr id="19" name="Rectangle 18">
                    <a:extLst>
                      <a:ext uri="{FF2B5EF4-FFF2-40B4-BE49-F238E27FC236}">
                        <a16:creationId xmlns:a16="http://schemas.microsoft.com/office/drawing/2014/main" id="{0B0F5E8A-C880-4A82-9A73-E727F286A65B}"/>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0" name="Group 19">
                    <a:extLst>
                      <a:ext uri="{FF2B5EF4-FFF2-40B4-BE49-F238E27FC236}">
                        <a16:creationId xmlns:a16="http://schemas.microsoft.com/office/drawing/2014/main" id="{FC093D7D-1073-47EE-A97D-AFD26B46A9B4}"/>
                      </a:ext>
                    </a:extLst>
                  </p:cNvPr>
                  <p:cNvGrpSpPr/>
                  <p:nvPr/>
                </p:nvGrpSpPr>
                <p:grpSpPr>
                  <a:xfrm>
                    <a:off x="7383827" y="5017936"/>
                    <a:ext cx="1699681" cy="1523852"/>
                    <a:chOff x="6246902" y="3993276"/>
                    <a:chExt cx="1699681" cy="1523852"/>
                  </a:xfrm>
                </p:grpSpPr>
                <p:pic>
                  <p:nvPicPr>
                    <p:cNvPr id="21" name="Picture 20">
                      <a:extLst>
                        <a:ext uri="{FF2B5EF4-FFF2-40B4-BE49-F238E27FC236}">
                          <a16:creationId xmlns:a16="http://schemas.microsoft.com/office/drawing/2014/main" id="{594FE464-E271-40FB-ACAA-EA40523A89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22" name="Rectangle 21">
                      <a:extLst>
                        <a:ext uri="{FF2B5EF4-FFF2-40B4-BE49-F238E27FC236}">
                          <a16:creationId xmlns:a16="http://schemas.microsoft.com/office/drawing/2014/main" id="{ADF228C6-EFCE-48BB-BA20-B6F4B7A4C864}"/>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3" name="Rectangle 22">
                      <a:extLst>
                        <a:ext uri="{FF2B5EF4-FFF2-40B4-BE49-F238E27FC236}">
                          <a16:creationId xmlns:a16="http://schemas.microsoft.com/office/drawing/2014/main" id="{560CAF13-2259-4205-B012-76A62D49524C}"/>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4" name="Rectangle 23">
                      <a:extLst>
                        <a:ext uri="{FF2B5EF4-FFF2-40B4-BE49-F238E27FC236}">
                          <a16:creationId xmlns:a16="http://schemas.microsoft.com/office/drawing/2014/main" id="{D76A61FD-D07C-41DF-A68E-4669880D7A25}"/>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pic>
            <p:nvPicPr>
              <p:cNvPr id="16" name="Picture 15">
                <a:extLst>
                  <a:ext uri="{FF2B5EF4-FFF2-40B4-BE49-F238E27FC236}">
                    <a16:creationId xmlns:a16="http://schemas.microsoft.com/office/drawing/2014/main" id="{0D35180F-AF94-44FE-B113-7329063A4C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8806" y="4324798"/>
                <a:ext cx="329369" cy="591681"/>
              </a:xfrm>
              <a:prstGeom prst="rect">
                <a:avLst/>
              </a:prstGeom>
            </p:spPr>
          </p:pic>
        </p:grpSp>
        <p:sp>
          <p:nvSpPr>
            <p:cNvPr id="28" name="TextBox 27">
              <a:extLst>
                <a:ext uri="{FF2B5EF4-FFF2-40B4-BE49-F238E27FC236}">
                  <a16:creationId xmlns:a16="http://schemas.microsoft.com/office/drawing/2014/main" id="{10ADED49-DC25-4187-B474-1362BB6D78F6}"/>
                </a:ext>
              </a:extLst>
            </p:cNvPr>
            <p:cNvSpPr txBox="1"/>
            <p:nvPr/>
          </p:nvSpPr>
          <p:spPr>
            <a:xfrm>
              <a:off x="397309" y="6077699"/>
              <a:ext cx="2336093" cy="400110"/>
            </a:xfrm>
            <a:prstGeom prst="rect">
              <a:avLst/>
            </a:prstGeom>
            <a:noFill/>
          </p:spPr>
          <p:txBody>
            <a:bodyPr wrap="square" rtlCol="0">
              <a:spAutoFit/>
            </a:bodyPr>
            <a:lstStyle/>
            <a:p>
              <a:pPr algn="r"/>
              <a:r>
                <a:rPr lang="en-US" sz="2000" dirty="0">
                  <a:latin typeface="Tahoma" panose="020B0604030504040204" pitchFamily="34" charset="0"/>
                </a:rPr>
                <a:t>Genomic data</a:t>
              </a:r>
            </a:p>
          </p:txBody>
        </p:sp>
        <p:pic>
          <p:nvPicPr>
            <p:cNvPr id="29" name="Picture 28" descr="An icon of a double helix representing genomic data.">
              <a:extLst>
                <a:ext uri="{FF2B5EF4-FFF2-40B4-BE49-F238E27FC236}">
                  <a16:creationId xmlns:a16="http://schemas.microsoft.com/office/drawing/2014/main" id="{638056BB-92A4-4CF7-8A89-7B844015EA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50449" y="5911102"/>
              <a:ext cx="733304" cy="733304"/>
            </a:xfrm>
            <a:prstGeom prst="rect">
              <a:avLst/>
            </a:prstGeom>
          </p:spPr>
        </p:pic>
      </p:grpSp>
      <p:sp>
        <p:nvSpPr>
          <p:cNvPr id="68" name="Rectangle 67" descr="Rectangle highlighting contact investigations.">
            <a:extLst>
              <a:ext uri="{FF2B5EF4-FFF2-40B4-BE49-F238E27FC236}">
                <a16:creationId xmlns:a16="http://schemas.microsoft.com/office/drawing/2014/main" id="{A3BA0277-B91F-4EF5-9BB2-73B86766E53E}"/>
              </a:ext>
            </a:extLst>
          </p:cNvPr>
          <p:cNvSpPr/>
          <p:nvPr/>
        </p:nvSpPr>
        <p:spPr>
          <a:xfrm flipH="1">
            <a:off x="92752" y="3019061"/>
            <a:ext cx="4018537" cy="1107317"/>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72" name="Rectangle 71">
            <a:extLst>
              <a:ext uri="{FF2B5EF4-FFF2-40B4-BE49-F238E27FC236}">
                <a16:creationId xmlns:a16="http://schemas.microsoft.com/office/drawing/2014/main" id="{E6083960-5B4C-4152-8B4E-E0520163F805}"/>
              </a:ext>
              <a:ext uri="{C183D7F6-B498-43B3-948B-1728B52AA6E4}">
                <adec:decorative xmlns:adec="http://schemas.microsoft.com/office/drawing/2017/decorative" val="1"/>
              </a:ext>
            </a:extLst>
          </p:cNvPr>
          <p:cNvSpPr/>
          <p:nvPr/>
        </p:nvSpPr>
        <p:spPr>
          <a:xfrm>
            <a:off x="192860" y="1979223"/>
            <a:ext cx="4161739" cy="85077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70" name="Rectangle 69">
            <a:extLst>
              <a:ext uri="{FF2B5EF4-FFF2-40B4-BE49-F238E27FC236}">
                <a16:creationId xmlns:a16="http://schemas.microsoft.com/office/drawing/2014/main" id="{5CDEE129-713C-4D13-A362-BCE29CA83F72}"/>
              </a:ext>
              <a:ext uri="{C183D7F6-B498-43B3-948B-1728B52AA6E4}">
                <adec:decorative xmlns:adec="http://schemas.microsoft.com/office/drawing/2017/decorative" val="1"/>
              </a:ext>
            </a:extLst>
          </p:cNvPr>
          <p:cNvSpPr/>
          <p:nvPr/>
        </p:nvSpPr>
        <p:spPr>
          <a:xfrm>
            <a:off x="187177" y="4285566"/>
            <a:ext cx="4161739" cy="213722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0" name="Right Brace 29" descr="Bracket representing surveillance data, data from contact investigations, data on timing of symptoms, and genomic data being combined.">
            <a:extLst>
              <a:ext uri="{FF2B5EF4-FFF2-40B4-BE49-F238E27FC236}">
                <a16:creationId xmlns:a16="http://schemas.microsoft.com/office/drawing/2014/main" id="{BD5805BE-71A8-4BDC-B119-0FFE97C08B9A}"/>
              </a:ext>
            </a:extLst>
          </p:cNvPr>
          <p:cNvSpPr/>
          <p:nvPr/>
        </p:nvSpPr>
        <p:spPr>
          <a:xfrm>
            <a:off x="4386989" y="2104051"/>
            <a:ext cx="642712" cy="4243175"/>
          </a:xfrm>
          <a:prstGeom prst="rightBrace">
            <a:avLst/>
          </a:prstGeom>
          <a:ln w="38100">
            <a:solidFill>
              <a:srgbClr val="F6A0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ahoma" panose="020B0604030504040204" pitchFamily="34" charset="0"/>
            </a:endParaRPr>
          </a:p>
        </p:txBody>
      </p:sp>
      <p:grpSp>
        <p:nvGrpSpPr>
          <p:cNvPr id="6" name="Group 5" descr="Icon of a computer running the R program.">
            <a:extLst>
              <a:ext uri="{FF2B5EF4-FFF2-40B4-BE49-F238E27FC236}">
                <a16:creationId xmlns:a16="http://schemas.microsoft.com/office/drawing/2014/main" id="{95A5E9D9-F1F1-4890-9361-E91217B1FDBD}"/>
              </a:ext>
            </a:extLst>
          </p:cNvPr>
          <p:cNvGrpSpPr/>
          <p:nvPr/>
        </p:nvGrpSpPr>
        <p:grpSpPr>
          <a:xfrm>
            <a:off x="5412713" y="3305433"/>
            <a:ext cx="1905990" cy="1830573"/>
            <a:chOff x="4744598" y="2351767"/>
            <a:chExt cx="2243226" cy="2154465"/>
          </a:xfrm>
        </p:grpSpPr>
        <p:pic>
          <p:nvPicPr>
            <p:cNvPr id="7" name="Picture 6">
              <a:extLst>
                <a:ext uri="{FF2B5EF4-FFF2-40B4-BE49-F238E27FC236}">
                  <a16:creationId xmlns:a16="http://schemas.microsoft.com/office/drawing/2014/main" id="{EE3D767A-9CD9-48B2-B1E0-E9CAA3754C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4598" y="2351767"/>
              <a:ext cx="2243226" cy="2154465"/>
            </a:xfrm>
            <a:prstGeom prst="rect">
              <a:avLst/>
            </a:prstGeom>
          </p:spPr>
        </p:pic>
        <p:pic>
          <p:nvPicPr>
            <p:cNvPr id="8" name="Picture 7">
              <a:extLst>
                <a:ext uri="{FF2B5EF4-FFF2-40B4-BE49-F238E27FC236}">
                  <a16:creationId xmlns:a16="http://schemas.microsoft.com/office/drawing/2014/main" id="{25AEA455-2B30-4270-AF29-A7470E3CF4E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66771" y="3006194"/>
              <a:ext cx="1035880" cy="800453"/>
            </a:xfrm>
            <a:prstGeom prst="rect">
              <a:avLst/>
            </a:prstGeom>
          </p:spPr>
        </p:pic>
      </p:grpSp>
      <p:sp>
        <p:nvSpPr>
          <p:cNvPr id="32" name="Down Arrow 33" descr="Arrow connecting icons of computer and hypothetical TB cluster.">
            <a:extLst>
              <a:ext uri="{FF2B5EF4-FFF2-40B4-BE49-F238E27FC236}">
                <a16:creationId xmlns:a16="http://schemas.microsoft.com/office/drawing/2014/main" id="{F21508F3-8DF6-4BFF-BCC3-0E22D772DCBB}"/>
              </a:ext>
            </a:extLst>
          </p:cNvPr>
          <p:cNvSpPr/>
          <p:nvPr/>
        </p:nvSpPr>
        <p:spPr>
          <a:xfrm rot="16200000">
            <a:off x="7910734" y="3870749"/>
            <a:ext cx="250481" cy="736801"/>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33" name="Group 32" descr="A hypothetical TB cluster involving 8 persons and with arrows connecting persons to illustrate possible transmission links.">
            <a:extLst>
              <a:ext uri="{FF2B5EF4-FFF2-40B4-BE49-F238E27FC236}">
                <a16:creationId xmlns:a16="http://schemas.microsoft.com/office/drawing/2014/main" id="{B4D21D97-B93A-47C5-BEDD-4F63FE2E2AFA}"/>
              </a:ext>
            </a:extLst>
          </p:cNvPr>
          <p:cNvGrpSpPr/>
          <p:nvPr/>
        </p:nvGrpSpPr>
        <p:grpSpPr>
          <a:xfrm>
            <a:off x="8952353" y="2705744"/>
            <a:ext cx="2316640" cy="3076919"/>
            <a:chOff x="9204129" y="2031810"/>
            <a:chExt cx="2670654" cy="3547114"/>
          </a:xfrm>
        </p:grpSpPr>
        <p:pic>
          <p:nvPicPr>
            <p:cNvPr id="34" name="Picture 33">
              <a:extLst>
                <a:ext uri="{FF2B5EF4-FFF2-40B4-BE49-F238E27FC236}">
                  <a16:creationId xmlns:a16="http://schemas.microsoft.com/office/drawing/2014/main" id="{EB7A4092-C18C-4999-A09E-34CA1E5A9EB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501062" y="3946348"/>
              <a:ext cx="373721" cy="807236"/>
            </a:xfrm>
            <a:prstGeom prst="rect">
              <a:avLst/>
            </a:prstGeom>
          </p:spPr>
        </p:pic>
        <p:pic>
          <p:nvPicPr>
            <p:cNvPr id="35" name="Picture 34">
              <a:extLst>
                <a:ext uri="{FF2B5EF4-FFF2-40B4-BE49-F238E27FC236}">
                  <a16:creationId xmlns:a16="http://schemas.microsoft.com/office/drawing/2014/main" id="{2AFB930E-C4C7-4BBA-BF91-C91EE93AB37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3897" y="4771688"/>
              <a:ext cx="337845" cy="807236"/>
            </a:xfrm>
            <a:prstGeom prst="rect">
              <a:avLst/>
            </a:prstGeom>
          </p:spPr>
        </p:pic>
        <p:pic>
          <p:nvPicPr>
            <p:cNvPr id="36" name="Picture 35">
              <a:extLst>
                <a:ext uri="{FF2B5EF4-FFF2-40B4-BE49-F238E27FC236}">
                  <a16:creationId xmlns:a16="http://schemas.microsoft.com/office/drawing/2014/main" id="{6A3BA187-6967-4FB4-AB2C-138A6FE1AA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78686" y="2031810"/>
              <a:ext cx="337845" cy="807236"/>
            </a:xfrm>
            <a:prstGeom prst="rect">
              <a:avLst/>
            </a:prstGeom>
          </p:spPr>
        </p:pic>
        <p:pic>
          <p:nvPicPr>
            <p:cNvPr id="37" name="Picture 36">
              <a:extLst>
                <a:ext uri="{FF2B5EF4-FFF2-40B4-BE49-F238E27FC236}">
                  <a16:creationId xmlns:a16="http://schemas.microsoft.com/office/drawing/2014/main" id="{6D171431-92DA-4C63-9570-842FCECF8B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51742" y="2862302"/>
              <a:ext cx="337845" cy="807236"/>
            </a:xfrm>
            <a:prstGeom prst="rect">
              <a:avLst/>
            </a:prstGeom>
          </p:spPr>
        </p:pic>
        <p:pic>
          <p:nvPicPr>
            <p:cNvPr id="38" name="Picture 37">
              <a:extLst>
                <a:ext uri="{FF2B5EF4-FFF2-40B4-BE49-F238E27FC236}">
                  <a16:creationId xmlns:a16="http://schemas.microsoft.com/office/drawing/2014/main" id="{D6B9ECE6-6F7B-44D7-8637-F922E90EDE4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04129" y="3254476"/>
              <a:ext cx="337845" cy="807236"/>
            </a:xfrm>
            <a:prstGeom prst="rect">
              <a:avLst/>
            </a:prstGeom>
          </p:spPr>
        </p:pic>
        <p:pic>
          <p:nvPicPr>
            <p:cNvPr id="39" name="Picture 38">
              <a:extLst>
                <a:ext uri="{FF2B5EF4-FFF2-40B4-BE49-F238E27FC236}">
                  <a16:creationId xmlns:a16="http://schemas.microsoft.com/office/drawing/2014/main" id="{0C074FC3-795D-497B-8DB4-2BC73DAC98F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40841" y="3542730"/>
              <a:ext cx="337845" cy="807236"/>
            </a:xfrm>
            <a:prstGeom prst="rect">
              <a:avLst/>
            </a:prstGeom>
            <a:effectLst/>
          </p:spPr>
        </p:pic>
        <p:pic>
          <p:nvPicPr>
            <p:cNvPr id="40" name="Picture 39">
              <a:extLst>
                <a:ext uri="{FF2B5EF4-FFF2-40B4-BE49-F238E27FC236}">
                  <a16:creationId xmlns:a16="http://schemas.microsoft.com/office/drawing/2014/main" id="{2A340F41-318E-4FC1-A7E3-377C7E30C4D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76053" y="2435428"/>
              <a:ext cx="373721" cy="807236"/>
            </a:xfrm>
            <a:prstGeom prst="rect">
              <a:avLst/>
            </a:prstGeom>
          </p:spPr>
        </p:pic>
        <p:pic>
          <p:nvPicPr>
            <p:cNvPr id="41" name="Picture 40">
              <a:extLst>
                <a:ext uri="{FF2B5EF4-FFF2-40B4-BE49-F238E27FC236}">
                  <a16:creationId xmlns:a16="http://schemas.microsoft.com/office/drawing/2014/main" id="{453B6827-BA15-43B3-A2A9-48821A910D3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04747" y="4493147"/>
              <a:ext cx="373721" cy="807236"/>
            </a:xfrm>
            <a:prstGeom prst="rect">
              <a:avLst/>
            </a:prstGeom>
          </p:spPr>
        </p:pic>
        <p:cxnSp>
          <p:nvCxnSpPr>
            <p:cNvPr id="42" name="Straight Connector 41">
              <a:extLst>
                <a:ext uri="{FF2B5EF4-FFF2-40B4-BE49-F238E27FC236}">
                  <a16:creationId xmlns:a16="http://schemas.microsoft.com/office/drawing/2014/main" id="{DD581C2C-9B69-4EA7-88F4-2D88DF9E3963}"/>
                </a:ext>
              </a:extLst>
            </p:cNvPr>
            <p:cNvCxnSpPr/>
            <p:nvPr/>
          </p:nvCxnSpPr>
          <p:spPr>
            <a:xfrm flipV="1">
              <a:off x="10487199" y="2920715"/>
              <a:ext cx="158654" cy="515503"/>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797143B-5C41-4D39-9D04-4111D24B2C0A}"/>
                </a:ext>
              </a:extLst>
            </p:cNvPr>
            <p:cNvCxnSpPr/>
            <p:nvPr/>
          </p:nvCxnSpPr>
          <p:spPr>
            <a:xfrm>
              <a:off x="10702873" y="3946348"/>
              <a:ext cx="712700" cy="272926"/>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0CECEB5-25A9-4188-8AB6-89AA2594BA6F}"/>
                </a:ext>
              </a:extLst>
            </p:cNvPr>
            <p:cNvCxnSpPr/>
            <p:nvPr/>
          </p:nvCxnSpPr>
          <p:spPr>
            <a:xfrm>
              <a:off x="10561939" y="4394823"/>
              <a:ext cx="251958" cy="376865"/>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93810C1-48F6-4835-9A4B-4CB74BF8D396}"/>
                </a:ext>
              </a:extLst>
            </p:cNvPr>
            <p:cNvCxnSpPr/>
            <p:nvPr/>
          </p:nvCxnSpPr>
          <p:spPr>
            <a:xfrm flipH="1" flipV="1">
              <a:off x="10049774" y="3127699"/>
              <a:ext cx="191068" cy="327925"/>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3BECC9-68CE-45B2-A709-26194EED1339}"/>
                </a:ext>
              </a:extLst>
            </p:cNvPr>
            <p:cNvCxnSpPr/>
            <p:nvPr/>
          </p:nvCxnSpPr>
          <p:spPr>
            <a:xfrm flipV="1">
              <a:off x="10702873" y="3386428"/>
              <a:ext cx="369883" cy="333092"/>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AFB491-8314-47E0-ABF7-13F88C43BF2A}"/>
                </a:ext>
              </a:extLst>
            </p:cNvPr>
            <p:cNvCxnSpPr/>
            <p:nvPr/>
          </p:nvCxnSpPr>
          <p:spPr>
            <a:xfrm>
              <a:off x="10187863" y="2933385"/>
              <a:ext cx="824832" cy="194314"/>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26CE4DA-1C2C-422E-95B4-143BA0DD38F9}"/>
                </a:ext>
              </a:extLst>
            </p:cNvPr>
            <p:cNvCxnSpPr/>
            <p:nvPr/>
          </p:nvCxnSpPr>
          <p:spPr>
            <a:xfrm flipV="1">
              <a:off x="11194331" y="4568091"/>
              <a:ext cx="328731" cy="328674"/>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4FB0696-42E5-4DC1-9469-BBECE26BAEA7}"/>
                </a:ext>
              </a:extLst>
            </p:cNvPr>
            <p:cNvCxnSpPr/>
            <p:nvPr/>
          </p:nvCxnSpPr>
          <p:spPr>
            <a:xfrm flipV="1">
              <a:off x="9937726" y="3755751"/>
              <a:ext cx="1280305" cy="1124143"/>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A2A410D-1CB9-41E0-ADE6-38E4F464CF44}"/>
                </a:ext>
              </a:extLst>
            </p:cNvPr>
            <p:cNvCxnSpPr/>
            <p:nvPr/>
          </p:nvCxnSpPr>
          <p:spPr>
            <a:xfrm>
              <a:off x="10738369" y="2921916"/>
              <a:ext cx="206820" cy="1731150"/>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FE94FE9-7604-4083-9CD9-048FFFD2489B}"/>
                </a:ext>
              </a:extLst>
            </p:cNvPr>
            <p:cNvCxnSpPr/>
            <p:nvPr/>
          </p:nvCxnSpPr>
          <p:spPr>
            <a:xfrm flipV="1">
              <a:off x="9510991" y="2961561"/>
              <a:ext cx="170983" cy="302177"/>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4AB610-B648-4DBE-A5B4-046FD8AE49AE}"/>
                </a:ext>
              </a:extLst>
            </p:cNvPr>
            <p:cNvCxnSpPr/>
            <p:nvPr/>
          </p:nvCxnSpPr>
          <p:spPr>
            <a:xfrm>
              <a:off x="9354818" y="4122116"/>
              <a:ext cx="206239" cy="442431"/>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074DDCD-F60A-45E7-95EB-673A8ED07F21}"/>
                </a:ext>
              </a:extLst>
            </p:cNvPr>
            <p:cNvCxnSpPr/>
            <p:nvPr/>
          </p:nvCxnSpPr>
          <p:spPr>
            <a:xfrm flipV="1">
              <a:off x="9580340" y="3247193"/>
              <a:ext cx="1449013" cy="178253"/>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1F333F-F0E7-46D0-8060-763AFBFC4CA5}"/>
                </a:ext>
              </a:extLst>
            </p:cNvPr>
            <p:cNvCxnSpPr/>
            <p:nvPr/>
          </p:nvCxnSpPr>
          <p:spPr>
            <a:xfrm flipV="1">
              <a:off x="9587715" y="2789059"/>
              <a:ext cx="976111" cy="770622"/>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104128F-1BA5-4E18-A80D-249C8B1857C8}"/>
                </a:ext>
              </a:extLst>
            </p:cNvPr>
            <p:cNvCxnSpPr/>
            <p:nvPr/>
          </p:nvCxnSpPr>
          <p:spPr>
            <a:xfrm flipV="1">
              <a:off x="9735311" y="2624865"/>
              <a:ext cx="799864" cy="1785069"/>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C75DB8D-215B-4A07-B43A-671EAB4F3658}"/>
                </a:ext>
              </a:extLst>
            </p:cNvPr>
            <p:cNvCxnSpPr/>
            <p:nvPr/>
          </p:nvCxnSpPr>
          <p:spPr>
            <a:xfrm flipV="1">
              <a:off x="9671762" y="3284520"/>
              <a:ext cx="51400" cy="1137061"/>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D6C8777-5E76-41C7-8C83-81A51CE42DB2}"/>
                </a:ext>
              </a:extLst>
            </p:cNvPr>
            <p:cNvCxnSpPr/>
            <p:nvPr/>
          </p:nvCxnSpPr>
          <p:spPr>
            <a:xfrm flipV="1">
              <a:off x="9878468" y="4409934"/>
              <a:ext cx="1536514" cy="331589"/>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58D32F1-32FD-4F18-9149-52E5F9CE4D19}"/>
                </a:ext>
              </a:extLst>
            </p:cNvPr>
            <p:cNvCxnSpPr/>
            <p:nvPr/>
          </p:nvCxnSpPr>
          <p:spPr>
            <a:xfrm>
              <a:off x="9584008" y="3797606"/>
              <a:ext cx="1171108" cy="1077874"/>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A9EC11C-B49F-4314-BA75-E1A6E4111130}"/>
                </a:ext>
              </a:extLst>
            </p:cNvPr>
            <p:cNvCxnSpPr/>
            <p:nvPr/>
          </p:nvCxnSpPr>
          <p:spPr>
            <a:xfrm>
              <a:off x="10048816" y="3041955"/>
              <a:ext cx="1366757" cy="1040856"/>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400F5F1-9E75-46AD-A016-366E7DF7A2BF}"/>
                </a:ext>
              </a:extLst>
            </p:cNvPr>
            <p:cNvCxnSpPr/>
            <p:nvPr/>
          </p:nvCxnSpPr>
          <p:spPr>
            <a:xfrm>
              <a:off x="10827180" y="2920715"/>
              <a:ext cx="622940" cy="1420548"/>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963BFE-76A3-4A8B-BD97-67D776197E3D}"/>
                </a:ext>
              </a:extLst>
            </p:cNvPr>
            <p:cNvCxnSpPr/>
            <p:nvPr/>
          </p:nvCxnSpPr>
          <p:spPr>
            <a:xfrm flipV="1">
              <a:off x="10995085" y="3779017"/>
              <a:ext cx="280163" cy="895514"/>
            </a:xfrm>
            <a:prstGeom prst="line">
              <a:avLst/>
            </a:prstGeom>
            <a:ln w="12700">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1376755-0CE5-4B0A-B507-DEA86651215F}"/>
                </a:ext>
              </a:extLst>
            </p:cNvPr>
            <p:cNvCxnSpPr/>
            <p:nvPr/>
          </p:nvCxnSpPr>
          <p:spPr>
            <a:xfrm flipH="1">
              <a:off x="9878469" y="4219274"/>
              <a:ext cx="317885" cy="425617"/>
            </a:xfrm>
            <a:prstGeom prst="line">
              <a:avLst/>
            </a:prstGeom>
            <a:ln w="38100">
              <a:solidFill>
                <a:srgbClr val="BF311A"/>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6EE9B73-56CE-4093-8762-62F31492B76E}"/>
                </a:ext>
              </a:extLst>
            </p:cNvPr>
            <p:cNvCxnSpPr/>
            <p:nvPr/>
          </p:nvCxnSpPr>
          <p:spPr>
            <a:xfrm flipH="1" flipV="1">
              <a:off x="9676053" y="3658094"/>
              <a:ext cx="440601" cy="112524"/>
            </a:xfrm>
            <a:prstGeom prst="line">
              <a:avLst/>
            </a:prstGeom>
            <a:ln w="38100">
              <a:solidFill>
                <a:srgbClr val="BF311A"/>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3D077A5-809B-49F2-A273-7F23550E8892}"/>
                </a:ext>
              </a:extLst>
            </p:cNvPr>
            <p:cNvCxnSpPr/>
            <p:nvPr/>
          </p:nvCxnSpPr>
          <p:spPr>
            <a:xfrm flipV="1">
              <a:off x="10074481" y="2484729"/>
              <a:ext cx="411901" cy="204860"/>
            </a:xfrm>
            <a:prstGeom prst="line">
              <a:avLst/>
            </a:prstGeom>
            <a:ln w="38100">
              <a:solidFill>
                <a:srgbClr val="BF311A"/>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8599333-0938-4A9B-A842-80DDBF1615AF}"/>
                </a:ext>
              </a:extLst>
            </p:cNvPr>
            <p:cNvCxnSpPr/>
            <p:nvPr/>
          </p:nvCxnSpPr>
          <p:spPr>
            <a:xfrm>
              <a:off x="10982671" y="2624865"/>
              <a:ext cx="189084" cy="237436"/>
            </a:xfrm>
            <a:prstGeom prst="line">
              <a:avLst/>
            </a:prstGeom>
            <a:ln w="38100">
              <a:solidFill>
                <a:srgbClr val="BF311A"/>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B1A73C-FC7C-4002-95C6-32922EE7B48D}"/>
                </a:ext>
              </a:extLst>
            </p:cNvPr>
            <p:cNvCxnSpPr/>
            <p:nvPr/>
          </p:nvCxnSpPr>
          <p:spPr>
            <a:xfrm>
              <a:off x="9922776" y="4980991"/>
              <a:ext cx="824832" cy="194314"/>
            </a:xfrm>
            <a:prstGeom prst="line">
              <a:avLst/>
            </a:prstGeom>
            <a:ln w="38100">
              <a:solidFill>
                <a:srgbClr val="BF311A"/>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45958CC-A89A-4215-B6B7-5976B5D5C478}"/>
                </a:ext>
              </a:extLst>
            </p:cNvPr>
            <p:cNvCxnSpPr/>
            <p:nvPr/>
          </p:nvCxnSpPr>
          <p:spPr>
            <a:xfrm>
              <a:off x="11467965" y="3479659"/>
              <a:ext cx="160669" cy="363198"/>
            </a:xfrm>
            <a:prstGeom prst="line">
              <a:avLst/>
            </a:prstGeom>
            <a:ln w="38100">
              <a:solidFill>
                <a:srgbClr val="BF311A"/>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9" name="Rectangle 68">
            <a:extLst>
              <a:ext uri="{FF2B5EF4-FFF2-40B4-BE49-F238E27FC236}">
                <a16:creationId xmlns:a16="http://schemas.microsoft.com/office/drawing/2014/main" id="{85BF8DDA-915B-4E89-85F4-068BE8A04302}"/>
              </a:ext>
              <a:ext uri="{C183D7F6-B498-43B3-948B-1728B52AA6E4}">
                <adec:decorative xmlns:adec="http://schemas.microsoft.com/office/drawing/2017/decorative" val="1"/>
              </a:ext>
            </a:extLst>
          </p:cNvPr>
          <p:cNvSpPr/>
          <p:nvPr/>
        </p:nvSpPr>
        <p:spPr>
          <a:xfrm>
            <a:off x="7543800" y="2394450"/>
            <a:ext cx="4161739" cy="357201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192</a:t>
            </a:fld>
            <a:endParaRPr lang="en-US" dirty="0"/>
          </a:p>
        </p:txBody>
      </p:sp>
    </p:spTree>
    <p:extLst>
      <p:ext uri="{BB962C8B-B14F-4D97-AF65-F5344CB8AC3E}">
        <p14:creationId xmlns:p14="http://schemas.microsoft.com/office/powerpoint/2010/main" val="421256066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DFD4BE-596E-4BEA-AE8A-85C42D0059C0}"/>
              </a:ext>
            </a:extLst>
          </p:cNvPr>
          <p:cNvSpPr txBox="1">
            <a:spLocks noGrp="1"/>
          </p:cNvSpPr>
          <p:nvPr>
            <p:ph type="title" idx="4294967295"/>
          </p:nvPr>
        </p:nvSpPr>
        <p:spPr>
          <a:xfrm>
            <a:off x="428625" y="228600"/>
            <a:ext cx="518199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Gantt chart analysis </a:t>
            </a:r>
            <a:r>
              <a:rPr kumimoji="0" lang="en-US" sz="10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(1/20)</a:t>
            </a:r>
          </a:p>
        </p:txBody>
      </p:sp>
      <p:sp>
        <p:nvSpPr>
          <p:cNvPr id="4" name="TextBox 3">
            <a:extLst>
              <a:ext uri="{FF2B5EF4-FFF2-40B4-BE49-F238E27FC236}">
                <a16:creationId xmlns:a16="http://schemas.microsoft.com/office/drawing/2014/main" id="{E638EE72-7951-4648-90BA-2E5D3CC64DE2}"/>
              </a:ext>
            </a:extLst>
          </p:cNvPr>
          <p:cNvSpPr txBox="1"/>
          <p:nvPr/>
        </p:nvSpPr>
        <p:spPr>
          <a:xfrm>
            <a:off x="2538851" y="2465457"/>
            <a:ext cx="7138549" cy="1938992"/>
          </a:xfrm>
          <a:prstGeom prst="rect">
            <a:avLst/>
          </a:prstGeom>
          <a:noFill/>
        </p:spPr>
        <p:txBody>
          <a:bodyPr wrap="square" rtlCol="0">
            <a:spAutoFit/>
          </a:bodyPr>
          <a:lstStyle/>
          <a:p>
            <a:pPr algn="ctr"/>
            <a:r>
              <a:rPr lang="en-US" sz="6000" dirty="0">
                <a:latin typeface="Tahoma" panose="020B0604030504040204" pitchFamily="34" charset="0"/>
              </a:rPr>
              <a:t>4. Gantt chart analysis</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193</a:t>
            </a:fld>
            <a:endParaRPr lang="en-US" dirty="0"/>
          </a:p>
        </p:txBody>
      </p:sp>
    </p:spTree>
    <p:extLst>
      <p:ext uri="{BB962C8B-B14F-4D97-AF65-F5344CB8AC3E}">
        <p14:creationId xmlns:p14="http://schemas.microsoft.com/office/powerpoint/2010/main" val="214432357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518199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a:t>
            </a:r>
            <a:r>
              <a:rPr lang="en-US" sz="4000" dirty="0">
                <a:latin typeface="Tahoma" panose="020B0604030504040204" pitchFamily="34" charset="0"/>
              </a:rPr>
              <a:t> </a:t>
            </a:r>
            <a:r>
              <a:rPr lang="en-US" sz="1000" dirty="0">
                <a:latin typeface="Tahoma" panose="020B0604030504040204" pitchFamily="34" charset="0"/>
              </a:rPr>
              <a:t>(2/20)</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6" name="TextBox 5">
            <a:extLst>
              <a:ext uri="{FF2B5EF4-FFF2-40B4-BE49-F238E27FC236}">
                <a16:creationId xmlns:a16="http://schemas.microsoft.com/office/drawing/2014/main" id="{694E007B-B7E8-4F32-A10E-A2CF1E4D17B8}"/>
              </a:ext>
            </a:extLst>
          </p:cNvPr>
          <p:cNvSpPr txBox="1"/>
          <p:nvPr/>
        </p:nvSpPr>
        <p:spPr>
          <a:xfrm>
            <a:off x="669242" y="1134114"/>
            <a:ext cx="10900458" cy="584775"/>
          </a:xfrm>
          <a:prstGeom prst="rect">
            <a:avLst/>
          </a:prstGeom>
          <a:noFill/>
          <a:ln cmpd="thickThin">
            <a:noFill/>
          </a:ln>
        </p:spPr>
        <p:txBody>
          <a:bodyPr wrap="square" rtlCol="0">
            <a:spAutoFit/>
          </a:bodyPr>
          <a:lstStyle/>
          <a:p>
            <a:r>
              <a:rPr lang="en-US" sz="3200" dirty="0">
                <a:latin typeface="Tahoma" panose="020B0604030504040204" pitchFamily="34" charset="0"/>
              </a:rPr>
              <a:t>Produces charts to visualize date data</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194</a:t>
            </a:fld>
            <a:endParaRPr lang="en-US" dirty="0"/>
          </a:p>
        </p:txBody>
      </p:sp>
    </p:spTree>
    <p:extLst>
      <p:ext uri="{BB962C8B-B14F-4D97-AF65-F5344CB8AC3E}">
        <p14:creationId xmlns:p14="http://schemas.microsoft.com/office/powerpoint/2010/main" val="13470479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518199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a:t>
            </a:r>
            <a:r>
              <a:rPr lang="en-US" sz="4000" dirty="0">
                <a:latin typeface="Tahoma" panose="020B0604030504040204" pitchFamily="34" charset="0"/>
              </a:rPr>
              <a:t> </a:t>
            </a:r>
            <a:r>
              <a:rPr lang="en-US" sz="1000" dirty="0">
                <a:latin typeface="Tahoma" panose="020B0604030504040204" pitchFamily="34" charset="0"/>
              </a:rPr>
              <a:t>(3/20)</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6" name="TextBox 5">
            <a:extLst>
              <a:ext uri="{FF2B5EF4-FFF2-40B4-BE49-F238E27FC236}">
                <a16:creationId xmlns:a16="http://schemas.microsoft.com/office/drawing/2014/main" id="{DAC68E74-8D8E-4EEB-AF7C-552013183090}"/>
              </a:ext>
            </a:extLst>
          </p:cNvPr>
          <p:cNvSpPr txBox="1"/>
          <p:nvPr/>
        </p:nvSpPr>
        <p:spPr>
          <a:xfrm>
            <a:off x="669242" y="1134114"/>
            <a:ext cx="11263678" cy="2585323"/>
          </a:xfrm>
          <a:prstGeom prst="rect">
            <a:avLst/>
          </a:prstGeom>
          <a:noFill/>
          <a:ln cmpd="thickThin">
            <a:noFill/>
          </a:ln>
        </p:spPr>
        <p:txBody>
          <a:bodyPr wrap="square" rtlCol="0">
            <a:spAutoFit/>
          </a:bodyPr>
          <a:lstStyle/>
          <a:p>
            <a:r>
              <a:rPr lang="en-US" sz="3200" dirty="0">
                <a:latin typeface="Tahoma" panose="020B0604030504040204" pitchFamily="34" charset="0"/>
              </a:rPr>
              <a:t>Produces charts to visualize date data</a:t>
            </a:r>
          </a:p>
          <a:p>
            <a:endParaRPr lang="en-US" dirty="0">
              <a:latin typeface="Tahoma" panose="020B0604030504040204" pitchFamily="34" charset="0"/>
            </a:endParaRPr>
          </a:p>
          <a:p>
            <a:pPr marL="971550" lvl="1" indent="-514350">
              <a:buFont typeface="+mj-lt"/>
              <a:buAutoNum type="arabicPeriod"/>
            </a:pPr>
            <a:r>
              <a:rPr lang="en-US" sz="2800" dirty="0">
                <a:latin typeface="Tahoma" panose="020B0604030504040204" pitchFamily="34" charset="0"/>
              </a:rPr>
              <a:t>Input data can include cases or contacts</a:t>
            </a:r>
          </a:p>
          <a:p>
            <a:pPr marL="971550" lvl="1" indent="-514350">
              <a:buFont typeface="+mj-lt"/>
              <a:buAutoNum type="arabicPeriod"/>
            </a:pPr>
            <a:endParaRPr lang="en-US" sz="2800" dirty="0">
              <a:latin typeface="Tahoma" panose="020B0604030504040204" pitchFamily="34" charset="0"/>
            </a:endParaRPr>
          </a:p>
          <a:p>
            <a:pPr marL="971550" lvl="1" indent="-514350">
              <a:buFont typeface="+mj-lt"/>
              <a:buAutoNum type="arabicPeriod"/>
            </a:pPr>
            <a:r>
              <a:rPr lang="en-US" sz="2800" dirty="0">
                <a:latin typeface="Tahoma" panose="020B0604030504040204" pitchFamily="34" charset="0"/>
              </a:rPr>
              <a:t>One or more locations can be included</a:t>
            </a:r>
          </a:p>
          <a:p>
            <a:pPr lvl="1"/>
            <a:endParaRPr lang="en-US" sz="2800"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195</a:t>
            </a:fld>
            <a:endParaRPr lang="en-US" dirty="0"/>
          </a:p>
        </p:txBody>
      </p:sp>
    </p:spTree>
    <p:extLst>
      <p:ext uri="{BB962C8B-B14F-4D97-AF65-F5344CB8AC3E}">
        <p14:creationId xmlns:p14="http://schemas.microsoft.com/office/powerpoint/2010/main" val="230663800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518199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a:t>
            </a:r>
            <a:r>
              <a:rPr lang="en-US" sz="4000" dirty="0">
                <a:latin typeface="Tahoma" panose="020B0604030504040204" pitchFamily="34" charset="0"/>
              </a:rPr>
              <a:t> </a:t>
            </a:r>
            <a:r>
              <a:rPr lang="en-US" sz="1000" dirty="0">
                <a:latin typeface="Tahoma" panose="020B0604030504040204" pitchFamily="34" charset="0"/>
              </a:rPr>
              <a:t>(4/20)</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6" name="TextBox 5">
            <a:extLst>
              <a:ext uri="{FF2B5EF4-FFF2-40B4-BE49-F238E27FC236}">
                <a16:creationId xmlns:a16="http://schemas.microsoft.com/office/drawing/2014/main" id="{DAC68E74-8D8E-4EEB-AF7C-552013183090}"/>
              </a:ext>
            </a:extLst>
          </p:cNvPr>
          <p:cNvSpPr txBox="1"/>
          <p:nvPr/>
        </p:nvSpPr>
        <p:spPr>
          <a:xfrm>
            <a:off x="669242" y="1134114"/>
            <a:ext cx="11263678" cy="3016210"/>
          </a:xfrm>
          <a:prstGeom prst="rect">
            <a:avLst/>
          </a:prstGeom>
          <a:noFill/>
          <a:ln cmpd="thickThin">
            <a:noFill/>
          </a:ln>
        </p:spPr>
        <p:txBody>
          <a:bodyPr wrap="square" rtlCol="0">
            <a:spAutoFit/>
          </a:bodyPr>
          <a:lstStyle/>
          <a:p>
            <a:r>
              <a:rPr lang="en-US" sz="3200" dirty="0">
                <a:latin typeface="Tahoma" panose="020B0604030504040204" pitchFamily="34" charset="0"/>
              </a:rPr>
              <a:t>Produces charts to visualize date data</a:t>
            </a:r>
          </a:p>
          <a:p>
            <a:endParaRPr lang="en-US" dirty="0">
              <a:latin typeface="Tahoma" panose="020B0604030504040204" pitchFamily="34" charset="0"/>
            </a:endParaRPr>
          </a:p>
          <a:p>
            <a:pPr lvl="1"/>
            <a:r>
              <a:rPr lang="en-US" sz="2800" dirty="0">
                <a:latin typeface="Tahoma" panose="020B0604030504040204" pitchFamily="34" charset="0"/>
              </a:rPr>
              <a:t>User must have data on dates of stays in locations or estimated infectious period start and end dates for at least one case</a:t>
            </a:r>
          </a:p>
          <a:p>
            <a:pPr lvl="1"/>
            <a:endParaRPr lang="en-US" sz="2800" dirty="0">
              <a:latin typeface="Tahoma" panose="020B0604030504040204" pitchFamily="34" charset="0"/>
            </a:endParaRPr>
          </a:p>
          <a:p>
            <a:pPr lvl="1"/>
            <a:r>
              <a:rPr lang="en-US" sz="2800" dirty="0">
                <a:latin typeface="Tahoma" panose="020B0604030504040204" pitchFamily="34" charset="0"/>
              </a:rPr>
              <a:t>User wants to generate charts to visualize dates of stays in locations or infectious periods</a:t>
            </a:r>
          </a:p>
        </p:txBody>
      </p:sp>
      <p:sp>
        <p:nvSpPr>
          <p:cNvPr id="3" name="Slide Number Placeholder 2"/>
          <p:cNvSpPr>
            <a:spLocks noGrp="1"/>
          </p:cNvSpPr>
          <p:nvPr>
            <p:ph type="sldNum" sz="quarter" idx="12"/>
          </p:nvPr>
        </p:nvSpPr>
        <p:spPr/>
        <p:txBody>
          <a:bodyPr/>
          <a:lstStyle/>
          <a:p>
            <a:fld id="{1B5DE891-BED3-4FCA-96F7-3F8A1588183F}" type="slidenum">
              <a:rPr lang="en-US" smtClean="0"/>
              <a:pPr/>
              <a:t>196</a:t>
            </a:fld>
            <a:endParaRPr lang="en-US" dirty="0"/>
          </a:p>
        </p:txBody>
      </p:sp>
    </p:spTree>
    <p:extLst>
      <p:ext uri="{BB962C8B-B14F-4D97-AF65-F5344CB8AC3E}">
        <p14:creationId xmlns:p14="http://schemas.microsoft.com/office/powerpoint/2010/main" val="22436002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518199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a:t>
            </a:r>
            <a:r>
              <a:rPr lang="en-US" sz="4000" dirty="0">
                <a:latin typeface="Tahoma" panose="020B0604030504040204" pitchFamily="34" charset="0"/>
              </a:rPr>
              <a:t> </a:t>
            </a:r>
            <a:r>
              <a:rPr lang="en-US" sz="1000" dirty="0">
                <a:latin typeface="Tahoma" panose="020B0604030504040204" pitchFamily="34" charset="0"/>
              </a:rPr>
              <a:t>(5/20)</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6" name="Group 5" descr="Icons of multiple sick persons and multiple contacts at a location.">
            <a:extLst>
              <a:ext uri="{FF2B5EF4-FFF2-40B4-BE49-F238E27FC236}">
                <a16:creationId xmlns:a16="http://schemas.microsoft.com/office/drawing/2014/main" id="{EAEC40D2-26AD-4D80-83AE-F87424E7BBD3}"/>
              </a:ext>
            </a:extLst>
          </p:cNvPr>
          <p:cNvGrpSpPr/>
          <p:nvPr/>
        </p:nvGrpSpPr>
        <p:grpSpPr>
          <a:xfrm>
            <a:off x="4596026" y="1511508"/>
            <a:ext cx="3013011" cy="3834984"/>
            <a:chOff x="7073592" y="1835292"/>
            <a:chExt cx="3013011" cy="3834984"/>
          </a:xfrm>
        </p:grpSpPr>
        <p:pic>
          <p:nvPicPr>
            <p:cNvPr id="7" name="Picture 6">
              <a:extLst>
                <a:ext uri="{FF2B5EF4-FFF2-40B4-BE49-F238E27FC236}">
                  <a16:creationId xmlns:a16="http://schemas.microsoft.com/office/drawing/2014/main" id="{F379AB20-FB9D-4240-B7D3-EA88989820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9506" y="1835292"/>
              <a:ext cx="1018837" cy="574557"/>
            </a:xfrm>
            <a:prstGeom prst="rect">
              <a:avLst/>
            </a:prstGeom>
          </p:spPr>
        </p:pic>
        <p:pic>
          <p:nvPicPr>
            <p:cNvPr id="8" name="Picture 7">
              <a:extLst>
                <a:ext uri="{FF2B5EF4-FFF2-40B4-BE49-F238E27FC236}">
                  <a16:creationId xmlns:a16="http://schemas.microsoft.com/office/drawing/2014/main" id="{085E4F4C-6F6D-4EFF-A182-C6E214CFEE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3083" y="2656901"/>
              <a:ext cx="382695" cy="914400"/>
            </a:xfrm>
            <a:prstGeom prst="rect">
              <a:avLst/>
            </a:prstGeom>
            <a:effectLst>
              <a:glow rad="101600">
                <a:srgbClr val="F6A01A"/>
              </a:glow>
            </a:effectLst>
          </p:spPr>
        </p:pic>
        <p:pic>
          <p:nvPicPr>
            <p:cNvPr id="9" name="Picture 8">
              <a:extLst>
                <a:ext uri="{FF2B5EF4-FFF2-40B4-BE49-F238E27FC236}">
                  <a16:creationId xmlns:a16="http://schemas.microsoft.com/office/drawing/2014/main" id="{74CCC456-D742-4C11-8E2A-6BA5E50709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23589" y="4755876"/>
              <a:ext cx="423335" cy="914400"/>
            </a:xfrm>
            <a:prstGeom prst="rect">
              <a:avLst/>
            </a:prstGeom>
            <a:effectLst>
              <a:glow rad="76200">
                <a:schemeClr val="bg1"/>
              </a:glow>
            </a:effectLst>
          </p:spPr>
        </p:pic>
        <p:pic>
          <p:nvPicPr>
            <p:cNvPr id="10" name="Picture 9">
              <a:extLst>
                <a:ext uri="{FF2B5EF4-FFF2-40B4-BE49-F238E27FC236}">
                  <a16:creationId xmlns:a16="http://schemas.microsoft.com/office/drawing/2014/main" id="{A82AFA54-1D07-45BF-AC4D-FE22E366F0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3592" y="3218169"/>
              <a:ext cx="382695" cy="914400"/>
            </a:xfrm>
            <a:prstGeom prst="rect">
              <a:avLst/>
            </a:prstGeom>
            <a:effectLst>
              <a:glow rad="76200">
                <a:schemeClr val="bg1"/>
              </a:glow>
            </a:effectLst>
          </p:spPr>
        </p:pic>
        <p:pic>
          <p:nvPicPr>
            <p:cNvPr id="11" name="Picture 10">
              <a:extLst>
                <a:ext uri="{FF2B5EF4-FFF2-40B4-BE49-F238E27FC236}">
                  <a16:creationId xmlns:a16="http://schemas.microsoft.com/office/drawing/2014/main" id="{CEFB6532-D8F7-499B-AC2B-2998BE3ACB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5701" y="2894698"/>
              <a:ext cx="382695" cy="914400"/>
            </a:xfrm>
            <a:prstGeom prst="rect">
              <a:avLst/>
            </a:prstGeom>
            <a:effectLst>
              <a:glow rad="76200">
                <a:schemeClr val="bg1"/>
              </a:glow>
            </a:effectLst>
          </p:spPr>
        </p:pic>
        <p:pic>
          <p:nvPicPr>
            <p:cNvPr id="12" name="Picture 11">
              <a:extLst>
                <a:ext uri="{FF2B5EF4-FFF2-40B4-BE49-F238E27FC236}">
                  <a16:creationId xmlns:a16="http://schemas.microsoft.com/office/drawing/2014/main" id="{ACB31909-F1E8-457D-A774-6CB4B0EEB4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3744" y="3451230"/>
              <a:ext cx="382695" cy="914400"/>
            </a:xfrm>
            <a:prstGeom prst="rect">
              <a:avLst/>
            </a:prstGeom>
            <a:effectLst>
              <a:glow rad="76200">
                <a:schemeClr val="bg1"/>
              </a:glow>
            </a:effectLst>
          </p:spPr>
        </p:pic>
        <p:pic>
          <p:nvPicPr>
            <p:cNvPr id="13" name="Picture 12">
              <a:extLst>
                <a:ext uri="{FF2B5EF4-FFF2-40B4-BE49-F238E27FC236}">
                  <a16:creationId xmlns:a16="http://schemas.microsoft.com/office/drawing/2014/main" id="{A84A1B3A-3334-4E04-AA03-EF3B16ED59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2266" y="3800175"/>
              <a:ext cx="382695" cy="914400"/>
            </a:xfrm>
            <a:prstGeom prst="rect">
              <a:avLst/>
            </a:prstGeom>
            <a:effectLst>
              <a:glow rad="101600">
                <a:srgbClr val="F6A01A"/>
              </a:glow>
            </a:effectLst>
          </p:spPr>
        </p:pic>
        <p:pic>
          <p:nvPicPr>
            <p:cNvPr id="14" name="Picture 13">
              <a:extLst>
                <a:ext uri="{FF2B5EF4-FFF2-40B4-BE49-F238E27FC236}">
                  <a16:creationId xmlns:a16="http://schemas.microsoft.com/office/drawing/2014/main" id="{A0B95EA8-EE50-400C-A277-D4A7699CC3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54321" y="2971800"/>
              <a:ext cx="382695" cy="914400"/>
            </a:xfrm>
            <a:prstGeom prst="rect">
              <a:avLst/>
            </a:prstGeom>
            <a:effectLst>
              <a:glow rad="76200">
                <a:schemeClr val="bg1"/>
              </a:glow>
            </a:effectLst>
          </p:spPr>
        </p:pic>
        <p:pic>
          <p:nvPicPr>
            <p:cNvPr id="15" name="Picture 14">
              <a:extLst>
                <a:ext uri="{FF2B5EF4-FFF2-40B4-BE49-F238E27FC236}">
                  <a16:creationId xmlns:a16="http://schemas.microsoft.com/office/drawing/2014/main" id="{754E925B-3216-4027-AA5F-4BC4DC5CCD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6330" y="3630355"/>
              <a:ext cx="382695" cy="914400"/>
            </a:xfrm>
            <a:prstGeom prst="rect">
              <a:avLst/>
            </a:prstGeom>
            <a:effectLst>
              <a:glow rad="76200">
                <a:schemeClr val="bg1"/>
              </a:glow>
            </a:effectLst>
          </p:spPr>
        </p:pic>
        <p:pic>
          <p:nvPicPr>
            <p:cNvPr id="16" name="Picture 15">
              <a:extLst>
                <a:ext uri="{FF2B5EF4-FFF2-40B4-BE49-F238E27FC236}">
                  <a16:creationId xmlns:a16="http://schemas.microsoft.com/office/drawing/2014/main" id="{F781D33B-052C-41E3-847F-9F0E531C39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03908" y="3800175"/>
              <a:ext cx="382695" cy="914400"/>
            </a:xfrm>
            <a:prstGeom prst="rect">
              <a:avLst/>
            </a:prstGeom>
            <a:effectLst>
              <a:glow rad="76200">
                <a:schemeClr val="bg1"/>
              </a:glow>
            </a:effectLst>
          </p:spPr>
        </p:pic>
        <p:pic>
          <p:nvPicPr>
            <p:cNvPr id="17" name="Picture 16">
              <a:extLst>
                <a:ext uri="{FF2B5EF4-FFF2-40B4-BE49-F238E27FC236}">
                  <a16:creationId xmlns:a16="http://schemas.microsoft.com/office/drawing/2014/main" id="{684C622E-F59B-4CB8-812A-2215D7FC39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4494" y="4603097"/>
              <a:ext cx="382695" cy="914400"/>
            </a:xfrm>
            <a:prstGeom prst="rect">
              <a:avLst/>
            </a:prstGeom>
            <a:effectLst>
              <a:glow rad="76200">
                <a:schemeClr val="bg1"/>
              </a:glow>
            </a:effectLst>
          </p:spPr>
        </p:pic>
        <p:pic>
          <p:nvPicPr>
            <p:cNvPr id="18" name="Picture 17">
              <a:extLst>
                <a:ext uri="{FF2B5EF4-FFF2-40B4-BE49-F238E27FC236}">
                  <a16:creationId xmlns:a16="http://schemas.microsoft.com/office/drawing/2014/main" id="{4380A441-0B9A-40AD-99DF-5DF482977C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47938" y="3764244"/>
              <a:ext cx="423335" cy="914400"/>
            </a:xfrm>
            <a:prstGeom prst="rect">
              <a:avLst/>
            </a:prstGeom>
            <a:effectLst>
              <a:glow rad="76200">
                <a:schemeClr val="bg1"/>
              </a:glow>
            </a:effectLst>
          </p:spPr>
        </p:pic>
        <p:pic>
          <p:nvPicPr>
            <p:cNvPr id="19" name="Picture 18">
              <a:extLst>
                <a:ext uri="{FF2B5EF4-FFF2-40B4-BE49-F238E27FC236}">
                  <a16:creationId xmlns:a16="http://schemas.microsoft.com/office/drawing/2014/main" id="{E4864423-241C-4148-9332-D47806D2EF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82582" y="4257375"/>
              <a:ext cx="423335" cy="914400"/>
            </a:xfrm>
            <a:prstGeom prst="rect">
              <a:avLst/>
            </a:prstGeom>
            <a:effectLst>
              <a:glow rad="101600">
                <a:srgbClr val="F6A01A"/>
              </a:glow>
            </a:effectLst>
          </p:spPr>
        </p:pic>
        <p:pic>
          <p:nvPicPr>
            <p:cNvPr id="20" name="Picture 19">
              <a:extLst>
                <a:ext uri="{FF2B5EF4-FFF2-40B4-BE49-F238E27FC236}">
                  <a16:creationId xmlns:a16="http://schemas.microsoft.com/office/drawing/2014/main" id="{08AD3F71-D8DE-4746-BA10-A6E6C487EC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76497" y="4464962"/>
              <a:ext cx="423335" cy="914400"/>
            </a:xfrm>
            <a:prstGeom prst="rect">
              <a:avLst/>
            </a:prstGeom>
            <a:effectLst>
              <a:glow rad="76200">
                <a:schemeClr val="bg1"/>
              </a:glow>
            </a:effectLst>
          </p:spPr>
        </p:pic>
      </p:grpSp>
      <p:sp>
        <p:nvSpPr>
          <p:cNvPr id="3" name="Slide Number Placeholder 2"/>
          <p:cNvSpPr>
            <a:spLocks noGrp="1"/>
          </p:cNvSpPr>
          <p:nvPr>
            <p:ph type="sldNum" sz="quarter" idx="12"/>
          </p:nvPr>
        </p:nvSpPr>
        <p:spPr/>
        <p:txBody>
          <a:bodyPr/>
          <a:lstStyle/>
          <a:p>
            <a:fld id="{1B5DE891-BED3-4FCA-96F7-3F8A1588183F}" type="slidenum">
              <a:rPr lang="en-US" smtClean="0"/>
              <a:pPr/>
              <a:t>197</a:t>
            </a:fld>
            <a:endParaRPr lang="en-US" dirty="0"/>
          </a:p>
        </p:txBody>
      </p:sp>
    </p:spTree>
    <p:extLst>
      <p:ext uri="{BB962C8B-B14F-4D97-AF65-F5344CB8AC3E}">
        <p14:creationId xmlns:p14="http://schemas.microsoft.com/office/powerpoint/2010/main" val="131534477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518199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a:t>
            </a:r>
            <a:r>
              <a:rPr lang="en-US" sz="4000" dirty="0">
                <a:latin typeface="Tahoma" panose="020B0604030504040204" pitchFamily="34" charset="0"/>
              </a:rPr>
              <a:t> </a:t>
            </a:r>
            <a:r>
              <a:rPr lang="en-US" sz="1000" dirty="0">
                <a:latin typeface="Tahoma" panose="020B0604030504040204" pitchFamily="34" charset="0"/>
              </a:rPr>
              <a:t>(6/20)</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6" name="Picture 5" descr="Screenshot of a Gantt chart by location output file.">
            <a:extLst>
              <a:ext uri="{FF2B5EF4-FFF2-40B4-BE49-F238E27FC236}">
                <a16:creationId xmlns:a16="http://schemas.microsoft.com/office/drawing/2014/main" id="{831EE3D7-6273-4C1C-BA8C-3148D34E6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64" y="1045030"/>
            <a:ext cx="10737526" cy="5311320"/>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198</a:t>
            </a:fld>
            <a:endParaRPr lang="en-US" dirty="0"/>
          </a:p>
        </p:txBody>
      </p:sp>
    </p:spTree>
    <p:extLst>
      <p:ext uri="{BB962C8B-B14F-4D97-AF65-F5344CB8AC3E}">
        <p14:creationId xmlns:p14="http://schemas.microsoft.com/office/powerpoint/2010/main" val="300207198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B5CB82-04F9-4DE2-914D-6230DCBFB668}"/>
              </a:ext>
            </a:extLst>
          </p:cNvPr>
          <p:cNvSpPr txBox="1">
            <a:spLocks noGrp="1"/>
          </p:cNvSpPr>
          <p:nvPr>
            <p:ph type="title" idx="4294967295"/>
          </p:nvPr>
        </p:nvSpPr>
        <p:spPr>
          <a:xfrm>
            <a:off x="428625" y="228600"/>
            <a:ext cx="518199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a:t>
            </a:r>
            <a:r>
              <a:rPr lang="en-US" sz="4000" dirty="0">
                <a:latin typeface="Tahoma" panose="020B0604030504040204" pitchFamily="34" charset="0"/>
              </a:rPr>
              <a:t> </a:t>
            </a:r>
            <a:r>
              <a:rPr lang="en-US" sz="1000" dirty="0">
                <a:latin typeface="Tahoma" panose="020B0604030504040204" pitchFamily="34" charset="0"/>
              </a:rPr>
              <a:t>(7/20)</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5" name="Picture 4" descr="Screenshot of the Gantt charts only tab of the LATTE online user interface.">
            <a:extLst>
              <a:ext uri="{FF2B5EF4-FFF2-40B4-BE49-F238E27FC236}">
                <a16:creationId xmlns:a16="http://schemas.microsoft.com/office/drawing/2014/main" id="{7E52C7A3-AA6E-46FE-A955-34B53C6F9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568" y="978408"/>
            <a:ext cx="9334167" cy="5596128"/>
          </a:xfrm>
          <a:prstGeom prst="rect">
            <a:avLst/>
          </a:prstGeom>
          <a:ln w="6350">
            <a:solidFill>
              <a:schemeClr val="tx1"/>
            </a:solidFill>
          </a:ln>
        </p:spPr>
      </p:pic>
      <p:sp>
        <p:nvSpPr>
          <p:cNvPr id="10" name="Down Arrow 10" descr="Arrow pointing to the Gantt charts only tab in the LATTE online user interface.">
            <a:extLst>
              <a:ext uri="{FF2B5EF4-FFF2-40B4-BE49-F238E27FC236}">
                <a16:creationId xmlns:a16="http://schemas.microsoft.com/office/drawing/2014/main" id="{28D45FF5-6FC5-472A-91C4-4B97C9779D43}"/>
              </a:ext>
            </a:extLst>
          </p:cNvPr>
          <p:cNvSpPr/>
          <p:nvPr/>
        </p:nvSpPr>
        <p:spPr>
          <a:xfrm rot="16200000">
            <a:off x="3807931" y="1164596"/>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199</a:t>
            </a:fld>
            <a:endParaRPr lang="en-US" dirty="0"/>
          </a:p>
        </p:txBody>
      </p:sp>
    </p:spTree>
    <p:extLst>
      <p:ext uri="{BB962C8B-B14F-4D97-AF65-F5344CB8AC3E}">
        <p14:creationId xmlns:p14="http://schemas.microsoft.com/office/powerpoint/2010/main" val="638752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79299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Outline</a:t>
            </a:r>
          </a:p>
        </p:txBody>
      </p:sp>
      <p:sp>
        <p:nvSpPr>
          <p:cNvPr id="4" name="TextBox 3"/>
          <p:cNvSpPr txBox="1"/>
          <p:nvPr/>
        </p:nvSpPr>
        <p:spPr>
          <a:xfrm>
            <a:off x="679571" y="937480"/>
            <a:ext cx="10823605" cy="5693866"/>
          </a:xfrm>
          <a:prstGeom prst="rect">
            <a:avLst/>
          </a:prstGeom>
          <a:noFill/>
        </p:spPr>
        <p:txBody>
          <a:bodyPr wrap="square" rtlCol="0">
            <a:spAutoFit/>
          </a:bodyPr>
          <a:lstStyle/>
          <a:p>
            <a:r>
              <a:rPr lang="en-US" sz="2800" dirty="0">
                <a:latin typeface="Tahoma" panose="020B0604030504040204" pitchFamily="34" charset="0"/>
              </a:rPr>
              <a:t>Motivations – identifying epidemiologic (epi) links</a:t>
            </a:r>
          </a:p>
          <a:p>
            <a:pPr marL="171450" indent="-171450">
              <a:buFont typeface="Wingdings" panose="05000000000000000000" pitchFamily="2" charset="2"/>
              <a:buChar char="ü"/>
            </a:pPr>
            <a:endParaRPr lang="en-US" sz="2800" dirty="0">
              <a:latin typeface="Tahoma" panose="020B0604030504040204" pitchFamily="34" charset="0"/>
            </a:endParaRPr>
          </a:p>
          <a:p>
            <a:r>
              <a:rPr lang="en-US" sz="2800" dirty="0">
                <a:latin typeface="Tahoma" panose="020B0604030504040204" pitchFamily="34" charset="0"/>
              </a:rPr>
              <a:t>What is LATTE and how does it work</a:t>
            </a:r>
          </a:p>
          <a:p>
            <a:endParaRPr lang="en-US" sz="2800" dirty="0">
              <a:latin typeface="Tahoma" panose="020B0604030504040204" pitchFamily="34" charset="0"/>
            </a:endParaRPr>
          </a:p>
          <a:p>
            <a:r>
              <a:rPr lang="en-US" sz="2800" dirty="0">
                <a:latin typeface="Tahoma" panose="020B0604030504040204" pitchFamily="34" charset="0"/>
              </a:rPr>
              <a:t>Using LATTE</a:t>
            </a:r>
          </a:p>
          <a:p>
            <a:endParaRPr lang="en-US" sz="2800" dirty="0">
              <a:latin typeface="Tahoma" panose="020B0604030504040204" pitchFamily="34" charset="0"/>
            </a:endParaRPr>
          </a:p>
          <a:p>
            <a:r>
              <a:rPr lang="en-US" sz="2800" dirty="0">
                <a:latin typeface="Tahoma" panose="020B0604030504040204" pitchFamily="34" charset="0"/>
              </a:rPr>
              <a:t>	IP epi link analysis with date data</a:t>
            </a:r>
          </a:p>
          <a:p>
            <a:endParaRPr lang="en-US" sz="2800" dirty="0">
              <a:latin typeface="Tahoma" panose="020B0604030504040204" pitchFamily="34" charset="0"/>
            </a:endParaRPr>
          </a:p>
          <a:p>
            <a:r>
              <a:rPr lang="en-US" sz="2800" dirty="0">
                <a:latin typeface="Tahoma" panose="020B0604030504040204" pitchFamily="34" charset="0"/>
              </a:rPr>
              <a:t>	Epi link analysis with date data</a:t>
            </a:r>
          </a:p>
          <a:p>
            <a:endParaRPr lang="en-US" sz="2800" dirty="0">
              <a:latin typeface="Tahoma" panose="020B0604030504040204" pitchFamily="34" charset="0"/>
            </a:endParaRPr>
          </a:p>
          <a:p>
            <a:r>
              <a:rPr lang="en-US" sz="2800" dirty="0">
                <a:latin typeface="Tahoma" panose="020B0604030504040204" pitchFamily="34" charset="0"/>
              </a:rPr>
              <a:t>	Epi link analysis without date data</a:t>
            </a:r>
          </a:p>
          <a:p>
            <a:endParaRPr lang="en-US" sz="2800" dirty="0">
              <a:latin typeface="Tahoma" panose="020B0604030504040204" pitchFamily="34" charset="0"/>
            </a:endParaRPr>
          </a:p>
          <a:p>
            <a:r>
              <a:rPr lang="en-US" sz="2800" dirty="0">
                <a:latin typeface="Tahoma" panose="020B0604030504040204" pitchFamily="34" charset="0"/>
              </a:rPr>
              <a:t>	Gantt chart analysis</a:t>
            </a:r>
          </a:p>
        </p:txBody>
      </p:sp>
      <p:sp>
        <p:nvSpPr>
          <p:cNvPr id="3" name="Slide Number Placeholder 2"/>
          <p:cNvSpPr>
            <a:spLocks noGrp="1"/>
          </p:cNvSpPr>
          <p:nvPr>
            <p:ph type="sldNum" sz="quarter" idx="12"/>
          </p:nvPr>
        </p:nvSpPr>
        <p:spPr/>
        <p:txBody>
          <a:bodyPr/>
          <a:lstStyle/>
          <a:p>
            <a:fld id="{1B5DE891-BED3-4FCA-96F7-3F8A1588183F}" type="slidenum">
              <a:rPr lang="en-US" smtClean="0"/>
              <a:pPr/>
              <a:t>2</a:t>
            </a:fld>
            <a:endParaRPr lang="en-US" dirty="0"/>
          </a:p>
        </p:txBody>
      </p:sp>
    </p:spTree>
    <p:extLst>
      <p:ext uri="{BB962C8B-B14F-4D97-AF65-F5344CB8AC3E}">
        <p14:creationId xmlns:p14="http://schemas.microsoft.com/office/powerpoint/2010/main" val="3193826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4DC351-95FF-4990-95D0-3BCB6D317ACA}"/>
              </a:ext>
            </a:extLst>
          </p:cNvPr>
          <p:cNvSpPr txBox="1">
            <a:spLocks noGrp="1"/>
          </p:cNvSpPr>
          <p:nvPr>
            <p:ph type="title" idx="4294967295"/>
          </p:nvPr>
        </p:nvSpPr>
        <p:spPr>
          <a:xfrm>
            <a:off x="428625" y="228600"/>
            <a:ext cx="412164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What is LATTE? </a:t>
            </a:r>
            <a:r>
              <a:rPr kumimoji="0" lang="en-US" sz="10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(1/4)</a:t>
            </a:r>
          </a:p>
        </p:txBody>
      </p:sp>
      <p:sp>
        <p:nvSpPr>
          <p:cNvPr id="4" name="TextBox 3">
            <a:extLst>
              <a:ext uri="{FF2B5EF4-FFF2-40B4-BE49-F238E27FC236}">
                <a16:creationId xmlns:a16="http://schemas.microsoft.com/office/drawing/2014/main" id="{21E2407A-1CD3-4236-A530-AAA61245109C}"/>
              </a:ext>
            </a:extLst>
          </p:cNvPr>
          <p:cNvSpPr txBox="1"/>
          <p:nvPr/>
        </p:nvSpPr>
        <p:spPr>
          <a:xfrm>
            <a:off x="2367401" y="2465457"/>
            <a:ext cx="7462399" cy="2492990"/>
          </a:xfrm>
          <a:prstGeom prst="rect">
            <a:avLst/>
          </a:prstGeom>
          <a:noFill/>
        </p:spPr>
        <p:txBody>
          <a:bodyPr wrap="square" rtlCol="0">
            <a:spAutoFit/>
          </a:bodyPr>
          <a:lstStyle/>
          <a:p>
            <a:pPr algn="ctr"/>
            <a:r>
              <a:rPr lang="en-US" sz="6000" dirty="0">
                <a:latin typeface="Tahoma" panose="020B0604030504040204" pitchFamily="34" charset="0"/>
              </a:rPr>
              <a:t>LATTE</a:t>
            </a:r>
          </a:p>
          <a:p>
            <a:pPr algn="ctr"/>
            <a:r>
              <a:rPr lang="en-US" sz="3600" dirty="0">
                <a:solidFill>
                  <a:srgbClr val="F6A01A"/>
                </a:solidFill>
                <a:latin typeface="Tahoma" panose="020B0604030504040204" pitchFamily="34" charset="0"/>
              </a:rPr>
              <a:t>L</a:t>
            </a:r>
            <a:r>
              <a:rPr lang="en-US" sz="3600" dirty="0">
                <a:latin typeface="Tahoma" panose="020B0604030504040204" pitchFamily="34" charset="0"/>
              </a:rPr>
              <a:t>ocation </a:t>
            </a:r>
            <a:r>
              <a:rPr lang="en-US" sz="3600" dirty="0">
                <a:solidFill>
                  <a:srgbClr val="F6A01A"/>
                </a:solidFill>
                <a:latin typeface="Tahoma" panose="020B0604030504040204" pitchFamily="34" charset="0"/>
              </a:rPr>
              <a:t>A</a:t>
            </a:r>
            <a:r>
              <a:rPr lang="en-US" sz="3600" dirty="0">
                <a:latin typeface="Tahoma" panose="020B0604030504040204" pitchFamily="34" charset="0"/>
              </a:rPr>
              <a:t>nd </a:t>
            </a:r>
            <a:r>
              <a:rPr lang="en-US" sz="3600" dirty="0">
                <a:solidFill>
                  <a:srgbClr val="F6A01A"/>
                </a:solidFill>
                <a:latin typeface="Tahoma" panose="020B0604030504040204" pitchFamily="34" charset="0"/>
              </a:rPr>
              <a:t>T</a:t>
            </a:r>
            <a:r>
              <a:rPr lang="en-US" sz="3600" dirty="0">
                <a:latin typeface="Tahoma" panose="020B0604030504040204" pitchFamily="34" charset="0"/>
              </a:rPr>
              <a:t>ime </a:t>
            </a:r>
            <a:r>
              <a:rPr lang="en-US" sz="3600" dirty="0">
                <a:solidFill>
                  <a:srgbClr val="F6A01A"/>
                </a:solidFill>
                <a:latin typeface="Tahoma" panose="020B0604030504040204" pitchFamily="34" charset="0"/>
              </a:rPr>
              <a:t>T</a:t>
            </a:r>
            <a:r>
              <a:rPr lang="en-US" sz="3600" dirty="0">
                <a:latin typeface="Tahoma" panose="020B0604030504040204" pitchFamily="34" charset="0"/>
              </a:rPr>
              <a:t>o </a:t>
            </a:r>
            <a:r>
              <a:rPr lang="en-US" sz="3600" dirty="0">
                <a:solidFill>
                  <a:srgbClr val="F6A01A"/>
                </a:solidFill>
                <a:latin typeface="Tahoma" panose="020B0604030504040204" pitchFamily="34" charset="0"/>
              </a:rPr>
              <a:t>E</a:t>
            </a:r>
            <a:r>
              <a:rPr lang="en-US" sz="3600" dirty="0">
                <a:latin typeface="Tahoma" panose="020B0604030504040204" pitchFamily="34" charset="0"/>
              </a:rPr>
              <a:t>pi algorithm</a:t>
            </a:r>
          </a:p>
          <a:p>
            <a:pPr algn="ctr"/>
            <a:endParaRPr lang="en-US" sz="6000"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20</a:t>
            </a:fld>
            <a:endParaRPr lang="en-US" dirty="0"/>
          </a:p>
        </p:txBody>
      </p:sp>
    </p:spTree>
    <p:extLst>
      <p:ext uri="{BB962C8B-B14F-4D97-AF65-F5344CB8AC3E}">
        <p14:creationId xmlns:p14="http://schemas.microsoft.com/office/powerpoint/2010/main" val="389240501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E07C0-B519-446B-BE38-0F52D86F9AAA}"/>
              </a:ext>
            </a:extLst>
          </p:cNvPr>
          <p:cNvSpPr txBox="1">
            <a:spLocks noGrp="1"/>
          </p:cNvSpPr>
          <p:nvPr>
            <p:ph type="title" idx="4294967295"/>
          </p:nvPr>
        </p:nvSpPr>
        <p:spPr>
          <a:xfrm>
            <a:off x="428625" y="228600"/>
            <a:ext cx="518199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a:t>
            </a:r>
            <a:r>
              <a:rPr lang="en-US" sz="4000" dirty="0">
                <a:latin typeface="Tahoma" panose="020B0604030504040204" pitchFamily="34" charset="0"/>
              </a:rPr>
              <a:t> </a:t>
            </a:r>
            <a:r>
              <a:rPr lang="en-US" sz="1000" dirty="0">
                <a:latin typeface="Tahoma" panose="020B0604030504040204" pitchFamily="34" charset="0"/>
              </a:rPr>
              <a:t>(8/20)</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9" name="Picture 8" descr="Screenshot of the Gantt charts only tab of the LATTE online user interface.">
            <a:extLst>
              <a:ext uri="{FF2B5EF4-FFF2-40B4-BE49-F238E27FC236}">
                <a16:creationId xmlns:a16="http://schemas.microsoft.com/office/drawing/2014/main" id="{2A7D334C-BA40-4BA2-A36B-CC10AAC14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568" y="978408"/>
            <a:ext cx="9334167" cy="5596128"/>
          </a:xfrm>
          <a:prstGeom prst="rect">
            <a:avLst/>
          </a:prstGeom>
          <a:ln w="6350">
            <a:solidFill>
              <a:schemeClr val="tx1"/>
            </a:solidFill>
          </a:ln>
        </p:spPr>
      </p:pic>
      <p:sp>
        <p:nvSpPr>
          <p:cNvPr id="6" name="Down Arrow 10" descr="Arrow pointing to the upload button for the Table of dates in locations input file in the LATTE online user interface.">
            <a:extLst>
              <a:ext uri="{FF2B5EF4-FFF2-40B4-BE49-F238E27FC236}">
                <a16:creationId xmlns:a16="http://schemas.microsoft.com/office/drawing/2014/main" id="{C48BEE20-CD8B-480B-8D08-03AA1413C9C0}"/>
              </a:ext>
            </a:extLst>
          </p:cNvPr>
          <p:cNvSpPr/>
          <p:nvPr/>
        </p:nvSpPr>
        <p:spPr>
          <a:xfrm rot="16200000">
            <a:off x="2036137" y="2807180"/>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 name="Down Arrow 10" descr="Arrow pointing to the upload button for the Table of infectious periods input file in the LATTE online user interface.">
            <a:extLst>
              <a:ext uri="{FF2B5EF4-FFF2-40B4-BE49-F238E27FC236}">
                <a16:creationId xmlns:a16="http://schemas.microsoft.com/office/drawing/2014/main" id="{7A9643F2-A299-49C8-AE25-562DD5A41DEC}"/>
              </a:ext>
            </a:extLst>
          </p:cNvPr>
          <p:cNvSpPr/>
          <p:nvPr/>
        </p:nvSpPr>
        <p:spPr>
          <a:xfrm rot="16200000">
            <a:off x="2036141" y="3664465"/>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200</a:t>
            </a:fld>
            <a:endParaRPr lang="en-US" dirty="0"/>
          </a:p>
        </p:txBody>
      </p:sp>
    </p:spTree>
    <p:extLst>
      <p:ext uri="{BB962C8B-B14F-4D97-AF65-F5344CB8AC3E}">
        <p14:creationId xmlns:p14="http://schemas.microsoft.com/office/powerpoint/2010/main" val="36831670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659FCF3-7D22-4BBB-A9AE-3B0EF600BBFD}"/>
              </a:ext>
            </a:extLst>
          </p:cNvPr>
          <p:cNvSpPr txBox="1">
            <a:spLocks noGrp="1"/>
          </p:cNvSpPr>
          <p:nvPr>
            <p:ph type="title" idx="4294967295"/>
          </p:nvPr>
        </p:nvSpPr>
        <p:spPr>
          <a:xfrm>
            <a:off x="428625" y="228600"/>
            <a:ext cx="518199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a:t>
            </a:r>
            <a:r>
              <a:rPr lang="en-US" sz="4000" dirty="0">
                <a:latin typeface="Tahoma" panose="020B0604030504040204" pitchFamily="34" charset="0"/>
              </a:rPr>
              <a:t> </a:t>
            </a:r>
            <a:r>
              <a:rPr lang="en-US" sz="1000" dirty="0">
                <a:latin typeface="Tahoma" panose="020B0604030504040204" pitchFamily="34" charset="0"/>
              </a:rPr>
              <a:t>(9/20)</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4" name="Picture 3" descr="Screenshot of the Gantt charts only tab of the LATTE online user interface.">
            <a:extLst>
              <a:ext uri="{FF2B5EF4-FFF2-40B4-BE49-F238E27FC236}">
                <a16:creationId xmlns:a16="http://schemas.microsoft.com/office/drawing/2014/main" id="{320F55A6-E23A-4F35-9C9A-CD3A3D671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568" y="978408"/>
            <a:ext cx="9334167" cy="5596128"/>
          </a:xfrm>
          <a:prstGeom prst="rect">
            <a:avLst/>
          </a:prstGeom>
          <a:ln w="6350">
            <a:solidFill>
              <a:schemeClr val="tx1"/>
            </a:solidFill>
          </a:ln>
        </p:spPr>
      </p:pic>
      <p:sp>
        <p:nvSpPr>
          <p:cNvPr id="11" name="Down Arrow 10" descr="Arrow pointing to the help button in the LATTE online user interface.">
            <a:extLst>
              <a:ext uri="{FF2B5EF4-FFF2-40B4-BE49-F238E27FC236}">
                <a16:creationId xmlns:a16="http://schemas.microsoft.com/office/drawing/2014/main" id="{3822D2EE-358E-487A-9428-9BF5B3325AE0}"/>
              </a:ext>
            </a:extLst>
          </p:cNvPr>
          <p:cNvSpPr/>
          <p:nvPr/>
        </p:nvSpPr>
        <p:spPr>
          <a:xfrm rot="16200000">
            <a:off x="9050384" y="845999"/>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 name="Slide Number Placeholder 8">
            <a:extLst>
              <a:ext uri="{FF2B5EF4-FFF2-40B4-BE49-F238E27FC236}">
                <a16:creationId xmlns:a16="http://schemas.microsoft.com/office/drawing/2014/main" id="{5A0C4C1E-E585-4CC9-AC3D-6D51A7F09173}"/>
              </a:ext>
            </a:extLst>
          </p:cNvPr>
          <p:cNvSpPr>
            <a:spLocks noGrp="1"/>
          </p:cNvSpPr>
          <p:nvPr>
            <p:ph type="sldNum" sz="quarter" idx="12"/>
          </p:nvPr>
        </p:nvSpPr>
        <p:spPr/>
        <p:txBody>
          <a:bodyPr/>
          <a:lstStyle/>
          <a:p>
            <a:fld id="{1B5DE891-BED3-4FCA-96F7-3F8A1588183F}" type="slidenum">
              <a:rPr lang="en-US" smtClean="0"/>
              <a:pPr/>
              <a:t>201</a:t>
            </a:fld>
            <a:endParaRPr lang="en-US" dirty="0"/>
          </a:p>
        </p:txBody>
      </p:sp>
    </p:spTree>
    <p:extLst>
      <p:ext uri="{BB962C8B-B14F-4D97-AF65-F5344CB8AC3E}">
        <p14:creationId xmlns:p14="http://schemas.microsoft.com/office/powerpoint/2010/main" val="4416760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E07C0-B519-446B-BE38-0F52D86F9AAA}"/>
              </a:ext>
            </a:extLst>
          </p:cNvPr>
          <p:cNvSpPr txBox="1">
            <a:spLocks noGrp="1"/>
          </p:cNvSpPr>
          <p:nvPr>
            <p:ph type="title" idx="4294967295"/>
          </p:nvPr>
        </p:nvSpPr>
        <p:spPr>
          <a:xfrm>
            <a:off x="428625" y="228600"/>
            <a:ext cx="525252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a:t>
            </a:r>
            <a:r>
              <a:rPr lang="en-US" sz="4000" dirty="0">
                <a:latin typeface="Tahoma" panose="020B0604030504040204" pitchFamily="34" charset="0"/>
              </a:rPr>
              <a:t> </a:t>
            </a:r>
            <a:r>
              <a:rPr lang="en-US" sz="1000" dirty="0">
                <a:latin typeface="Tahoma" panose="020B0604030504040204" pitchFamily="34" charset="0"/>
              </a:rPr>
              <a:t>(10/20)</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2" name="Picture 11" descr="Screenshot of the Gantt charts only tab of the LATTE online user interface.">
            <a:extLst>
              <a:ext uri="{FF2B5EF4-FFF2-40B4-BE49-F238E27FC236}">
                <a16:creationId xmlns:a16="http://schemas.microsoft.com/office/drawing/2014/main" id="{1F5A2F21-77AC-41CC-8A59-AB577305B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568" y="978408"/>
            <a:ext cx="9334167" cy="5596128"/>
          </a:xfrm>
          <a:prstGeom prst="rect">
            <a:avLst/>
          </a:prstGeom>
          <a:ln w="6350">
            <a:solidFill>
              <a:schemeClr val="tx1"/>
            </a:solidFill>
          </a:ln>
        </p:spPr>
      </p:pic>
      <p:grpSp>
        <p:nvGrpSpPr>
          <p:cNvPr id="2" name="Group 1">
            <a:extLst>
              <a:ext uri="{FF2B5EF4-FFF2-40B4-BE49-F238E27FC236}">
                <a16:creationId xmlns:a16="http://schemas.microsoft.com/office/drawing/2014/main" id="{857EC2A8-50BB-4FA9-B9E4-AE4C807AD4D8}"/>
              </a:ext>
              <a:ext uri="{C183D7F6-B498-43B3-948B-1728B52AA6E4}">
                <adec:decorative xmlns:adec="http://schemas.microsoft.com/office/drawing/2017/decorative" val="1"/>
              </a:ext>
            </a:extLst>
          </p:cNvPr>
          <p:cNvGrpSpPr/>
          <p:nvPr/>
        </p:nvGrpSpPr>
        <p:grpSpPr>
          <a:xfrm>
            <a:off x="1017045" y="936483"/>
            <a:ext cx="9666195" cy="5784992"/>
            <a:chOff x="1017045" y="936483"/>
            <a:chExt cx="9666195" cy="5784992"/>
          </a:xfrm>
        </p:grpSpPr>
        <p:sp>
          <p:nvSpPr>
            <p:cNvPr id="19" name="Rectangle 18">
              <a:extLst>
                <a:ext uri="{FF2B5EF4-FFF2-40B4-BE49-F238E27FC236}">
                  <a16:creationId xmlns:a16="http://schemas.microsoft.com/office/drawing/2014/main" id="{A56E273D-C75E-4FB1-8EFB-F3BF94A6D111}"/>
                </a:ext>
              </a:extLst>
            </p:cNvPr>
            <p:cNvSpPr/>
            <p:nvPr/>
          </p:nvSpPr>
          <p:spPr>
            <a:xfrm>
              <a:off x="1017047" y="3522024"/>
              <a:ext cx="9666193" cy="3199451"/>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0" name="Rectangle 19">
              <a:extLst>
                <a:ext uri="{FF2B5EF4-FFF2-40B4-BE49-F238E27FC236}">
                  <a16:creationId xmlns:a16="http://schemas.microsoft.com/office/drawing/2014/main" id="{74217021-9925-4E34-A606-AC56443E8094}"/>
                </a:ext>
              </a:extLst>
            </p:cNvPr>
            <p:cNvSpPr/>
            <p:nvPr/>
          </p:nvSpPr>
          <p:spPr>
            <a:xfrm>
              <a:off x="5678064" y="936483"/>
              <a:ext cx="5005175" cy="2585541"/>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1" name="Rectangle 20">
              <a:extLst>
                <a:ext uri="{FF2B5EF4-FFF2-40B4-BE49-F238E27FC236}">
                  <a16:creationId xmlns:a16="http://schemas.microsoft.com/office/drawing/2014/main" id="{B76ED773-D0F0-4D9E-9B62-026FF8EDFCB7}"/>
                </a:ext>
              </a:extLst>
            </p:cNvPr>
            <p:cNvSpPr/>
            <p:nvPr/>
          </p:nvSpPr>
          <p:spPr>
            <a:xfrm>
              <a:off x="1017045" y="936484"/>
              <a:ext cx="4661018" cy="1828800"/>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2" name="Rectangle 21">
              <a:extLst>
                <a:ext uri="{FF2B5EF4-FFF2-40B4-BE49-F238E27FC236}">
                  <a16:creationId xmlns:a16="http://schemas.microsoft.com/office/drawing/2014/main" id="{E3349777-0D41-46D2-9FC4-AFD3E6A72588}"/>
                </a:ext>
              </a:extLst>
            </p:cNvPr>
            <p:cNvSpPr/>
            <p:nvPr/>
          </p:nvSpPr>
          <p:spPr>
            <a:xfrm>
              <a:off x="1017046" y="2765284"/>
              <a:ext cx="645337" cy="756740"/>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7" name="Down Arrow 10" descr="Arrow pointing to the upload button for the Table of dates in locations input file in the LATTE online user interface.">
            <a:extLst>
              <a:ext uri="{FF2B5EF4-FFF2-40B4-BE49-F238E27FC236}">
                <a16:creationId xmlns:a16="http://schemas.microsoft.com/office/drawing/2014/main" id="{A8930907-2A54-4E24-807C-14B291567040}"/>
              </a:ext>
            </a:extLst>
          </p:cNvPr>
          <p:cNvSpPr/>
          <p:nvPr/>
        </p:nvSpPr>
        <p:spPr>
          <a:xfrm rot="16200000">
            <a:off x="2036137" y="2807180"/>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pic>
        <p:nvPicPr>
          <p:cNvPr id="9" name="Picture 8" descr="Screenshot of table of dates in locations populated with hypothetical data.">
            <a:extLst>
              <a:ext uri="{FF2B5EF4-FFF2-40B4-BE49-F238E27FC236}">
                <a16:creationId xmlns:a16="http://schemas.microsoft.com/office/drawing/2014/main" id="{7B73E4C8-CCE4-417C-AA5E-8786F9B9C7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6509" y="1122949"/>
            <a:ext cx="7201787" cy="5105064"/>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202</a:t>
            </a:fld>
            <a:endParaRPr lang="en-US" dirty="0"/>
          </a:p>
        </p:txBody>
      </p:sp>
    </p:spTree>
    <p:extLst>
      <p:ext uri="{BB962C8B-B14F-4D97-AF65-F5344CB8AC3E}">
        <p14:creationId xmlns:p14="http://schemas.microsoft.com/office/powerpoint/2010/main" val="401427352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E07C0-B519-446B-BE38-0F52D86F9AAA}"/>
              </a:ext>
            </a:extLst>
          </p:cNvPr>
          <p:cNvSpPr txBox="1">
            <a:spLocks noGrp="1"/>
          </p:cNvSpPr>
          <p:nvPr>
            <p:ph type="title" idx="4294967295"/>
          </p:nvPr>
        </p:nvSpPr>
        <p:spPr>
          <a:xfrm>
            <a:off x="428625" y="228600"/>
            <a:ext cx="5292603"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a:t>
            </a:r>
            <a:r>
              <a:rPr lang="en-US" sz="4000" dirty="0">
                <a:latin typeface="Tahoma" panose="020B0604030504040204" pitchFamily="34" charset="0"/>
              </a:rPr>
              <a:t> </a:t>
            </a:r>
            <a:r>
              <a:rPr lang="en-US" sz="1100" dirty="0">
                <a:latin typeface="Tahoma" panose="020B0604030504040204" pitchFamily="34" charset="0"/>
              </a:rPr>
              <a:t>(11/20)</a:t>
            </a:r>
            <a:endParaRPr kumimoji="0" lang="en-US" sz="11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7" name="Picture 16" descr="Screenshot of the Gantt charts only tab of the LATTE online user interface.">
            <a:extLst>
              <a:ext uri="{FF2B5EF4-FFF2-40B4-BE49-F238E27FC236}">
                <a16:creationId xmlns:a16="http://schemas.microsoft.com/office/drawing/2014/main" id="{0460CDF1-2F93-4737-8281-36EFF10A7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568" y="978408"/>
            <a:ext cx="9334167" cy="5596128"/>
          </a:xfrm>
          <a:prstGeom prst="rect">
            <a:avLst/>
          </a:prstGeom>
          <a:ln w="6350">
            <a:solidFill>
              <a:schemeClr val="tx1"/>
            </a:solidFill>
          </a:ln>
        </p:spPr>
      </p:pic>
      <p:grpSp>
        <p:nvGrpSpPr>
          <p:cNvPr id="19" name="Group 18">
            <a:extLst>
              <a:ext uri="{FF2B5EF4-FFF2-40B4-BE49-F238E27FC236}">
                <a16:creationId xmlns:a16="http://schemas.microsoft.com/office/drawing/2014/main" id="{A6FEDD04-447B-4363-A87B-DD4B9764B579}"/>
              </a:ext>
              <a:ext uri="{C183D7F6-B498-43B3-948B-1728B52AA6E4}">
                <adec:decorative xmlns:adec="http://schemas.microsoft.com/office/drawing/2017/decorative" val="1"/>
              </a:ext>
            </a:extLst>
          </p:cNvPr>
          <p:cNvGrpSpPr/>
          <p:nvPr/>
        </p:nvGrpSpPr>
        <p:grpSpPr>
          <a:xfrm>
            <a:off x="1017045" y="936483"/>
            <a:ext cx="9666195" cy="5784992"/>
            <a:chOff x="1017045" y="936483"/>
            <a:chExt cx="9666195" cy="5784992"/>
          </a:xfrm>
        </p:grpSpPr>
        <p:sp>
          <p:nvSpPr>
            <p:cNvPr id="20" name="Rectangle 19">
              <a:extLst>
                <a:ext uri="{FF2B5EF4-FFF2-40B4-BE49-F238E27FC236}">
                  <a16:creationId xmlns:a16="http://schemas.microsoft.com/office/drawing/2014/main" id="{18D6C24F-4332-4603-A8C1-0A8E2E4A7A4B}"/>
                </a:ext>
              </a:extLst>
            </p:cNvPr>
            <p:cNvSpPr/>
            <p:nvPr/>
          </p:nvSpPr>
          <p:spPr>
            <a:xfrm>
              <a:off x="1017047" y="3522024"/>
              <a:ext cx="9666193" cy="3199451"/>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1" name="Rectangle 20">
              <a:extLst>
                <a:ext uri="{FF2B5EF4-FFF2-40B4-BE49-F238E27FC236}">
                  <a16:creationId xmlns:a16="http://schemas.microsoft.com/office/drawing/2014/main" id="{C783B735-ACF5-4D84-ACD0-1A5A20AC38B3}"/>
                </a:ext>
              </a:extLst>
            </p:cNvPr>
            <p:cNvSpPr/>
            <p:nvPr/>
          </p:nvSpPr>
          <p:spPr>
            <a:xfrm>
              <a:off x="5678064" y="936483"/>
              <a:ext cx="5005175" cy="2585541"/>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2" name="Rectangle 21">
              <a:extLst>
                <a:ext uri="{FF2B5EF4-FFF2-40B4-BE49-F238E27FC236}">
                  <a16:creationId xmlns:a16="http://schemas.microsoft.com/office/drawing/2014/main" id="{A9E7D349-5491-42A2-B4BE-249AB36E4FD4}"/>
                </a:ext>
              </a:extLst>
            </p:cNvPr>
            <p:cNvSpPr/>
            <p:nvPr/>
          </p:nvSpPr>
          <p:spPr>
            <a:xfrm>
              <a:off x="1017045" y="936484"/>
              <a:ext cx="4661018" cy="1828800"/>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3" name="Rectangle 22">
              <a:extLst>
                <a:ext uri="{FF2B5EF4-FFF2-40B4-BE49-F238E27FC236}">
                  <a16:creationId xmlns:a16="http://schemas.microsoft.com/office/drawing/2014/main" id="{5B9CA091-80B4-4FD5-8599-A603E9D92AB2}"/>
                </a:ext>
              </a:extLst>
            </p:cNvPr>
            <p:cNvSpPr/>
            <p:nvPr/>
          </p:nvSpPr>
          <p:spPr>
            <a:xfrm>
              <a:off x="1017046" y="2765284"/>
              <a:ext cx="645337" cy="756740"/>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3" name="Down Arrow 10" descr="Arrow pointing to the upload button for the Table of dates in locations input file in the LATTE online user interface.">
            <a:extLst>
              <a:ext uri="{FF2B5EF4-FFF2-40B4-BE49-F238E27FC236}">
                <a16:creationId xmlns:a16="http://schemas.microsoft.com/office/drawing/2014/main" id="{6AB50C65-3CB7-4F59-B0F7-AD5E30705AC3}"/>
              </a:ext>
            </a:extLst>
          </p:cNvPr>
          <p:cNvSpPr/>
          <p:nvPr/>
        </p:nvSpPr>
        <p:spPr>
          <a:xfrm rot="16200000">
            <a:off x="2036137" y="2807180"/>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 name="Group 1" descr="Screenshot of table of dates in locations populated with hypothetical data and with column headers highlighted.">
            <a:extLst>
              <a:ext uri="{FF2B5EF4-FFF2-40B4-BE49-F238E27FC236}">
                <a16:creationId xmlns:a16="http://schemas.microsoft.com/office/drawing/2014/main" id="{45D5C8A1-616C-444A-8F42-23798DD73865}"/>
              </a:ext>
            </a:extLst>
          </p:cNvPr>
          <p:cNvGrpSpPr/>
          <p:nvPr/>
        </p:nvGrpSpPr>
        <p:grpSpPr>
          <a:xfrm>
            <a:off x="4826509" y="1122949"/>
            <a:ext cx="7201787" cy="5105064"/>
            <a:chOff x="4826509" y="1122949"/>
            <a:chExt cx="7201787" cy="5105064"/>
          </a:xfrm>
        </p:grpSpPr>
        <p:pic>
          <p:nvPicPr>
            <p:cNvPr id="14" name="Picture 13" descr="A screenshot of a cell phone&#10;&#10;Description automatically generated">
              <a:extLst>
                <a:ext uri="{FF2B5EF4-FFF2-40B4-BE49-F238E27FC236}">
                  <a16:creationId xmlns:a16="http://schemas.microsoft.com/office/drawing/2014/main" id="{FC0D78AF-BF92-4392-91F6-54DC46334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6509" y="1122949"/>
              <a:ext cx="7201787" cy="5105064"/>
            </a:xfrm>
            <a:prstGeom prst="rect">
              <a:avLst/>
            </a:prstGeom>
            <a:ln w="6350">
              <a:solidFill>
                <a:schemeClr val="tx1"/>
              </a:solidFill>
            </a:ln>
          </p:spPr>
        </p:pic>
        <p:sp>
          <p:nvSpPr>
            <p:cNvPr id="16" name="Rectangle 15">
              <a:extLst>
                <a:ext uri="{FF2B5EF4-FFF2-40B4-BE49-F238E27FC236}">
                  <a16:creationId xmlns:a16="http://schemas.microsoft.com/office/drawing/2014/main" id="{38C7CD20-45C0-44E8-9AE7-964CF2111F82}"/>
                </a:ext>
              </a:extLst>
            </p:cNvPr>
            <p:cNvSpPr/>
            <p:nvPr/>
          </p:nvSpPr>
          <p:spPr>
            <a:xfrm flipH="1">
              <a:off x="5071571" y="1319362"/>
              <a:ext cx="5524238" cy="576113"/>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203</a:t>
            </a:fld>
            <a:endParaRPr lang="en-US" dirty="0"/>
          </a:p>
        </p:txBody>
      </p:sp>
    </p:spTree>
    <p:extLst>
      <p:ext uri="{BB962C8B-B14F-4D97-AF65-F5344CB8AC3E}">
        <p14:creationId xmlns:p14="http://schemas.microsoft.com/office/powerpoint/2010/main" val="38856894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E07C0-B519-446B-BE38-0F52D86F9AAA}"/>
              </a:ext>
            </a:extLst>
          </p:cNvPr>
          <p:cNvSpPr txBox="1">
            <a:spLocks noGrp="1"/>
          </p:cNvSpPr>
          <p:nvPr>
            <p:ph type="title" idx="4294967295"/>
          </p:nvPr>
        </p:nvSpPr>
        <p:spPr>
          <a:xfrm>
            <a:off x="428625" y="228600"/>
            <a:ext cx="525252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a:t>
            </a:r>
            <a:r>
              <a:rPr lang="en-US" sz="4000" dirty="0">
                <a:latin typeface="Tahoma" panose="020B0604030504040204" pitchFamily="34" charset="0"/>
              </a:rPr>
              <a:t> </a:t>
            </a:r>
            <a:r>
              <a:rPr lang="en-US" sz="1000" dirty="0">
                <a:latin typeface="Tahoma" panose="020B0604030504040204" pitchFamily="34" charset="0"/>
              </a:rPr>
              <a:t>(12/20)</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5" name="Picture 14" descr="Screenshot of the Gantt charts only tab of the LATTE online user interface.">
            <a:extLst>
              <a:ext uri="{FF2B5EF4-FFF2-40B4-BE49-F238E27FC236}">
                <a16:creationId xmlns:a16="http://schemas.microsoft.com/office/drawing/2014/main" id="{8242A3A6-636F-48D8-BAD0-024E61A25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568" y="978408"/>
            <a:ext cx="9334167" cy="5596128"/>
          </a:xfrm>
          <a:prstGeom prst="rect">
            <a:avLst/>
          </a:prstGeom>
          <a:ln w="6350">
            <a:solidFill>
              <a:schemeClr val="tx1"/>
            </a:solidFill>
          </a:ln>
        </p:spPr>
      </p:pic>
      <p:grpSp>
        <p:nvGrpSpPr>
          <p:cNvPr id="19" name="Group 18">
            <a:extLst>
              <a:ext uri="{FF2B5EF4-FFF2-40B4-BE49-F238E27FC236}">
                <a16:creationId xmlns:a16="http://schemas.microsoft.com/office/drawing/2014/main" id="{F8891C5D-8F67-470C-86EA-7FB169F6A42F}"/>
              </a:ext>
              <a:ext uri="{C183D7F6-B498-43B3-948B-1728B52AA6E4}">
                <adec:decorative xmlns:adec="http://schemas.microsoft.com/office/drawing/2017/decorative" val="1"/>
              </a:ext>
            </a:extLst>
          </p:cNvPr>
          <p:cNvGrpSpPr/>
          <p:nvPr/>
        </p:nvGrpSpPr>
        <p:grpSpPr>
          <a:xfrm>
            <a:off x="1017045" y="936483"/>
            <a:ext cx="9666195" cy="5784992"/>
            <a:chOff x="1017045" y="936483"/>
            <a:chExt cx="9666195" cy="5784992"/>
          </a:xfrm>
        </p:grpSpPr>
        <p:sp>
          <p:nvSpPr>
            <p:cNvPr id="20" name="Rectangle 19">
              <a:extLst>
                <a:ext uri="{FF2B5EF4-FFF2-40B4-BE49-F238E27FC236}">
                  <a16:creationId xmlns:a16="http://schemas.microsoft.com/office/drawing/2014/main" id="{9D7F2836-6E42-4CE4-A261-43565755EFDF}"/>
                </a:ext>
              </a:extLst>
            </p:cNvPr>
            <p:cNvSpPr/>
            <p:nvPr/>
          </p:nvSpPr>
          <p:spPr>
            <a:xfrm>
              <a:off x="1017047" y="3522024"/>
              <a:ext cx="9666193" cy="3199451"/>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1" name="Rectangle 20">
              <a:extLst>
                <a:ext uri="{FF2B5EF4-FFF2-40B4-BE49-F238E27FC236}">
                  <a16:creationId xmlns:a16="http://schemas.microsoft.com/office/drawing/2014/main" id="{41DE130A-4E6B-4A99-9E11-CAB0538F286D}"/>
                </a:ext>
              </a:extLst>
            </p:cNvPr>
            <p:cNvSpPr/>
            <p:nvPr/>
          </p:nvSpPr>
          <p:spPr>
            <a:xfrm>
              <a:off x="5678064" y="936483"/>
              <a:ext cx="5005175" cy="2585541"/>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2" name="Rectangle 21">
              <a:extLst>
                <a:ext uri="{FF2B5EF4-FFF2-40B4-BE49-F238E27FC236}">
                  <a16:creationId xmlns:a16="http://schemas.microsoft.com/office/drawing/2014/main" id="{DBC9C7E5-20E3-4EEF-951B-BD3D08ABBC86}"/>
                </a:ext>
              </a:extLst>
            </p:cNvPr>
            <p:cNvSpPr/>
            <p:nvPr/>
          </p:nvSpPr>
          <p:spPr>
            <a:xfrm>
              <a:off x="1017045" y="936484"/>
              <a:ext cx="4661018" cy="1828800"/>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3" name="Rectangle 22">
              <a:extLst>
                <a:ext uri="{FF2B5EF4-FFF2-40B4-BE49-F238E27FC236}">
                  <a16:creationId xmlns:a16="http://schemas.microsoft.com/office/drawing/2014/main" id="{50E165D4-9A46-47C9-A29C-18D316E11C75}"/>
                </a:ext>
              </a:extLst>
            </p:cNvPr>
            <p:cNvSpPr/>
            <p:nvPr/>
          </p:nvSpPr>
          <p:spPr>
            <a:xfrm>
              <a:off x="1017046" y="2765284"/>
              <a:ext cx="645337" cy="756740"/>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3" name="Down Arrow 10" descr="Arrow pointing to the upload button for the Table of dates in locations input file in the LATTE online user interface.">
            <a:extLst>
              <a:ext uri="{FF2B5EF4-FFF2-40B4-BE49-F238E27FC236}">
                <a16:creationId xmlns:a16="http://schemas.microsoft.com/office/drawing/2014/main" id="{324CF749-BDF2-4457-AD18-C26E12761FD3}"/>
              </a:ext>
            </a:extLst>
          </p:cNvPr>
          <p:cNvSpPr/>
          <p:nvPr/>
        </p:nvSpPr>
        <p:spPr>
          <a:xfrm rot="16200000">
            <a:off x="2036137" y="2807180"/>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 name="Group 1" descr="Screenshot of table of dates in locations populated with hypothetical data and with column header highlighted.">
            <a:extLst>
              <a:ext uri="{FF2B5EF4-FFF2-40B4-BE49-F238E27FC236}">
                <a16:creationId xmlns:a16="http://schemas.microsoft.com/office/drawing/2014/main" id="{A7BB236C-57B6-4571-9AA7-4D033C2AE02E}"/>
              </a:ext>
            </a:extLst>
          </p:cNvPr>
          <p:cNvGrpSpPr/>
          <p:nvPr/>
        </p:nvGrpSpPr>
        <p:grpSpPr>
          <a:xfrm>
            <a:off x="4826509" y="1122949"/>
            <a:ext cx="7219138" cy="5105064"/>
            <a:chOff x="4826509" y="1122949"/>
            <a:chExt cx="7219138" cy="5105064"/>
          </a:xfrm>
        </p:grpSpPr>
        <p:pic>
          <p:nvPicPr>
            <p:cNvPr id="16" name="Picture 15" descr="A screenshot of a cell phone&#10;&#10;Description automatically generated">
              <a:extLst>
                <a:ext uri="{FF2B5EF4-FFF2-40B4-BE49-F238E27FC236}">
                  <a16:creationId xmlns:a16="http://schemas.microsoft.com/office/drawing/2014/main" id="{7F3AE6A9-6E2E-44C3-B418-30D3FBD76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6509" y="1122949"/>
              <a:ext cx="7201787" cy="5105064"/>
            </a:xfrm>
            <a:prstGeom prst="rect">
              <a:avLst/>
            </a:prstGeom>
            <a:ln w="6350">
              <a:solidFill>
                <a:schemeClr val="tx1"/>
              </a:solidFill>
            </a:ln>
          </p:spPr>
        </p:pic>
        <p:sp>
          <p:nvSpPr>
            <p:cNvPr id="24" name="Rectangle 23">
              <a:extLst>
                <a:ext uri="{FF2B5EF4-FFF2-40B4-BE49-F238E27FC236}">
                  <a16:creationId xmlns:a16="http://schemas.microsoft.com/office/drawing/2014/main" id="{F782CB47-61A1-44B8-9F8F-6AF2A12ED515}"/>
                </a:ext>
              </a:extLst>
            </p:cNvPr>
            <p:cNvSpPr/>
            <p:nvPr/>
          </p:nvSpPr>
          <p:spPr>
            <a:xfrm>
              <a:off x="10582607" y="1307140"/>
              <a:ext cx="1463040" cy="576113"/>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204</a:t>
            </a:fld>
            <a:endParaRPr lang="en-US" dirty="0"/>
          </a:p>
        </p:txBody>
      </p:sp>
    </p:spTree>
    <p:extLst>
      <p:ext uri="{BB962C8B-B14F-4D97-AF65-F5344CB8AC3E}">
        <p14:creationId xmlns:p14="http://schemas.microsoft.com/office/powerpoint/2010/main" val="94588160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E07C0-B519-446B-BE38-0F52D86F9AAA}"/>
              </a:ext>
            </a:extLst>
          </p:cNvPr>
          <p:cNvSpPr txBox="1">
            <a:spLocks noGrp="1"/>
          </p:cNvSpPr>
          <p:nvPr>
            <p:ph type="title" idx="4294967295"/>
          </p:nvPr>
        </p:nvSpPr>
        <p:spPr>
          <a:xfrm>
            <a:off x="428625" y="228600"/>
            <a:ext cx="525252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a:t>
            </a:r>
            <a:r>
              <a:rPr lang="en-US" sz="4000" dirty="0">
                <a:latin typeface="Tahoma" panose="020B0604030504040204" pitchFamily="34" charset="0"/>
              </a:rPr>
              <a:t> </a:t>
            </a:r>
            <a:r>
              <a:rPr lang="en-US" sz="1000" dirty="0">
                <a:latin typeface="Tahoma" panose="020B0604030504040204" pitchFamily="34" charset="0"/>
              </a:rPr>
              <a:t>(13/20)</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7" name="Picture 16" descr="Screenshot of the Gantt charts only tab of the LATTE online user interface.">
            <a:extLst>
              <a:ext uri="{FF2B5EF4-FFF2-40B4-BE49-F238E27FC236}">
                <a16:creationId xmlns:a16="http://schemas.microsoft.com/office/drawing/2014/main" id="{B279CEF3-D52D-48DC-BE9C-643F0AD5F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568" y="978408"/>
            <a:ext cx="9334167" cy="5596128"/>
          </a:xfrm>
          <a:prstGeom prst="rect">
            <a:avLst/>
          </a:prstGeom>
          <a:ln w="6350">
            <a:solidFill>
              <a:schemeClr val="tx1"/>
            </a:solidFill>
          </a:ln>
        </p:spPr>
      </p:pic>
      <p:grpSp>
        <p:nvGrpSpPr>
          <p:cNvPr id="19" name="Group 18">
            <a:extLst>
              <a:ext uri="{FF2B5EF4-FFF2-40B4-BE49-F238E27FC236}">
                <a16:creationId xmlns:a16="http://schemas.microsoft.com/office/drawing/2014/main" id="{966814EA-209E-4463-9FD3-96A3D6FDFF38}"/>
              </a:ext>
              <a:ext uri="{C183D7F6-B498-43B3-948B-1728B52AA6E4}">
                <adec:decorative xmlns:adec="http://schemas.microsoft.com/office/drawing/2017/decorative" val="1"/>
              </a:ext>
            </a:extLst>
          </p:cNvPr>
          <p:cNvGrpSpPr/>
          <p:nvPr/>
        </p:nvGrpSpPr>
        <p:grpSpPr>
          <a:xfrm>
            <a:off x="1017045" y="936483"/>
            <a:ext cx="9666195" cy="5784992"/>
            <a:chOff x="1017045" y="936483"/>
            <a:chExt cx="9666195" cy="5784992"/>
          </a:xfrm>
        </p:grpSpPr>
        <p:sp>
          <p:nvSpPr>
            <p:cNvPr id="20" name="Rectangle 19">
              <a:extLst>
                <a:ext uri="{FF2B5EF4-FFF2-40B4-BE49-F238E27FC236}">
                  <a16:creationId xmlns:a16="http://schemas.microsoft.com/office/drawing/2014/main" id="{5BE6039C-5F75-4D40-86C2-A4F1038B5610}"/>
                </a:ext>
              </a:extLst>
            </p:cNvPr>
            <p:cNvSpPr/>
            <p:nvPr/>
          </p:nvSpPr>
          <p:spPr>
            <a:xfrm>
              <a:off x="1017047" y="3522024"/>
              <a:ext cx="9666193" cy="3199451"/>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1" name="Rectangle 20">
              <a:extLst>
                <a:ext uri="{FF2B5EF4-FFF2-40B4-BE49-F238E27FC236}">
                  <a16:creationId xmlns:a16="http://schemas.microsoft.com/office/drawing/2014/main" id="{E4B0323A-FD44-4481-B553-42E71CAD0176}"/>
                </a:ext>
              </a:extLst>
            </p:cNvPr>
            <p:cNvSpPr/>
            <p:nvPr/>
          </p:nvSpPr>
          <p:spPr>
            <a:xfrm>
              <a:off x="5678064" y="936483"/>
              <a:ext cx="5005175" cy="2585541"/>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2" name="Rectangle 21">
              <a:extLst>
                <a:ext uri="{FF2B5EF4-FFF2-40B4-BE49-F238E27FC236}">
                  <a16:creationId xmlns:a16="http://schemas.microsoft.com/office/drawing/2014/main" id="{14533E32-95B0-4EEB-8CAF-F9B33C2BD706}"/>
                </a:ext>
              </a:extLst>
            </p:cNvPr>
            <p:cNvSpPr/>
            <p:nvPr/>
          </p:nvSpPr>
          <p:spPr>
            <a:xfrm>
              <a:off x="1017045" y="936484"/>
              <a:ext cx="4661018" cy="1828800"/>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3" name="Rectangle 22">
              <a:extLst>
                <a:ext uri="{FF2B5EF4-FFF2-40B4-BE49-F238E27FC236}">
                  <a16:creationId xmlns:a16="http://schemas.microsoft.com/office/drawing/2014/main" id="{B361A5E6-807C-432D-AE52-6E1B838EE35E}"/>
                </a:ext>
              </a:extLst>
            </p:cNvPr>
            <p:cNvSpPr/>
            <p:nvPr/>
          </p:nvSpPr>
          <p:spPr>
            <a:xfrm>
              <a:off x="1017046" y="2765284"/>
              <a:ext cx="645337" cy="756740"/>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3" name="Down Arrow 10" descr="Arrow pointing to the upload button for the Table of dates in locations input file in the LATTE online user interface.">
            <a:extLst>
              <a:ext uri="{FF2B5EF4-FFF2-40B4-BE49-F238E27FC236}">
                <a16:creationId xmlns:a16="http://schemas.microsoft.com/office/drawing/2014/main" id="{CB450590-FEA2-4A2C-A0BE-C9C441DAEF23}"/>
              </a:ext>
            </a:extLst>
          </p:cNvPr>
          <p:cNvSpPr/>
          <p:nvPr/>
        </p:nvSpPr>
        <p:spPr>
          <a:xfrm rot="16200000">
            <a:off x="2036137" y="2807180"/>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 name="Group 1" descr="Screenshot of table of dates in locations populated with hypothetical data and with data rows highlighted.">
            <a:extLst>
              <a:ext uri="{FF2B5EF4-FFF2-40B4-BE49-F238E27FC236}">
                <a16:creationId xmlns:a16="http://schemas.microsoft.com/office/drawing/2014/main" id="{2C730243-C573-478D-873E-6DC009AFAB47}"/>
              </a:ext>
            </a:extLst>
          </p:cNvPr>
          <p:cNvGrpSpPr/>
          <p:nvPr/>
        </p:nvGrpSpPr>
        <p:grpSpPr>
          <a:xfrm>
            <a:off x="4826509" y="1122949"/>
            <a:ext cx="7201787" cy="5105064"/>
            <a:chOff x="4826509" y="1122949"/>
            <a:chExt cx="7201787" cy="5105064"/>
          </a:xfrm>
        </p:grpSpPr>
        <p:pic>
          <p:nvPicPr>
            <p:cNvPr id="14" name="Picture 13" descr="A screenshot of a cell phone&#10;&#10;Description automatically generated">
              <a:extLst>
                <a:ext uri="{FF2B5EF4-FFF2-40B4-BE49-F238E27FC236}">
                  <a16:creationId xmlns:a16="http://schemas.microsoft.com/office/drawing/2014/main" id="{EF03AF75-43C3-43FD-8DAD-0BF8E7C4E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6509" y="1122949"/>
              <a:ext cx="7201787" cy="5105064"/>
            </a:xfrm>
            <a:prstGeom prst="rect">
              <a:avLst/>
            </a:prstGeom>
            <a:ln w="6350">
              <a:solidFill>
                <a:schemeClr val="tx1"/>
              </a:solidFill>
            </a:ln>
          </p:spPr>
        </p:pic>
        <p:sp>
          <p:nvSpPr>
            <p:cNvPr id="24" name="Rectangle 23">
              <a:extLst>
                <a:ext uri="{FF2B5EF4-FFF2-40B4-BE49-F238E27FC236}">
                  <a16:creationId xmlns:a16="http://schemas.microsoft.com/office/drawing/2014/main" id="{4E634832-919E-444F-B418-7F9F53410262}"/>
                </a:ext>
              </a:extLst>
            </p:cNvPr>
            <p:cNvSpPr/>
            <p:nvPr/>
          </p:nvSpPr>
          <p:spPr>
            <a:xfrm flipH="1" flipV="1">
              <a:off x="5068053" y="1872986"/>
              <a:ext cx="6960243" cy="576072"/>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205</a:t>
            </a:fld>
            <a:endParaRPr lang="en-US" dirty="0"/>
          </a:p>
        </p:txBody>
      </p:sp>
    </p:spTree>
    <p:extLst>
      <p:ext uri="{BB962C8B-B14F-4D97-AF65-F5344CB8AC3E}">
        <p14:creationId xmlns:p14="http://schemas.microsoft.com/office/powerpoint/2010/main" val="156620190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525252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a:t>
            </a:r>
            <a:r>
              <a:rPr lang="en-US" sz="4000" dirty="0">
                <a:latin typeface="Tahoma" panose="020B0604030504040204" pitchFamily="34" charset="0"/>
              </a:rPr>
              <a:t> </a:t>
            </a:r>
            <a:r>
              <a:rPr lang="en-US" sz="1000" dirty="0">
                <a:latin typeface="Tahoma" panose="020B0604030504040204" pitchFamily="34" charset="0"/>
              </a:rPr>
              <a:t>(14/20)</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5" name="Picture 14" descr="Screenshot of the Gantt charts only tab of the LATTE online user interface.">
            <a:extLst>
              <a:ext uri="{FF2B5EF4-FFF2-40B4-BE49-F238E27FC236}">
                <a16:creationId xmlns:a16="http://schemas.microsoft.com/office/drawing/2014/main" id="{35E65C47-F0E8-493F-B3F3-DEA8D036F5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568" y="978408"/>
            <a:ext cx="9334167" cy="5596128"/>
          </a:xfrm>
          <a:prstGeom prst="rect">
            <a:avLst/>
          </a:prstGeom>
          <a:ln w="6350">
            <a:solidFill>
              <a:schemeClr val="tx1"/>
            </a:solidFill>
          </a:ln>
        </p:spPr>
      </p:pic>
      <p:grpSp>
        <p:nvGrpSpPr>
          <p:cNvPr id="4" name="Group 3">
            <a:extLst>
              <a:ext uri="{FF2B5EF4-FFF2-40B4-BE49-F238E27FC236}">
                <a16:creationId xmlns:a16="http://schemas.microsoft.com/office/drawing/2014/main" id="{56344B6A-D4BB-4F95-AFDA-9775C7A3AA84}"/>
              </a:ext>
              <a:ext uri="{C183D7F6-B498-43B3-948B-1728B52AA6E4}">
                <adec:decorative xmlns:adec="http://schemas.microsoft.com/office/drawing/2017/decorative" val="1"/>
              </a:ext>
            </a:extLst>
          </p:cNvPr>
          <p:cNvGrpSpPr/>
          <p:nvPr/>
        </p:nvGrpSpPr>
        <p:grpSpPr>
          <a:xfrm>
            <a:off x="1017045" y="936483"/>
            <a:ext cx="9666195" cy="5784992"/>
            <a:chOff x="1017045" y="936483"/>
            <a:chExt cx="9666195" cy="5784992"/>
          </a:xfrm>
        </p:grpSpPr>
        <p:sp>
          <p:nvSpPr>
            <p:cNvPr id="19" name="Rectangle 18">
              <a:extLst>
                <a:ext uri="{FF2B5EF4-FFF2-40B4-BE49-F238E27FC236}">
                  <a16:creationId xmlns:a16="http://schemas.microsoft.com/office/drawing/2014/main" id="{0976B24D-143D-4D85-8AFE-09938886B46E}"/>
                </a:ext>
              </a:extLst>
            </p:cNvPr>
            <p:cNvSpPr/>
            <p:nvPr/>
          </p:nvSpPr>
          <p:spPr>
            <a:xfrm>
              <a:off x="1017047" y="4403558"/>
              <a:ext cx="9666193" cy="2317917"/>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0" name="Rectangle 19">
              <a:extLst>
                <a:ext uri="{FF2B5EF4-FFF2-40B4-BE49-F238E27FC236}">
                  <a16:creationId xmlns:a16="http://schemas.microsoft.com/office/drawing/2014/main" id="{59AC1FA0-E643-4329-AC3F-85F01F93C05F}"/>
                </a:ext>
              </a:extLst>
            </p:cNvPr>
            <p:cNvSpPr/>
            <p:nvPr/>
          </p:nvSpPr>
          <p:spPr>
            <a:xfrm>
              <a:off x="5678064" y="936483"/>
              <a:ext cx="5005175" cy="3467075"/>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3" name="Rectangle 22">
              <a:extLst>
                <a:ext uri="{FF2B5EF4-FFF2-40B4-BE49-F238E27FC236}">
                  <a16:creationId xmlns:a16="http://schemas.microsoft.com/office/drawing/2014/main" id="{1BFE0969-8B40-4C26-A40D-B99039910B48}"/>
                </a:ext>
              </a:extLst>
            </p:cNvPr>
            <p:cNvSpPr/>
            <p:nvPr/>
          </p:nvSpPr>
          <p:spPr>
            <a:xfrm>
              <a:off x="1017045" y="936483"/>
              <a:ext cx="4661018" cy="2685019"/>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5" name="Rectangle 24">
              <a:extLst>
                <a:ext uri="{FF2B5EF4-FFF2-40B4-BE49-F238E27FC236}">
                  <a16:creationId xmlns:a16="http://schemas.microsoft.com/office/drawing/2014/main" id="{6FEDA311-3DF9-4FD4-B0AC-D5B62F042616}"/>
                </a:ext>
              </a:extLst>
            </p:cNvPr>
            <p:cNvSpPr/>
            <p:nvPr/>
          </p:nvSpPr>
          <p:spPr>
            <a:xfrm>
              <a:off x="1017046" y="3621504"/>
              <a:ext cx="645337" cy="782053"/>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7" name="Down Arrow 10" descr="Arrow pointing to the upload button for the Table of infectious periods input file in the LATTE online user interface.">
            <a:extLst>
              <a:ext uri="{FF2B5EF4-FFF2-40B4-BE49-F238E27FC236}">
                <a16:creationId xmlns:a16="http://schemas.microsoft.com/office/drawing/2014/main" id="{D4585241-6BD0-45E5-A671-19839578565D}"/>
              </a:ext>
            </a:extLst>
          </p:cNvPr>
          <p:cNvSpPr/>
          <p:nvPr/>
        </p:nvSpPr>
        <p:spPr>
          <a:xfrm rot="16200000">
            <a:off x="2036137" y="3687091"/>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pic>
        <p:nvPicPr>
          <p:cNvPr id="6" name="Picture 5" descr="Screenshot of table of infectious periods populated with hypothetical data.">
            <a:extLst>
              <a:ext uri="{FF2B5EF4-FFF2-40B4-BE49-F238E27FC236}">
                <a16:creationId xmlns:a16="http://schemas.microsoft.com/office/drawing/2014/main" id="{81549A92-2AF9-4D53-BE3E-15C2C211AE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8672" y="2190627"/>
            <a:ext cx="7205472" cy="2515192"/>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206</a:t>
            </a:fld>
            <a:endParaRPr lang="en-US" dirty="0"/>
          </a:p>
        </p:txBody>
      </p:sp>
    </p:spTree>
    <p:extLst>
      <p:ext uri="{BB962C8B-B14F-4D97-AF65-F5344CB8AC3E}">
        <p14:creationId xmlns:p14="http://schemas.microsoft.com/office/powerpoint/2010/main" val="13236251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525252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a:t>
            </a:r>
            <a:r>
              <a:rPr lang="en-US" sz="4000" dirty="0">
                <a:latin typeface="Tahoma" panose="020B0604030504040204" pitchFamily="34" charset="0"/>
              </a:rPr>
              <a:t> </a:t>
            </a:r>
            <a:r>
              <a:rPr lang="en-US" sz="1000" dirty="0">
                <a:latin typeface="Tahoma" panose="020B0604030504040204" pitchFamily="34" charset="0"/>
              </a:rPr>
              <a:t>(15/20)</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22" name="Picture 21" descr="Screenshot of the Gantt charts only tab of the LATTE online user interface.">
            <a:extLst>
              <a:ext uri="{FF2B5EF4-FFF2-40B4-BE49-F238E27FC236}">
                <a16:creationId xmlns:a16="http://schemas.microsoft.com/office/drawing/2014/main" id="{D0235A7B-5DDB-4A01-9A01-A92ECEAE3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568" y="978408"/>
            <a:ext cx="9334167" cy="5596128"/>
          </a:xfrm>
          <a:prstGeom prst="rect">
            <a:avLst/>
          </a:prstGeom>
          <a:ln w="6350">
            <a:solidFill>
              <a:schemeClr val="tx1"/>
            </a:solidFill>
          </a:ln>
        </p:spPr>
      </p:pic>
      <p:grpSp>
        <p:nvGrpSpPr>
          <p:cNvPr id="24" name="Group 23">
            <a:extLst>
              <a:ext uri="{FF2B5EF4-FFF2-40B4-BE49-F238E27FC236}">
                <a16:creationId xmlns:a16="http://schemas.microsoft.com/office/drawing/2014/main" id="{CD07727D-DAB6-4816-B9CD-B9F7D065B3A1}"/>
              </a:ext>
              <a:ext uri="{C183D7F6-B498-43B3-948B-1728B52AA6E4}">
                <adec:decorative xmlns:adec="http://schemas.microsoft.com/office/drawing/2017/decorative" val="1"/>
              </a:ext>
            </a:extLst>
          </p:cNvPr>
          <p:cNvGrpSpPr/>
          <p:nvPr/>
        </p:nvGrpSpPr>
        <p:grpSpPr>
          <a:xfrm>
            <a:off x="1017045" y="936483"/>
            <a:ext cx="9666195" cy="5784992"/>
            <a:chOff x="1017045" y="936483"/>
            <a:chExt cx="9666195" cy="5784992"/>
          </a:xfrm>
        </p:grpSpPr>
        <p:sp>
          <p:nvSpPr>
            <p:cNvPr id="25" name="Rectangle 24">
              <a:extLst>
                <a:ext uri="{FF2B5EF4-FFF2-40B4-BE49-F238E27FC236}">
                  <a16:creationId xmlns:a16="http://schemas.microsoft.com/office/drawing/2014/main" id="{A8E6A2EA-23D2-4E58-A40E-7FC044256A37}"/>
                </a:ext>
              </a:extLst>
            </p:cNvPr>
            <p:cNvSpPr/>
            <p:nvPr/>
          </p:nvSpPr>
          <p:spPr>
            <a:xfrm>
              <a:off x="1017047" y="4403558"/>
              <a:ext cx="9666193" cy="2317917"/>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6" name="Rectangle 25">
              <a:extLst>
                <a:ext uri="{FF2B5EF4-FFF2-40B4-BE49-F238E27FC236}">
                  <a16:creationId xmlns:a16="http://schemas.microsoft.com/office/drawing/2014/main" id="{47243B4B-45E0-4334-B480-41FA489CCD52}"/>
                </a:ext>
              </a:extLst>
            </p:cNvPr>
            <p:cNvSpPr/>
            <p:nvPr/>
          </p:nvSpPr>
          <p:spPr>
            <a:xfrm>
              <a:off x="5678064" y="936483"/>
              <a:ext cx="5005175" cy="3467075"/>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7" name="Rectangle 26">
              <a:extLst>
                <a:ext uri="{FF2B5EF4-FFF2-40B4-BE49-F238E27FC236}">
                  <a16:creationId xmlns:a16="http://schemas.microsoft.com/office/drawing/2014/main" id="{E35565EC-1B69-415C-9804-AC36743E886C}"/>
                </a:ext>
              </a:extLst>
            </p:cNvPr>
            <p:cNvSpPr/>
            <p:nvPr/>
          </p:nvSpPr>
          <p:spPr>
            <a:xfrm>
              <a:off x="1017045" y="936483"/>
              <a:ext cx="4661018" cy="2685019"/>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8" name="Rectangle 27">
              <a:extLst>
                <a:ext uri="{FF2B5EF4-FFF2-40B4-BE49-F238E27FC236}">
                  <a16:creationId xmlns:a16="http://schemas.microsoft.com/office/drawing/2014/main" id="{9F4079D0-9D04-435F-BC16-A7D9696AF309}"/>
                </a:ext>
              </a:extLst>
            </p:cNvPr>
            <p:cNvSpPr/>
            <p:nvPr/>
          </p:nvSpPr>
          <p:spPr>
            <a:xfrm>
              <a:off x="1017046" y="3621504"/>
              <a:ext cx="645337" cy="782053"/>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3" name="Down Arrow 10" descr="Arrow pointing to the upload button for the Table of infectious periods input file in the LATTE online user interface.">
            <a:extLst>
              <a:ext uri="{FF2B5EF4-FFF2-40B4-BE49-F238E27FC236}">
                <a16:creationId xmlns:a16="http://schemas.microsoft.com/office/drawing/2014/main" id="{71776625-56DC-4275-9573-E8924A90CA62}"/>
              </a:ext>
            </a:extLst>
          </p:cNvPr>
          <p:cNvSpPr/>
          <p:nvPr/>
        </p:nvSpPr>
        <p:spPr>
          <a:xfrm rot="16200000">
            <a:off x="2036137" y="3687091"/>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4" name="Group 3" descr="Screenshot of table of infectious periods populated with hypothetical data and with column headers highlighted.">
            <a:extLst>
              <a:ext uri="{FF2B5EF4-FFF2-40B4-BE49-F238E27FC236}">
                <a16:creationId xmlns:a16="http://schemas.microsoft.com/office/drawing/2014/main" id="{19CA31B1-9847-4EBB-8950-4BD4112B60B2}"/>
              </a:ext>
            </a:extLst>
          </p:cNvPr>
          <p:cNvGrpSpPr/>
          <p:nvPr/>
        </p:nvGrpSpPr>
        <p:grpSpPr>
          <a:xfrm>
            <a:off x="4828672" y="2190627"/>
            <a:ext cx="7206274" cy="2515192"/>
            <a:chOff x="4828672" y="2190627"/>
            <a:chExt cx="7206274" cy="2515192"/>
          </a:xfrm>
        </p:grpSpPr>
        <p:pic>
          <p:nvPicPr>
            <p:cNvPr id="15" name="Picture 14" descr="A picture containing double, large&#10;&#10;Description automatically generated">
              <a:extLst>
                <a:ext uri="{FF2B5EF4-FFF2-40B4-BE49-F238E27FC236}">
                  <a16:creationId xmlns:a16="http://schemas.microsoft.com/office/drawing/2014/main" id="{67ED9A8E-066D-4772-AFEA-23AC8E3BCF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8672" y="2190627"/>
              <a:ext cx="7205472" cy="2515192"/>
            </a:xfrm>
            <a:prstGeom prst="rect">
              <a:avLst/>
            </a:prstGeom>
            <a:ln w="6350">
              <a:solidFill>
                <a:schemeClr val="tx1"/>
              </a:solidFill>
            </a:ln>
          </p:spPr>
        </p:pic>
        <p:sp>
          <p:nvSpPr>
            <p:cNvPr id="17" name="Rectangle 16">
              <a:extLst>
                <a:ext uri="{FF2B5EF4-FFF2-40B4-BE49-F238E27FC236}">
                  <a16:creationId xmlns:a16="http://schemas.microsoft.com/office/drawing/2014/main" id="{109D71A4-AD4F-442B-9A16-BB6B264DD07F}"/>
                </a:ext>
              </a:extLst>
            </p:cNvPr>
            <p:cNvSpPr/>
            <p:nvPr/>
          </p:nvSpPr>
          <p:spPr>
            <a:xfrm flipH="1">
              <a:off x="5149514" y="2436197"/>
              <a:ext cx="6885432" cy="73152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207</a:t>
            </a:fld>
            <a:endParaRPr lang="en-US" dirty="0"/>
          </a:p>
        </p:txBody>
      </p:sp>
    </p:spTree>
    <p:extLst>
      <p:ext uri="{BB962C8B-B14F-4D97-AF65-F5344CB8AC3E}">
        <p14:creationId xmlns:p14="http://schemas.microsoft.com/office/powerpoint/2010/main" val="420489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525252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a:t>
            </a:r>
            <a:r>
              <a:rPr lang="en-US" sz="4000" dirty="0">
                <a:latin typeface="Tahoma" panose="020B0604030504040204" pitchFamily="34" charset="0"/>
              </a:rPr>
              <a:t> </a:t>
            </a:r>
            <a:r>
              <a:rPr lang="en-US" sz="1000" dirty="0">
                <a:latin typeface="Tahoma" panose="020B0604030504040204" pitchFamily="34" charset="0"/>
              </a:rPr>
              <a:t>(16/20)</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1" name="Picture 10" descr="Screenshot of the Gantt charts only tab of the LATTE online user interface.">
            <a:extLst>
              <a:ext uri="{FF2B5EF4-FFF2-40B4-BE49-F238E27FC236}">
                <a16:creationId xmlns:a16="http://schemas.microsoft.com/office/drawing/2014/main" id="{B70289DE-44A4-43D9-B80C-FD114E8FC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568" y="978408"/>
            <a:ext cx="9334167" cy="5596128"/>
          </a:xfrm>
          <a:prstGeom prst="rect">
            <a:avLst/>
          </a:prstGeom>
          <a:ln w="6350">
            <a:solidFill>
              <a:schemeClr val="tx1"/>
            </a:solidFill>
          </a:ln>
        </p:spPr>
      </p:pic>
      <p:grpSp>
        <p:nvGrpSpPr>
          <p:cNvPr id="4" name="Group 3">
            <a:extLst>
              <a:ext uri="{FF2B5EF4-FFF2-40B4-BE49-F238E27FC236}">
                <a16:creationId xmlns:a16="http://schemas.microsoft.com/office/drawing/2014/main" id="{568766DE-635D-4291-A309-1194FD03FF06}"/>
              </a:ext>
              <a:ext uri="{C183D7F6-B498-43B3-948B-1728B52AA6E4}">
                <adec:decorative xmlns:adec="http://schemas.microsoft.com/office/drawing/2017/decorative" val="1"/>
              </a:ext>
            </a:extLst>
          </p:cNvPr>
          <p:cNvGrpSpPr/>
          <p:nvPr/>
        </p:nvGrpSpPr>
        <p:grpSpPr>
          <a:xfrm>
            <a:off x="1017045" y="936486"/>
            <a:ext cx="9666195" cy="5784989"/>
            <a:chOff x="1017045" y="936486"/>
            <a:chExt cx="9666195" cy="5784989"/>
          </a:xfrm>
        </p:grpSpPr>
        <p:sp>
          <p:nvSpPr>
            <p:cNvPr id="16" name="Rectangle 15">
              <a:extLst>
                <a:ext uri="{FF2B5EF4-FFF2-40B4-BE49-F238E27FC236}">
                  <a16:creationId xmlns:a16="http://schemas.microsoft.com/office/drawing/2014/main" id="{EDF8276D-ECA7-45AA-85AC-5F7E0B6EC7B6}"/>
                </a:ext>
              </a:extLst>
            </p:cNvPr>
            <p:cNvSpPr/>
            <p:nvPr/>
          </p:nvSpPr>
          <p:spPr>
            <a:xfrm>
              <a:off x="1017047" y="4608095"/>
              <a:ext cx="9666193" cy="2113380"/>
            </a:xfrm>
            <a:prstGeom prst="rect">
              <a:avLst/>
            </a:prstGeom>
            <a:solidFill>
              <a:schemeClr val="bg1">
                <a:alpha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 name="Rectangle 16">
              <a:extLst>
                <a:ext uri="{FF2B5EF4-FFF2-40B4-BE49-F238E27FC236}">
                  <a16:creationId xmlns:a16="http://schemas.microsoft.com/office/drawing/2014/main" id="{3C20E49A-3117-4929-B588-58AFF015D197}"/>
                </a:ext>
              </a:extLst>
            </p:cNvPr>
            <p:cNvSpPr/>
            <p:nvPr/>
          </p:nvSpPr>
          <p:spPr>
            <a:xfrm>
              <a:off x="8610600" y="936486"/>
              <a:ext cx="2072639" cy="3671608"/>
            </a:xfrm>
            <a:prstGeom prst="rect">
              <a:avLst/>
            </a:prstGeom>
            <a:solidFill>
              <a:schemeClr val="bg1">
                <a:alpha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8" name="Rectangle 17">
              <a:extLst>
                <a:ext uri="{FF2B5EF4-FFF2-40B4-BE49-F238E27FC236}">
                  <a16:creationId xmlns:a16="http://schemas.microsoft.com/office/drawing/2014/main" id="{A2A6BD6D-F56B-47CD-9343-A7290EA24223}"/>
                </a:ext>
              </a:extLst>
            </p:cNvPr>
            <p:cNvSpPr/>
            <p:nvPr/>
          </p:nvSpPr>
          <p:spPr>
            <a:xfrm>
              <a:off x="1017045" y="936486"/>
              <a:ext cx="7593554" cy="1205135"/>
            </a:xfrm>
            <a:prstGeom prst="rect">
              <a:avLst/>
            </a:prstGeom>
            <a:solidFill>
              <a:schemeClr val="bg1">
                <a:alpha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9" name="Rectangle 18">
              <a:extLst>
                <a:ext uri="{FF2B5EF4-FFF2-40B4-BE49-F238E27FC236}">
                  <a16:creationId xmlns:a16="http://schemas.microsoft.com/office/drawing/2014/main" id="{3EF63CA0-E76A-4F4A-B761-4562C0C4A6EF}"/>
                </a:ext>
              </a:extLst>
            </p:cNvPr>
            <p:cNvSpPr/>
            <p:nvPr/>
          </p:nvSpPr>
          <p:spPr>
            <a:xfrm>
              <a:off x="1017046" y="2141621"/>
              <a:ext cx="4709986" cy="2466473"/>
            </a:xfrm>
            <a:prstGeom prst="rect">
              <a:avLst/>
            </a:prstGeom>
            <a:solidFill>
              <a:schemeClr val="bg1">
                <a:alpha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4" name="Down Arrow 10" descr="Arrow pointing to the set up Gantt chart outputs section of the LATTE online user interface.">
            <a:extLst>
              <a:ext uri="{FF2B5EF4-FFF2-40B4-BE49-F238E27FC236}">
                <a16:creationId xmlns:a16="http://schemas.microsoft.com/office/drawing/2014/main" id="{03F2643F-D140-436A-BBF2-F6095741F2D8}"/>
              </a:ext>
            </a:extLst>
          </p:cNvPr>
          <p:cNvSpPr/>
          <p:nvPr/>
        </p:nvSpPr>
        <p:spPr>
          <a:xfrm rot="16200000">
            <a:off x="5182020" y="1993651"/>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208</a:t>
            </a:fld>
            <a:endParaRPr lang="en-US" dirty="0"/>
          </a:p>
        </p:txBody>
      </p:sp>
    </p:spTree>
    <p:extLst>
      <p:ext uri="{BB962C8B-B14F-4D97-AF65-F5344CB8AC3E}">
        <p14:creationId xmlns:p14="http://schemas.microsoft.com/office/powerpoint/2010/main" val="8291758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525252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a:t>
            </a:r>
            <a:r>
              <a:rPr lang="en-US" sz="4000" dirty="0">
                <a:latin typeface="Tahoma" panose="020B0604030504040204" pitchFamily="34" charset="0"/>
              </a:rPr>
              <a:t> </a:t>
            </a:r>
            <a:r>
              <a:rPr lang="en-US" sz="1000" dirty="0">
                <a:latin typeface="Tahoma" panose="020B0604030504040204" pitchFamily="34" charset="0"/>
              </a:rPr>
              <a:t>(17/20)</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4" name="Picture 13" descr="Screenshot of the Gantt charts only tab of the LATTE online user interface.">
            <a:extLst>
              <a:ext uri="{FF2B5EF4-FFF2-40B4-BE49-F238E27FC236}">
                <a16:creationId xmlns:a16="http://schemas.microsoft.com/office/drawing/2014/main" id="{DB89C9F6-6FEB-4F16-B5F3-DF515EB0F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568" y="978408"/>
            <a:ext cx="9334167" cy="5596128"/>
          </a:xfrm>
          <a:prstGeom prst="rect">
            <a:avLst/>
          </a:prstGeom>
          <a:ln w="6350">
            <a:solidFill>
              <a:schemeClr val="tx1"/>
            </a:solidFill>
          </a:ln>
        </p:spPr>
      </p:pic>
      <p:grpSp>
        <p:nvGrpSpPr>
          <p:cNvPr id="15" name="Group 14">
            <a:extLst>
              <a:ext uri="{FF2B5EF4-FFF2-40B4-BE49-F238E27FC236}">
                <a16:creationId xmlns:a16="http://schemas.microsoft.com/office/drawing/2014/main" id="{EB2CE873-30D1-4C1E-8E25-2991BC2345A3}"/>
              </a:ext>
              <a:ext uri="{C183D7F6-B498-43B3-948B-1728B52AA6E4}">
                <adec:decorative xmlns:adec="http://schemas.microsoft.com/office/drawing/2017/decorative" val="1"/>
              </a:ext>
            </a:extLst>
          </p:cNvPr>
          <p:cNvGrpSpPr/>
          <p:nvPr/>
        </p:nvGrpSpPr>
        <p:grpSpPr>
          <a:xfrm>
            <a:off x="1017045" y="936486"/>
            <a:ext cx="9666195" cy="5784989"/>
            <a:chOff x="1017045" y="936486"/>
            <a:chExt cx="9666195" cy="5784989"/>
          </a:xfrm>
        </p:grpSpPr>
        <p:sp>
          <p:nvSpPr>
            <p:cNvPr id="16" name="Rectangle 15">
              <a:extLst>
                <a:ext uri="{FF2B5EF4-FFF2-40B4-BE49-F238E27FC236}">
                  <a16:creationId xmlns:a16="http://schemas.microsoft.com/office/drawing/2014/main" id="{C6CDFFC5-D942-40F5-9D3A-6874C294EBBB}"/>
                </a:ext>
              </a:extLst>
            </p:cNvPr>
            <p:cNvSpPr/>
            <p:nvPr/>
          </p:nvSpPr>
          <p:spPr>
            <a:xfrm>
              <a:off x="1017047" y="4608095"/>
              <a:ext cx="9666193" cy="2113380"/>
            </a:xfrm>
            <a:prstGeom prst="rect">
              <a:avLst/>
            </a:prstGeom>
            <a:solidFill>
              <a:schemeClr val="bg1">
                <a:alpha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 name="Rectangle 16">
              <a:extLst>
                <a:ext uri="{FF2B5EF4-FFF2-40B4-BE49-F238E27FC236}">
                  <a16:creationId xmlns:a16="http://schemas.microsoft.com/office/drawing/2014/main" id="{3C71E261-C031-4BC3-9498-12651AAD8644}"/>
                </a:ext>
              </a:extLst>
            </p:cNvPr>
            <p:cNvSpPr/>
            <p:nvPr/>
          </p:nvSpPr>
          <p:spPr>
            <a:xfrm>
              <a:off x="8610600" y="936486"/>
              <a:ext cx="2072639" cy="3671608"/>
            </a:xfrm>
            <a:prstGeom prst="rect">
              <a:avLst/>
            </a:prstGeom>
            <a:solidFill>
              <a:schemeClr val="bg1">
                <a:alpha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8" name="Rectangle 17">
              <a:extLst>
                <a:ext uri="{FF2B5EF4-FFF2-40B4-BE49-F238E27FC236}">
                  <a16:creationId xmlns:a16="http://schemas.microsoft.com/office/drawing/2014/main" id="{7B1C0AD6-06D1-471D-ACF0-3A0851D6A795}"/>
                </a:ext>
              </a:extLst>
            </p:cNvPr>
            <p:cNvSpPr/>
            <p:nvPr/>
          </p:nvSpPr>
          <p:spPr>
            <a:xfrm>
              <a:off x="1017045" y="936486"/>
              <a:ext cx="7593554" cy="1205135"/>
            </a:xfrm>
            <a:prstGeom prst="rect">
              <a:avLst/>
            </a:prstGeom>
            <a:solidFill>
              <a:schemeClr val="bg1">
                <a:alpha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9" name="Rectangle 18">
              <a:extLst>
                <a:ext uri="{FF2B5EF4-FFF2-40B4-BE49-F238E27FC236}">
                  <a16:creationId xmlns:a16="http://schemas.microsoft.com/office/drawing/2014/main" id="{D5593EDB-FB56-4C41-8FE5-9E090E1BAA24}"/>
                </a:ext>
              </a:extLst>
            </p:cNvPr>
            <p:cNvSpPr/>
            <p:nvPr/>
          </p:nvSpPr>
          <p:spPr>
            <a:xfrm>
              <a:off x="1017046" y="2141621"/>
              <a:ext cx="4709986" cy="2466473"/>
            </a:xfrm>
            <a:prstGeom prst="rect">
              <a:avLst/>
            </a:prstGeom>
            <a:solidFill>
              <a:schemeClr val="bg1">
                <a:alpha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4" name="Down Arrow 10" descr="Arrow pointing to the set up Gantt chart outputs section of the LATTE online user interface.">
            <a:extLst>
              <a:ext uri="{FF2B5EF4-FFF2-40B4-BE49-F238E27FC236}">
                <a16:creationId xmlns:a16="http://schemas.microsoft.com/office/drawing/2014/main" id="{9918309B-DEFB-40D0-9AB7-D4C5BEF747C5}"/>
              </a:ext>
            </a:extLst>
          </p:cNvPr>
          <p:cNvSpPr/>
          <p:nvPr/>
        </p:nvSpPr>
        <p:spPr>
          <a:xfrm rot="16200000">
            <a:off x="5182020" y="2234286"/>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5" name="Down Arrow 10" descr="Arrow pointing to the set up Gantt chart outputs section of the LATTE online user interface.">
            <a:extLst>
              <a:ext uri="{FF2B5EF4-FFF2-40B4-BE49-F238E27FC236}">
                <a16:creationId xmlns:a16="http://schemas.microsoft.com/office/drawing/2014/main" id="{C7C830FC-CEE7-4532-9609-75907DFC358B}"/>
              </a:ext>
            </a:extLst>
          </p:cNvPr>
          <p:cNvSpPr/>
          <p:nvPr/>
        </p:nvSpPr>
        <p:spPr>
          <a:xfrm rot="16200000">
            <a:off x="5182020" y="3244934"/>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209</a:t>
            </a:fld>
            <a:endParaRPr lang="en-US" dirty="0"/>
          </a:p>
        </p:txBody>
      </p:sp>
    </p:spTree>
    <p:extLst>
      <p:ext uri="{BB962C8B-B14F-4D97-AF65-F5344CB8AC3E}">
        <p14:creationId xmlns:p14="http://schemas.microsoft.com/office/powerpoint/2010/main" val="2316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412164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What is LATTE?</a:t>
            </a:r>
            <a:r>
              <a:rPr lang="en-US" sz="4000" dirty="0">
                <a:latin typeface="Tahoma" panose="020B0604030504040204" pitchFamily="34" charset="0"/>
              </a:rPr>
              <a:t> </a:t>
            </a:r>
            <a:r>
              <a:rPr lang="en-US" sz="1000" dirty="0">
                <a:latin typeface="Tahoma" panose="020B0604030504040204" pitchFamily="34" charset="0"/>
              </a:rPr>
              <a:t>(2/4)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7" name="Group 6" descr="Icon of a computer running the R program.">
            <a:extLst>
              <a:ext uri="{FF2B5EF4-FFF2-40B4-BE49-F238E27FC236}">
                <a16:creationId xmlns:a16="http://schemas.microsoft.com/office/drawing/2014/main" id="{D8C5FB15-9683-41DF-9400-923A16658D6F}"/>
              </a:ext>
            </a:extLst>
          </p:cNvPr>
          <p:cNvGrpSpPr/>
          <p:nvPr/>
        </p:nvGrpSpPr>
        <p:grpSpPr>
          <a:xfrm>
            <a:off x="7364268" y="1010850"/>
            <a:ext cx="2243226" cy="2154465"/>
            <a:chOff x="4744598" y="2351767"/>
            <a:chExt cx="2243226" cy="2154465"/>
          </a:xfrm>
        </p:grpSpPr>
        <p:pic>
          <p:nvPicPr>
            <p:cNvPr id="8" name="Picture 7">
              <a:extLst>
                <a:ext uri="{FF2B5EF4-FFF2-40B4-BE49-F238E27FC236}">
                  <a16:creationId xmlns:a16="http://schemas.microsoft.com/office/drawing/2014/main" id="{37118AB4-A113-46AA-AFD0-372A455FBD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4598" y="2351767"/>
              <a:ext cx="2243226" cy="2154465"/>
            </a:xfrm>
            <a:prstGeom prst="rect">
              <a:avLst/>
            </a:prstGeom>
          </p:spPr>
        </p:pic>
        <p:pic>
          <p:nvPicPr>
            <p:cNvPr id="9" name="Picture 8">
              <a:extLst>
                <a:ext uri="{FF2B5EF4-FFF2-40B4-BE49-F238E27FC236}">
                  <a16:creationId xmlns:a16="http://schemas.microsoft.com/office/drawing/2014/main" id="{50F678C8-1AC1-4AE9-9CAB-F813637A74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6771" y="3006194"/>
              <a:ext cx="1035880" cy="800453"/>
            </a:xfrm>
            <a:prstGeom prst="rect">
              <a:avLst/>
            </a:prstGeom>
          </p:spPr>
        </p:pic>
      </p:grpSp>
      <p:sp>
        <p:nvSpPr>
          <p:cNvPr id="3" name="Slide Number Placeholder 2"/>
          <p:cNvSpPr>
            <a:spLocks noGrp="1"/>
          </p:cNvSpPr>
          <p:nvPr>
            <p:ph type="sldNum" sz="quarter" idx="12"/>
          </p:nvPr>
        </p:nvSpPr>
        <p:spPr/>
        <p:txBody>
          <a:bodyPr/>
          <a:lstStyle/>
          <a:p>
            <a:fld id="{1B5DE891-BED3-4FCA-96F7-3F8A1588183F}" type="slidenum">
              <a:rPr lang="en-US" smtClean="0"/>
              <a:pPr/>
              <a:t>21</a:t>
            </a:fld>
            <a:endParaRPr lang="en-US" dirty="0"/>
          </a:p>
        </p:txBody>
      </p:sp>
    </p:spTree>
    <p:extLst>
      <p:ext uri="{BB962C8B-B14F-4D97-AF65-F5344CB8AC3E}">
        <p14:creationId xmlns:p14="http://schemas.microsoft.com/office/powerpoint/2010/main" val="55770957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525252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a:t>
            </a:r>
            <a:r>
              <a:rPr lang="en-US" sz="4000" dirty="0">
                <a:latin typeface="Tahoma" panose="020B0604030504040204" pitchFamily="34" charset="0"/>
              </a:rPr>
              <a:t> </a:t>
            </a:r>
            <a:r>
              <a:rPr lang="en-US" sz="1000" dirty="0">
                <a:latin typeface="Tahoma" panose="020B0604030504040204" pitchFamily="34" charset="0"/>
              </a:rPr>
              <a:t>(18/20)</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8" name="Picture 17" descr="Screenshot of the Gantt charts only tab of the LATTE online user interface.">
            <a:extLst>
              <a:ext uri="{FF2B5EF4-FFF2-40B4-BE49-F238E27FC236}">
                <a16:creationId xmlns:a16="http://schemas.microsoft.com/office/drawing/2014/main" id="{9DA2F636-0CA4-4A58-9584-49E6AB8A3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568" y="978408"/>
            <a:ext cx="9334167" cy="5596128"/>
          </a:xfrm>
          <a:prstGeom prst="rect">
            <a:avLst/>
          </a:prstGeom>
          <a:ln w="6350">
            <a:solidFill>
              <a:schemeClr val="tx1"/>
            </a:solidFill>
          </a:ln>
        </p:spPr>
      </p:pic>
      <p:grpSp>
        <p:nvGrpSpPr>
          <p:cNvPr id="19" name="Group 18">
            <a:extLst>
              <a:ext uri="{FF2B5EF4-FFF2-40B4-BE49-F238E27FC236}">
                <a16:creationId xmlns:a16="http://schemas.microsoft.com/office/drawing/2014/main" id="{DFE1352A-4442-4DB4-A055-DED62A37EC96}"/>
              </a:ext>
              <a:ext uri="{C183D7F6-B498-43B3-948B-1728B52AA6E4}">
                <adec:decorative xmlns:adec="http://schemas.microsoft.com/office/drawing/2017/decorative" val="1"/>
              </a:ext>
            </a:extLst>
          </p:cNvPr>
          <p:cNvGrpSpPr/>
          <p:nvPr/>
        </p:nvGrpSpPr>
        <p:grpSpPr>
          <a:xfrm>
            <a:off x="1017045" y="936486"/>
            <a:ext cx="9666195" cy="5784989"/>
            <a:chOff x="1017045" y="936486"/>
            <a:chExt cx="9666195" cy="5784989"/>
          </a:xfrm>
        </p:grpSpPr>
        <p:sp>
          <p:nvSpPr>
            <p:cNvPr id="24" name="Rectangle 23">
              <a:extLst>
                <a:ext uri="{FF2B5EF4-FFF2-40B4-BE49-F238E27FC236}">
                  <a16:creationId xmlns:a16="http://schemas.microsoft.com/office/drawing/2014/main" id="{6196659B-4290-4464-9B6C-D0A0104379B4}"/>
                </a:ext>
              </a:extLst>
            </p:cNvPr>
            <p:cNvSpPr/>
            <p:nvPr/>
          </p:nvSpPr>
          <p:spPr>
            <a:xfrm>
              <a:off x="1017047" y="4608095"/>
              <a:ext cx="9666193" cy="2113380"/>
            </a:xfrm>
            <a:prstGeom prst="rect">
              <a:avLst/>
            </a:prstGeom>
            <a:solidFill>
              <a:schemeClr val="bg1">
                <a:alpha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5" name="Rectangle 24">
              <a:extLst>
                <a:ext uri="{FF2B5EF4-FFF2-40B4-BE49-F238E27FC236}">
                  <a16:creationId xmlns:a16="http://schemas.microsoft.com/office/drawing/2014/main" id="{B29425F7-B89B-4A38-84F4-6639396BD43E}"/>
                </a:ext>
              </a:extLst>
            </p:cNvPr>
            <p:cNvSpPr/>
            <p:nvPr/>
          </p:nvSpPr>
          <p:spPr>
            <a:xfrm>
              <a:off x="8610600" y="936486"/>
              <a:ext cx="2072639" cy="3671608"/>
            </a:xfrm>
            <a:prstGeom prst="rect">
              <a:avLst/>
            </a:prstGeom>
            <a:solidFill>
              <a:schemeClr val="bg1">
                <a:alpha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6" name="Rectangle 25">
              <a:extLst>
                <a:ext uri="{FF2B5EF4-FFF2-40B4-BE49-F238E27FC236}">
                  <a16:creationId xmlns:a16="http://schemas.microsoft.com/office/drawing/2014/main" id="{C2322C13-AD34-4A91-9E60-4B5426C82D47}"/>
                </a:ext>
              </a:extLst>
            </p:cNvPr>
            <p:cNvSpPr/>
            <p:nvPr/>
          </p:nvSpPr>
          <p:spPr>
            <a:xfrm>
              <a:off x="1017045" y="936486"/>
              <a:ext cx="7593554" cy="1205135"/>
            </a:xfrm>
            <a:prstGeom prst="rect">
              <a:avLst/>
            </a:prstGeom>
            <a:solidFill>
              <a:schemeClr val="bg1">
                <a:alpha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7" name="Rectangle 26">
              <a:extLst>
                <a:ext uri="{FF2B5EF4-FFF2-40B4-BE49-F238E27FC236}">
                  <a16:creationId xmlns:a16="http://schemas.microsoft.com/office/drawing/2014/main" id="{A9299844-02C3-4710-AC36-6B00B4038C61}"/>
                </a:ext>
              </a:extLst>
            </p:cNvPr>
            <p:cNvSpPr/>
            <p:nvPr/>
          </p:nvSpPr>
          <p:spPr>
            <a:xfrm>
              <a:off x="1017046" y="2141621"/>
              <a:ext cx="4709986" cy="2466473"/>
            </a:xfrm>
            <a:prstGeom prst="rect">
              <a:avLst/>
            </a:prstGeom>
            <a:solidFill>
              <a:schemeClr val="bg1">
                <a:alpha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4" name="Group 3" descr="Arrow pointing to the set up Gantt chart outputs section of the LATTE online user interface.">
            <a:extLst>
              <a:ext uri="{FF2B5EF4-FFF2-40B4-BE49-F238E27FC236}">
                <a16:creationId xmlns:a16="http://schemas.microsoft.com/office/drawing/2014/main" id="{C5BAC681-B012-4E45-9DF4-D79BA5147866}"/>
              </a:ext>
            </a:extLst>
          </p:cNvPr>
          <p:cNvGrpSpPr/>
          <p:nvPr/>
        </p:nvGrpSpPr>
        <p:grpSpPr>
          <a:xfrm>
            <a:off x="4901701" y="2933990"/>
            <a:ext cx="1050878" cy="457200"/>
            <a:chOff x="4901701" y="2933990"/>
            <a:chExt cx="1050878" cy="457200"/>
          </a:xfrm>
        </p:grpSpPr>
        <p:sp>
          <p:nvSpPr>
            <p:cNvPr id="28" name="Down Arrow 10">
              <a:extLst>
                <a:ext uri="{FF2B5EF4-FFF2-40B4-BE49-F238E27FC236}">
                  <a16:creationId xmlns:a16="http://schemas.microsoft.com/office/drawing/2014/main" id="{9C524797-7CF7-4A06-8493-160F1E879E6D}"/>
                </a:ext>
              </a:extLst>
            </p:cNvPr>
            <p:cNvSpPr/>
            <p:nvPr/>
          </p:nvSpPr>
          <p:spPr>
            <a:xfrm rot="16200000">
              <a:off x="5182020" y="2741493"/>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4" name="Left Bracket 13">
              <a:extLst>
                <a:ext uri="{FF2B5EF4-FFF2-40B4-BE49-F238E27FC236}">
                  <a16:creationId xmlns:a16="http://schemas.microsoft.com/office/drawing/2014/main" id="{D0632935-5A5D-47EA-8CEF-FDDD5B30B792}"/>
                </a:ext>
              </a:extLst>
            </p:cNvPr>
            <p:cNvSpPr/>
            <p:nvPr/>
          </p:nvSpPr>
          <p:spPr>
            <a:xfrm>
              <a:off x="5892080" y="2933990"/>
              <a:ext cx="60499" cy="457200"/>
            </a:xfrm>
            <a:prstGeom prst="leftBracket">
              <a:avLst/>
            </a:prstGeom>
            <a:ln w="25400">
              <a:solidFill>
                <a:srgbClr val="F6A0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5" name="Group 4" descr="Arrow pointing to the set up Gantt chart outputs section of the LATTE online user interface.">
            <a:extLst>
              <a:ext uri="{FF2B5EF4-FFF2-40B4-BE49-F238E27FC236}">
                <a16:creationId xmlns:a16="http://schemas.microsoft.com/office/drawing/2014/main" id="{52B3D657-155B-4C69-973B-C5D2FAEAD65D}"/>
              </a:ext>
            </a:extLst>
          </p:cNvPr>
          <p:cNvGrpSpPr/>
          <p:nvPr/>
        </p:nvGrpSpPr>
        <p:grpSpPr>
          <a:xfrm>
            <a:off x="4901701" y="3931544"/>
            <a:ext cx="1050878" cy="457200"/>
            <a:chOff x="4901701" y="3931544"/>
            <a:chExt cx="1050878" cy="457200"/>
          </a:xfrm>
        </p:grpSpPr>
        <p:sp>
          <p:nvSpPr>
            <p:cNvPr id="29" name="Down Arrow 10">
              <a:extLst>
                <a:ext uri="{FF2B5EF4-FFF2-40B4-BE49-F238E27FC236}">
                  <a16:creationId xmlns:a16="http://schemas.microsoft.com/office/drawing/2014/main" id="{CA6A8851-2D88-40A4-B8BC-4E5894089272}"/>
                </a:ext>
              </a:extLst>
            </p:cNvPr>
            <p:cNvSpPr/>
            <p:nvPr/>
          </p:nvSpPr>
          <p:spPr>
            <a:xfrm rot="16200000">
              <a:off x="5182020" y="3737858"/>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 name="Left Bracket 14">
              <a:extLst>
                <a:ext uri="{FF2B5EF4-FFF2-40B4-BE49-F238E27FC236}">
                  <a16:creationId xmlns:a16="http://schemas.microsoft.com/office/drawing/2014/main" id="{4A7F40C0-E385-49CA-93A4-332CA64A5211}"/>
                </a:ext>
              </a:extLst>
            </p:cNvPr>
            <p:cNvSpPr/>
            <p:nvPr/>
          </p:nvSpPr>
          <p:spPr>
            <a:xfrm>
              <a:off x="5892080" y="3931544"/>
              <a:ext cx="60499" cy="457200"/>
            </a:xfrm>
            <a:prstGeom prst="leftBracket">
              <a:avLst/>
            </a:prstGeom>
            <a:ln w="25400">
              <a:solidFill>
                <a:srgbClr val="F6A0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210</a:t>
            </a:fld>
            <a:endParaRPr lang="en-US" dirty="0"/>
          </a:p>
        </p:txBody>
      </p:sp>
    </p:spTree>
    <p:extLst>
      <p:ext uri="{BB962C8B-B14F-4D97-AF65-F5344CB8AC3E}">
        <p14:creationId xmlns:p14="http://schemas.microsoft.com/office/powerpoint/2010/main" val="74208086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525252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a:t>
            </a:r>
            <a:r>
              <a:rPr lang="en-US" sz="4000" dirty="0">
                <a:latin typeface="Tahoma" panose="020B0604030504040204" pitchFamily="34" charset="0"/>
              </a:rPr>
              <a:t> </a:t>
            </a:r>
            <a:r>
              <a:rPr lang="en-US" sz="1000" dirty="0">
                <a:latin typeface="Tahoma" panose="020B0604030504040204" pitchFamily="34" charset="0"/>
              </a:rPr>
              <a:t>(19/20)</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5" name="Picture 4" descr="Screenshot of the Gantt charts only tab of the LATTE online user interface.">
            <a:extLst>
              <a:ext uri="{FF2B5EF4-FFF2-40B4-BE49-F238E27FC236}">
                <a16:creationId xmlns:a16="http://schemas.microsoft.com/office/drawing/2014/main" id="{544C8EA9-8097-4501-BDBD-EF4D3CEB4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568" y="978408"/>
            <a:ext cx="9334167" cy="5596128"/>
          </a:xfrm>
          <a:prstGeom prst="rect">
            <a:avLst/>
          </a:prstGeom>
          <a:ln w="6350">
            <a:solidFill>
              <a:schemeClr val="tx1"/>
            </a:solidFill>
          </a:ln>
        </p:spPr>
      </p:pic>
      <p:sp>
        <p:nvSpPr>
          <p:cNvPr id="17" name="Down Arrow 10" descr="Arrow pointing to the set up outputs section of the LATTE online user interface.">
            <a:extLst>
              <a:ext uri="{FF2B5EF4-FFF2-40B4-BE49-F238E27FC236}">
                <a16:creationId xmlns:a16="http://schemas.microsoft.com/office/drawing/2014/main" id="{8469B063-CAC4-492E-A161-0A3965D5A6F1}"/>
              </a:ext>
            </a:extLst>
          </p:cNvPr>
          <p:cNvSpPr/>
          <p:nvPr/>
        </p:nvSpPr>
        <p:spPr>
          <a:xfrm rot="16200000">
            <a:off x="2046692" y="4943693"/>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 name="Down Arrow 10" descr="Arrow pointing to the run button in the LATTE online user interface.">
            <a:extLst>
              <a:ext uri="{FF2B5EF4-FFF2-40B4-BE49-F238E27FC236}">
                <a16:creationId xmlns:a16="http://schemas.microsoft.com/office/drawing/2014/main" id="{DC6336D6-3804-4C8B-AB48-8AC76FAA3001}"/>
              </a:ext>
            </a:extLst>
          </p:cNvPr>
          <p:cNvSpPr/>
          <p:nvPr/>
        </p:nvSpPr>
        <p:spPr>
          <a:xfrm rot="16200000">
            <a:off x="4620831" y="5821551"/>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211</a:t>
            </a:fld>
            <a:endParaRPr lang="en-US" dirty="0"/>
          </a:p>
        </p:txBody>
      </p:sp>
    </p:spTree>
    <p:extLst>
      <p:ext uri="{BB962C8B-B14F-4D97-AF65-F5344CB8AC3E}">
        <p14:creationId xmlns:p14="http://schemas.microsoft.com/office/powerpoint/2010/main" val="81261955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525252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a:t>
            </a:r>
            <a:r>
              <a:rPr lang="en-US" sz="4000" dirty="0">
                <a:latin typeface="Tahoma" panose="020B0604030504040204" pitchFamily="34" charset="0"/>
              </a:rPr>
              <a:t> </a:t>
            </a:r>
            <a:r>
              <a:rPr lang="en-US" sz="1000" dirty="0">
                <a:latin typeface="Tahoma" panose="020B0604030504040204" pitchFamily="34" charset="0"/>
              </a:rPr>
              <a:t>(20/20)</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5" name="Picture 4" descr="Screenshot of the Gantt charts only tab of the LATTE online user interface.">
            <a:extLst>
              <a:ext uri="{FF2B5EF4-FFF2-40B4-BE49-F238E27FC236}">
                <a16:creationId xmlns:a16="http://schemas.microsoft.com/office/drawing/2014/main" id="{544C8EA9-8097-4501-BDBD-EF4D3CEB4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568" y="978408"/>
            <a:ext cx="9334167" cy="5596128"/>
          </a:xfrm>
          <a:prstGeom prst="rect">
            <a:avLst/>
          </a:prstGeom>
          <a:ln w="6350">
            <a:solidFill>
              <a:schemeClr val="tx1"/>
            </a:solidFill>
          </a:ln>
        </p:spPr>
      </p:pic>
      <p:sp>
        <p:nvSpPr>
          <p:cNvPr id="7" name="Rectangle 6" descr="Rectangle highlighting the set up Gantt chart outputs section of the LATTE online user interface.">
            <a:extLst>
              <a:ext uri="{FF2B5EF4-FFF2-40B4-BE49-F238E27FC236}">
                <a16:creationId xmlns:a16="http://schemas.microsoft.com/office/drawing/2014/main" id="{019300FB-C263-45A3-B730-42180F6FC647}"/>
              </a:ext>
            </a:extLst>
          </p:cNvPr>
          <p:cNvSpPr/>
          <p:nvPr/>
        </p:nvSpPr>
        <p:spPr>
          <a:xfrm flipH="1">
            <a:off x="5739061" y="2213811"/>
            <a:ext cx="2322095" cy="228600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 name="Down Arrow 10" descr="Arrow pointing to the set up outputs section of the LATTE online user interface.">
            <a:extLst>
              <a:ext uri="{FF2B5EF4-FFF2-40B4-BE49-F238E27FC236}">
                <a16:creationId xmlns:a16="http://schemas.microsoft.com/office/drawing/2014/main" id="{7237B335-7022-407A-9E12-8D302ECA8C4C}"/>
              </a:ext>
            </a:extLst>
          </p:cNvPr>
          <p:cNvSpPr/>
          <p:nvPr/>
        </p:nvSpPr>
        <p:spPr>
          <a:xfrm rot="16200000">
            <a:off x="2046692" y="4943693"/>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6" name="Down Arrow 10" descr="Arrow pointing to the run button in the LATTE online user interface.">
            <a:extLst>
              <a:ext uri="{FF2B5EF4-FFF2-40B4-BE49-F238E27FC236}">
                <a16:creationId xmlns:a16="http://schemas.microsoft.com/office/drawing/2014/main" id="{ABB35539-9EC6-4692-BE28-FA64D061F776}"/>
              </a:ext>
            </a:extLst>
          </p:cNvPr>
          <p:cNvSpPr/>
          <p:nvPr/>
        </p:nvSpPr>
        <p:spPr>
          <a:xfrm rot="16200000">
            <a:off x="4620831" y="5821551"/>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212</a:t>
            </a:fld>
            <a:endParaRPr lang="en-US" dirty="0"/>
          </a:p>
        </p:txBody>
      </p:sp>
    </p:spTree>
    <p:extLst>
      <p:ext uri="{BB962C8B-B14F-4D97-AF65-F5344CB8AC3E}">
        <p14:creationId xmlns:p14="http://schemas.microsoft.com/office/powerpoint/2010/main" val="8539134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16379"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 </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(1/24)</a:t>
            </a:r>
          </a:p>
        </p:txBody>
      </p:sp>
      <p:pic>
        <p:nvPicPr>
          <p:cNvPr id="10" name="Picture 9" descr="Screenshot of the contents of the folder containing output files from a LATTE analysis.">
            <a:extLst>
              <a:ext uri="{FF2B5EF4-FFF2-40B4-BE49-F238E27FC236}">
                <a16:creationId xmlns:a16="http://schemas.microsoft.com/office/drawing/2014/main" id="{152A3A62-8D74-4D88-A884-236C84C66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2299251"/>
            <a:ext cx="7059168" cy="2294230"/>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213</a:t>
            </a:fld>
            <a:endParaRPr lang="en-US" dirty="0"/>
          </a:p>
        </p:txBody>
      </p:sp>
    </p:spTree>
    <p:extLst>
      <p:ext uri="{BB962C8B-B14F-4D97-AF65-F5344CB8AC3E}">
        <p14:creationId xmlns:p14="http://schemas.microsoft.com/office/powerpoint/2010/main" val="179633206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16379"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(2/24)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4" name="Group 3" descr="Screenshot of the contents of the folder containing output files from a LATTE analysis with select files highlighted.">
            <a:extLst>
              <a:ext uri="{FF2B5EF4-FFF2-40B4-BE49-F238E27FC236}">
                <a16:creationId xmlns:a16="http://schemas.microsoft.com/office/drawing/2014/main" id="{13CA5F1D-F149-4279-A327-0ADDAF7088D3}"/>
              </a:ext>
            </a:extLst>
          </p:cNvPr>
          <p:cNvGrpSpPr/>
          <p:nvPr/>
        </p:nvGrpSpPr>
        <p:grpSpPr>
          <a:xfrm>
            <a:off x="422715" y="2299251"/>
            <a:ext cx="7065078" cy="2294230"/>
            <a:chOff x="422715" y="2299251"/>
            <a:chExt cx="7065078" cy="2294230"/>
          </a:xfrm>
        </p:grpSpPr>
        <p:pic>
          <p:nvPicPr>
            <p:cNvPr id="5" name="Picture 4" descr="Graphical user interface, text, application&#10;&#10;Description automatically generated">
              <a:extLst>
                <a:ext uri="{FF2B5EF4-FFF2-40B4-BE49-F238E27FC236}">
                  <a16:creationId xmlns:a16="http://schemas.microsoft.com/office/drawing/2014/main" id="{58CF849D-65CB-4F7E-BD7B-68F095A52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2299251"/>
              <a:ext cx="7059168" cy="2294230"/>
            </a:xfrm>
            <a:prstGeom prst="rect">
              <a:avLst/>
            </a:prstGeom>
            <a:ln w="6350">
              <a:solidFill>
                <a:schemeClr val="tx1"/>
              </a:solidFill>
            </a:ln>
          </p:spPr>
        </p:pic>
        <p:sp>
          <p:nvSpPr>
            <p:cNvPr id="12" name="Rectangle 11">
              <a:extLst>
                <a:ext uri="{FF2B5EF4-FFF2-40B4-BE49-F238E27FC236}">
                  <a16:creationId xmlns:a16="http://schemas.microsoft.com/office/drawing/2014/main" id="{34640353-BB41-458D-BEB9-32489E3203C4}"/>
                </a:ext>
              </a:extLst>
            </p:cNvPr>
            <p:cNvSpPr/>
            <p:nvPr/>
          </p:nvSpPr>
          <p:spPr>
            <a:xfrm flipH="1">
              <a:off x="422715" y="2761521"/>
              <a:ext cx="7065078" cy="36576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cxnSp>
        <p:nvCxnSpPr>
          <p:cNvPr id="10" name="Straight Arrow Connector 9">
            <a:extLst>
              <a:ext uri="{FF2B5EF4-FFF2-40B4-BE49-F238E27FC236}">
                <a16:creationId xmlns:a16="http://schemas.microsoft.com/office/drawing/2014/main" id="{9D476A8A-F8A4-4384-A1B7-D3F12CD4733C}"/>
              </a:ext>
              <a:ext uri="{C183D7F6-B498-43B3-948B-1728B52AA6E4}">
                <adec:decorative xmlns:adec="http://schemas.microsoft.com/office/drawing/2017/decorative" val="1"/>
              </a:ext>
            </a:extLst>
          </p:cNvPr>
          <p:cNvCxnSpPr>
            <a:cxnSpLocks/>
          </p:cNvCxnSpPr>
          <p:nvPr/>
        </p:nvCxnSpPr>
        <p:spPr>
          <a:xfrm flipH="1">
            <a:off x="7573289" y="2937545"/>
            <a:ext cx="73152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BA036F4-506C-4778-8F41-B7B1CC8998B1}"/>
              </a:ext>
            </a:extLst>
          </p:cNvPr>
          <p:cNvSpPr txBox="1"/>
          <p:nvPr/>
        </p:nvSpPr>
        <p:spPr>
          <a:xfrm>
            <a:off x="8418121" y="2312595"/>
            <a:ext cx="3316680" cy="2677656"/>
          </a:xfrm>
          <a:prstGeom prst="rect">
            <a:avLst/>
          </a:prstGeom>
          <a:noFill/>
          <a:ln w="38100" cmpd="sng">
            <a:noFill/>
          </a:ln>
        </p:spPr>
        <p:txBody>
          <a:bodyPr wrap="square" rtlCol="0">
            <a:spAutoFit/>
          </a:bodyPr>
          <a:lstStyle/>
          <a:p>
            <a:r>
              <a:rPr lang="en-US" sz="2400" dirty="0">
                <a:latin typeface="Tahoma" panose="020B0604030504040204" pitchFamily="34" charset="0"/>
              </a:rPr>
              <a:t>Summary statistics for input files and analysis parameters</a:t>
            </a:r>
          </a:p>
          <a:p>
            <a:endParaRPr lang="en-US" sz="2400" dirty="0">
              <a:latin typeface="Tahoma" panose="020B0604030504040204" pitchFamily="34" charset="0"/>
            </a:endParaRPr>
          </a:p>
          <a:p>
            <a:r>
              <a:rPr lang="en-US" sz="2400" dirty="0">
                <a:latin typeface="Tahoma" panose="020B0604030504040204" pitchFamily="34" charset="0"/>
              </a:rPr>
              <a:t>Computational issues encountered during analysis </a:t>
            </a:r>
          </a:p>
        </p:txBody>
      </p:sp>
      <p:sp>
        <p:nvSpPr>
          <p:cNvPr id="3" name="Slide Number Placeholder 2"/>
          <p:cNvSpPr>
            <a:spLocks noGrp="1"/>
          </p:cNvSpPr>
          <p:nvPr>
            <p:ph type="sldNum" sz="quarter" idx="12"/>
          </p:nvPr>
        </p:nvSpPr>
        <p:spPr/>
        <p:txBody>
          <a:bodyPr/>
          <a:lstStyle/>
          <a:p>
            <a:fld id="{1B5DE891-BED3-4FCA-96F7-3F8A1588183F}" type="slidenum">
              <a:rPr lang="en-US" smtClean="0"/>
              <a:pPr/>
              <a:t>214</a:t>
            </a:fld>
            <a:endParaRPr lang="en-US" dirty="0"/>
          </a:p>
        </p:txBody>
      </p:sp>
    </p:spTree>
    <p:extLst>
      <p:ext uri="{BB962C8B-B14F-4D97-AF65-F5344CB8AC3E}">
        <p14:creationId xmlns:p14="http://schemas.microsoft.com/office/powerpoint/2010/main" val="41355536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16379"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(3/24)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5" name="Group 4" descr="Screenshot of the contents of the folder containing output files from a LATTE analysis with select files highlighted.">
            <a:extLst>
              <a:ext uri="{FF2B5EF4-FFF2-40B4-BE49-F238E27FC236}">
                <a16:creationId xmlns:a16="http://schemas.microsoft.com/office/drawing/2014/main" id="{93E4523B-F227-4A13-8C5F-6B406CEB1CAC}"/>
              </a:ext>
            </a:extLst>
          </p:cNvPr>
          <p:cNvGrpSpPr/>
          <p:nvPr/>
        </p:nvGrpSpPr>
        <p:grpSpPr>
          <a:xfrm>
            <a:off x="422715" y="2299251"/>
            <a:ext cx="7065078" cy="2294230"/>
            <a:chOff x="422715" y="2299251"/>
            <a:chExt cx="7065078" cy="2294230"/>
          </a:xfrm>
        </p:grpSpPr>
        <p:pic>
          <p:nvPicPr>
            <p:cNvPr id="4" name="Picture 3" descr="Graphical user interface, text, application&#10;&#10;Description automatically generated">
              <a:extLst>
                <a:ext uri="{FF2B5EF4-FFF2-40B4-BE49-F238E27FC236}">
                  <a16:creationId xmlns:a16="http://schemas.microsoft.com/office/drawing/2014/main" id="{1BDD2367-5FB7-4F60-842D-021884752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2299251"/>
              <a:ext cx="7059168" cy="2294230"/>
            </a:xfrm>
            <a:prstGeom prst="rect">
              <a:avLst/>
            </a:prstGeom>
            <a:ln w="6350">
              <a:solidFill>
                <a:schemeClr val="tx1"/>
              </a:solidFill>
            </a:ln>
          </p:spPr>
        </p:pic>
        <p:sp>
          <p:nvSpPr>
            <p:cNvPr id="10" name="Rectangle 9">
              <a:extLst>
                <a:ext uri="{FF2B5EF4-FFF2-40B4-BE49-F238E27FC236}">
                  <a16:creationId xmlns:a16="http://schemas.microsoft.com/office/drawing/2014/main" id="{9C76E431-B736-41EA-965B-FAEA92301AB9}"/>
                </a:ext>
              </a:extLst>
            </p:cNvPr>
            <p:cNvSpPr/>
            <p:nvPr/>
          </p:nvSpPr>
          <p:spPr>
            <a:xfrm flipH="1">
              <a:off x="422715" y="3086379"/>
              <a:ext cx="7065078" cy="36576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cxnSp>
        <p:nvCxnSpPr>
          <p:cNvPr id="8" name="Straight Arrow Connector 7">
            <a:extLst>
              <a:ext uri="{FF2B5EF4-FFF2-40B4-BE49-F238E27FC236}">
                <a16:creationId xmlns:a16="http://schemas.microsoft.com/office/drawing/2014/main" id="{C7A87491-FA19-4480-9F98-5BE9D861E891}"/>
              </a:ext>
              <a:ext uri="{C183D7F6-B498-43B3-948B-1728B52AA6E4}">
                <adec:decorative xmlns:adec="http://schemas.microsoft.com/office/drawing/2017/decorative" val="1"/>
              </a:ext>
            </a:extLst>
          </p:cNvPr>
          <p:cNvCxnSpPr>
            <a:cxnSpLocks/>
          </p:cNvCxnSpPr>
          <p:nvPr/>
        </p:nvCxnSpPr>
        <p:spPr>
          <a:xfrm flipH="1">
            <a:off x="7573289" y="3262403"/>
            <a:ext cx="73152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E4D87DB-34BB-4D9B-8796-D50759CEDA79}"/>
              </a:ext>
            </a:extLst>
          </p:cNvPr>
          <p:cNvSpPr txBox="1"/>
          <p:nvPr/>
        </p:nvSpPr>
        <p:spPr>
          <a:xfrm>
            <a:off x="8418121" y="1970349"/>
            <a:ext cx="3496788" cy="4154984"/>
          </a:xfrm>
          <a:prstGeom prst="rect">
            <a:avLst/>
          </a:prstGeom>
          <a:noFill/>
          <a:ln w="38100" cmpd="sng">
            <a:noFill/>
          </a:ln>
        </p:spPr>
        <p:txBody>
          <a:bodyPr wrap="square" rtlCol="0">
            <a:spAutoFit/>
          </a:bodyPr>
          <a:lstStyle/>
          <a:p>
            <a:r>
              <a:rPr lang="en-US" sz="2400" dirty="0">
                <a:latin typeface="Tahoma" panose="020B0604030504040204" pitchFamily="34" charset="0"/>
              </a:rPr>
              <a:t>Charts to visualize dates of stays in locations</a:t>
            </a:r>
          </a:p>
          <a:p>
            <a:endParaRPr lang="en-US" sz="2400" dirty="0">
              <a:latin typeface="Tahoma" panose="020B0604030504040204" pitchFamily="34" charset="0"/>
            </a:endParaRPr>
          </a:p>
          <a:p>
            <a:r>
              <a:rPr lang="en-US" sz="2400" dirty="0">
                <a:latin typeface="Tahoma" panose="020B0604030504040204" pitchFamily="34" charset="0"/>
              </a:rPr>
              <a:t>Infectious period dates are also shown if included</a:t>
            </a:r>
          </a:p>
          <a:p>
            <a:endParaRPr lang="en-US" sz="2400" dirty="0">
              <a:latin typeface="Tahoma" panose="020B0604030504040204" pitchFamily="34" charset="0"/>
            </a:endParaRPr>
          </a:p>
          <a:p>
            <a:r>
              <a:rPr lang="en-US" sz="2400" dirty="0">
                <a:latin typeface="Tahoma" panose="020B0604030504040204" pitchFamily="34" charset="0"/>
              </a:rPr>
              <a:t>File includes a separate chart for each location and time interval included in the analysis</a:t>
            </a:r>
          </a:p>
        </p:txBody>
      </p:sp>
      <p:sp>
        <p:nvSpPr>
          <p:cNvPr id="3" name="Slide Number Placeholder 2"/>
          <p:cNvSpPr>
            <a:spLocks noGrp="1"/>
          </p:cNvSpPr>
          <p:nvPr>
            <p:ph type="sldNum" sz="quarter" idx="12"/>
          </p:nvPr>
        </p:nvSpPr>
        <p:spPr/>
        <p:txBody>
          <a:bodyPr/>
          <a:lstStyle/>
          <a:p>
            <a:fld id="{1B5DE891-BED3-4FCA-96F7-3F8A1588183F}" type="slidenum">
              <a:rPr lang="en-US" smtClean="0"/>
              <a:pPr/>
              <a:t>215</a:t>
            </a:fld>
            <a:endParaRPr lang="en-US" dirty="0"/>
          </a:p>
        </p:txBody>
      </p:sp>
    </p:spTree>
    <p:extLst>
      <p:ext uri="{BB962C8B-B14F-4D97-AF65-F5344CB8AC3E}">
        <p14:creationId xmlns:p14="http://schemas.microsoft.com/office/powerpoint/2010/main" val="25177461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16379"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(4/24)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5" name="Group 4" descr="Screenshot of the contents of the folder containing output files from a LATTE analysis with select files highlighted.">
            <a:extLst>
              <a:ext uri="{FF2B5EF4-FFF2-40B4-BE49-F238E27FC236}">
                <a16:creationId xmlns:a16="http://schemas.microsoft.com/office/drawing/2014/main" id="{40DE12D8-A341-414C-8F33-E9CC8623D35A}"/>
              </a:ext>
            </a:extLst>
          </p:cNvPr>
          <p:cNvGrpSpPr/>
          <p:nvPr/>
        </p:nvGrpSpPr>
        <p:grpSpPr>
          <a:xfrm>
            <a:off x="422715" y="2299251"/>
            <a:ext cx="7065078" cy="2294230"/>
            <a:chOff x="422715" y="2299251"/>
            <a:chExt cx="7065078" cy="2294230"/>
          </a:xfrm>
        </p:grpSpPr>
        <p:pic>
          <p:nvPicPr>
            <p:cNvPr id="4" name="Picture 3" descr="Graphical user interface, text, application&#10;&#10;Description automatically generated">
              <a:extLst>
                <a:ext uri="{FF2B5EF4-FFF2-40B4-BE49-F238E27FC236}">
                  <a16:creationId xmlns:a16="http://schemas.microsoft.com/office/drawing/2014/main" id="{9407306B-A81C-46D2-909F-9FFFD409D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2299251"/>
              <a:ext cx="7059168" cy="2294230"/>
            </a:xfrm>
            <a:prstGeom prst="rect">
              <a:avLst/>
            </a:prstGeom>
            <a:ln w="6350">
              <a:solidFill>
                <a:schemeClr val="tx1"/>
              </a:solidFill>
            </a:ln>
          </p:spPr>
        </p:pic>
        <p:sp>
          <p:nvSpPr>
            <p:cNvPr id="13" name="Rectangle 12">
              <a:extLst>
                <a:ext uri="{FF2B5EF4-FFF2-40B4-BE49-F238E27FC236}">
                  <a16:creationId xmlns:a16="http://schemas.microsoft.com/office/drawing/2014/main" id="{F3CC0987-1D1D-424C-BAEE-1DE53851B70E}"/>
                </a:ext>
              </a:extLst>
            </p:cNvPr>
            <p:cNvSpPr/>
            <p:nvPr/>
          </p:nvSpPr>
          <p:spPr>
            <a:xfrm flipH="1">
              <a:off x="422715" y="3423265"/>
              <a:ext cx="7065078" cy="36576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cxnSp>
        <p:nvCxnSpPr>
          <p:cNvPr id="11" name="Straight Arrow Connector 10">
            <a:extLst>
              <a:ext uri="{FF2B5EF4-FFF2-40B4-BE49-F238E27FC236}">
                <a16:creationId xmlns:a16="http://schemas.microsoft.com/office/drawing/2014/main" id="{ABC3900B-BAFB-49CF-9F32-38FBA5E54F31}"/>
              </a:ext>
              <a:ext uri="{C183D7F6-B498-43B3-948B-1728B52AA6E4}">
                <adec:decorative xmlns:adec="http://schemas.microsoft.com/office/drawing/2017/decorative" val="1"/>
              </a:ext>
            </a:extLst>
          </p:cNvPr>
          <p:cNvCxnSpPr>
            <a:cxnSpLocks/>
          </p:cNvCxnSpPr>
          <p:nvPr/>
        </p:nvCxnSpPr>
        <p:spPr>
          <a:xfrm flipH="1">
            <a:off x="7573289" y="3599289"/>
            <a:ext cx="73152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00C3B98-532C-425E-A257-D08B6C4FB405}"/>
              </a:ext>
            </a:extLst>
          </p:cNvPr>
          <p:cNvSpPr txBox="1"/>
          <p:nvPr/>
        </p:nvSpPr>
        <p:spPr>
          <a:xfrm>
            <a:off x="8418121" y="2754987"/>
            <a:ext cx="3316680" cy="3046988"/>
          </a:xfrm>
          <a:prstGeom prst="rect">
            <a:avLst/>
          </a:prstGeom>
          <a:noFill/>
          <a:ln w="38100" cmpd="sng">
            <a:noFill/>
          </a:ln>
        </p:spPr>
        <p:txBody>
          <a:bodyPr wrap="square" rtlCol="0">
            <a:spAutoFit/>
          </a:bodyPr>
          <a:lstStyle/>
          <a:p>
            <a:r>
              <a:rPr lang="en-US" sz="2400" dirty="0">
                <a:latin typeface="Tahoma" panose="020B0604030504040204" pitchFamily="34" charset="0"/>
              </a:rPr>
              <a:t>Charts to visualize infectious period dates</a:t>
            </a:r>
          </a:p>
          <a:p>
            <a:endParaRPr lang="en-US" sz="2400" dirty="0">
              <a:latin typeface="Tahoma" panose="020B0604030504040204" pitchFamily="34" charset="0"/>
            </a:endParaRPr>
          </a:p>
          <a:p>
            <a:r>
              <a:rPr lang="en-US" sz="2400" dirty="0">
                <a:latin typeface="Tahoma" panose="020B0604030504040204" pitchFamily="34" charset="0"/>
              </a:rPr>
              <a:t>File includes a separate chart for each time interval included in the analysis</a:t>
            </a:r>
          </a:p>
          <a:p>
            <a:endParaRPr lang="en-US" sz="2400"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216</a:t>
            </a:fld>
            <a:endParaRPr lang="en-US" dirty="0"/>
          </a:p>
        </p:txBody>
      </p:sp>
    </p:spTree>
    <p:extLst>
      <p:ext uri="{BB962C8B-B14F-4D97-AF65-F5344CB8AC3E}">
        <p14:creationId xmlns:p14="http://schemas.microsoft.com/office/powerpoint/2010/main" val="26002436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16379"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(5/24)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8" name="Group 7" descr="Screenshot of the contents of the folder containing output files from a LATTE analysis with select files highlighted.">
            <a:extLst>
              <a:ext uri="{FF2B5EF4-FFF2-40B4-BE49-F238E27FC236}">
                <a16:creationId xmlns:a16="http://schemas.microsoft.com/office/drawing/2014/main" id="{D5F16579-4A0E-42AD-B93A-BA65C222BF8D}"/>
              </a:ext>
            </a:extLst>
          </p:cNvPr>
          <p:cNvGrpSpPr/>
          <p:nvPr/>
        </p:nvGrpSpPr>
        <p:grpSpPr>
          <a:xfrm>
            <a:off x="422715" y="2299251"/>
            <a:ext cx="7065078" cy="2294230"/>
            <a:chOff x="422715" y="2299251"/>
            <a:chExt cx="7065078" cy="2294230"/>
          </a:xfrm>
        </p:grpSpPr>
        <p:pic>
          <p:nvPicPr>
            <p:cNvPr id="4" name="Picture 3" descr="Graphical user interface, text, application&#10;&#10;Description automatically generated">
              <a:extLst>
                <a:ext uri="{FF2B5EF4-FFF2-40B4-BE49-F238E27FC236}">
                  <a16:creationId xmlns:a16="http://schemas.microsoft.com/office/drawing/2014/main" id="{5721FC5E-67BA-4BB2-A51F-96DEB71EB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2299251"/>
              <a:ext cx="7059168" cy="2294230"/>
            </a:xfrm>
            <a:prstGeom prst="rect">
              <a:avLst/>
            </a:prstGeom>
            <a:ln w="6350">
              <a:solidFill>
                <a:schemeClr val="tx1"/>
              </a:solidFill>
            </a:ln>
          </p:spPr>
        </p:pic>
        <p:sp>
          <p:nvSpPr>
            <p:cNvPr id="7" name="Rectangle 6">
              <a:extLst>
                <a:ext uri="{FF2B5EF4-FFF2-40B4-BE49-F238E27FC236}">
                  <a16:creationId xmlns:a16="http://schemas.microsoft.com/office/drawing/2014/main" id="{4F5FFCDA-1D0B-4CFE-B5B0-C5693E8BBC8A}"/>
                </a:ext>
              </a:extLst>
            </p:cNvPr>
            <p:cNvSpPr/>
            <p:nvPr/>
          </p:nvSpPr>
          <p:spPr>
            <a:xfrm flipH="1">
              <a:off x="422715" y="3788214"/>
              <a:ext cx="7065078" cy="68580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cxnSp>
        <p:nvCxnSpPr>
          <p:cNvPr id="5" name="Straight Arrow Connector 4">
            <a:extLst>
              <a:ext uri="{FF2B5EF4-FFF2-40B4-BE49-F238E27FC236}">
                <a16:creationId xmlns:a16="http://schemas.microsoft.com/office/drawing/2014/main" id="{E2A53CC4-8F22-4662-9B61-147912BA1BBC}"/>
              </a:ext>
              <a:ext uri="{C183D7F6-B498-43B3-948B-1728B52AA6E4}">
                <adec:decorative xmlns:adec="http://schemas.microsoft.com/office/drawing/2017/decorative" val="1"/>
              </a:ext>
            </a:extLst>
          </p:cNvPr>
          <p:cNvCxnSpPr>
            <a:cxnSpLocks/>
          </p:cNvCxnSpPr>
          <p:nvPr/>
        </p:nvCxnSpPr>
        <p:spPr>
          <a:xfrm flipH="1">
            <a:off x="7573289" y="4132844"/>
            <a:ext cx="73152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8495B4-D04F-4EBA-94EF-FB51116F8B30}"/>
              </a:ext>
            </a:extLst>
          </p:cNvPr>
          <p:cNvSpPr txBox="1"/>
          <p:nvPr/>
        </p:nvSpPr>
        <p:spPr>
          <a:xfrm>
            <a:off x="8418120" y="3171714"/>
            <a:ext cx="3345255" cy="1938992"/>
          </a:xfrm>
          <a:prstGeom prst="rect">
            <a:avLst/>
          </a:prstGeom>
          <a:noFill/>
          <a:ln w="38100" cmpd="sng">
            <a:noFill/>
          </a:ln>
        </p:spPr>
        <p:txBody>
          <a:bodyPr wrap="square" rtlCol="0">
            <a:spAutoFit/>
          </a:bodyPr>
          <a:lstStyle/>
          <a:p>
            <a:r>
              <a:rPr lang="en-US" sz="2400" dirty="0">
                <a:latin typeface="Tahoma" panose="020B0604030504040204" pitchFamily="34" charset="0"/>
              </a:rPr>
              <a:t>Input data upon which analysis was based (Table of dates in locations, Table of infectious periods)</a:t>
            </a:r>
          </a:p>
        </p:txBody>
      </p:sp>
      <p:sp>
        <p:nvSpPr>
          <p:cNvPr id="3" name="Slide Number Placeholder 2"/>
          <p:cNvSpPr>
            <a:spLocks noGrp="1"/>
          </p:cNvSpPr>
          <p:nvPr>
            <p:ph type="sldNum" sz="quarter" idx="12"/>
          </p:nvPr>
        </p:nvSpPr>
        <p:spPr/>
        <p:txBody>
          <a:bodyPr/>
          <a:lstStyle/>
          <a:p>
            <a:fld id="{1B5DE891-BED3-4FCA-96F7-3F8A1588183F}" type="slidenum">
              <a:rPr lang="en-US" smtClean="0"/>
              <a:pPr/>
              <a:t>217</a:t>
            </a:fld>
            <a:endParaRPr lang="en-US" dirty="0"/>
          </a:p>
        </p:txBody>
      </p:sp>
    </p:spTree>
    <p:extLst>
      <p:ext uri="{BB962C8B-B14F-4D97-AF65-F5344CB8AC3E}">
        <p14:creationId xmlns:p14="http://schemas.microsoft.com/office/powerpoint/2010/main" val="337717038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16379"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(6/24)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6" name="TextBox 5">
            <a:extLst>
              <a:ext uri="{FF2B5EF4-FFF2-40B4-BE49-F238E27FC236}">
                <a16:creationId xmlns:a16="http://schemas.microsoft.com/office/drawing/2014/main" id="{ACC41A3F-145E-4419-A323-A21202B686C9}"/>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Log</a:t>
            </a:r>
          </a:p>
        </p:txBody>
      </p:sp>
      <p:pic>
        <p:nvPicPr>
          <p:cNvPr id="8" name="Picture 7" descr="Screenshot of the log output file.">
            <a:extLst>
              <a:ext uri="{FF2B5EF4-FFF2-40B4-BE49-F238E27FC236}">
                <a16:creationId xmlns:a16="http://schemas.microsoft.com/office/drawing/2014/main" id="{989309C9-9986-4F37-89BC-3B4F36357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93" y="1555934"/>
            <a:ext cx="11375136" cy="1241261"/>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218</a:t>
            </a:fld>
            <a:endParaRPr lang="en-US" dirty="0"/>
          </a:p>
        </p:txBody>
      </p:sp>
    </p:spTree>
    <p:extLst>
      <p:ext uri="{BB962C8B-B14F-4D97-AF65-F5344CB8AC3E}">
        <p14:creationId xmlns:p14="http://schemas.microsoft.com/office/powerpoint/2010/main" val="237264374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16379"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(7/24)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6" name="TextBox 5">
            <a:extLst>
              <a:ext uri="{FF2B5EF4-FFF2-40B4-BE49-F238E27FC236}">
                <a16:creationId xmlns:a16="http://schemas.microsoft.com/office/drawing/2014/main" id="{ACC41A3F-145E-4419-A323-A21202B686C9}"/>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Log</a:t>
            </a:r>
          </a:p>
        </p:txBody>
      </p:sp>
      <p:grpSp>
        <p:nvGrpSpPr>
          <p:cNvPr id="4" name="Group 3" descr="Screenshot of the log output file with select content highlighted.">
            <a:extLst>
              <a:ext uri="{FF2B5EF4-FFF2-40B4-BE49-F238E27FC236}">
                <a16:creationId xmlns:a16="http://schemas.microsoft.com/office/drawing/2014/main" id="{FCF73BD9-5DD1-4D60-9B2E-8C66D3363AFD}"/>
              </a:ext>
            </a:extLst>
          </p:cNvPr>
          <p:cNvGrpSpPr/>
          <p:nvPr/>
        </p:nvGrpSpPr>
        <p:grpSpPr>
          <a:xfrm>
            <a:off x="416593" y="1555934"/>
            <a:ext cx="11375136" cy="1241261"/>
            <a:chOff x="416593" y="1555934"/>
            <a:chExt cx="11375136" cy="1241261"/>
          </a:xfrm>
        </p:grpSpPr>
        <p:pic>
          <p:nvPicPr>
            <p:cNvPr id="8" name="Picture 7" descr="A picture containing text&#10;&#10;Description automatically generated">
              <a:extLst>
                <a:ext uri="{FF2B5EF4-FFF2-40B4-BE49-F238E27FC236}">
                  <a16:creationId xmlns:a16="http://schemas.microsoft.com/office/drawing/2014/main" id="{989309C9-9986-4F37-89BC-3B4F36357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93" y="1555934"/>
              <a:ext cx="11375136" cy="1241261"/>
            </a:xfrm>
            <a:prstGeom prst="rect">
              <a:avLst/>
            </a:prstGeom>
            <a:ln w="6350">
              <a:solidFill>
                <a:schemeClr val="tx1"/>
              </a:solidFill>
            </a:ln>
          </p:spPr>
        </p:pic>
        <p:sp>
          <p:nvSpPr>
            <p:cNvPr id="7" name="Rectangle 6">
              <a:extLst>
                <a:ext uri="{FF2B5EF4-FFF2-40B4-BE49-F238E27FC236}">
                  <a16:creationId xmlns:a16="http://schemas.microsoft.com/office/drawing/2014/main" id="{9ABEFA96-7E6F-4E38-A983-55485E46AC46}"/>
                </a:ext>
              </a:extLst>
            </p:cNvPr>
            <p:cNvSpPr/>
            <p:nvPr/>
          </p:nvSpPr>
          <p:spPr>
            <a:xfrm flipH="1">
              <a:off x="422715" y="1947381"/>
              <a:ext cx="11369014" cy="68580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219</a:t>
            </a:fld>
            <a:endParaRPr lang="en-US" dirty="0"/>
          </a:p>
        </p:txBody>
      </p:sp>
    </p:spTree>
    <p:extLst>
      <p:ext uri="{BB962C8B-B14F-4D97-AF65-F5344CB8AC3E}">
        <p14:creationId xmlns:p14="http://schemas.microsoft.com/office/powerpoint/2010/main" val="1769122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412164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What is LATTE?</a:t>
            </a:r>
            <a:r>
              <a:rPr lang="en-US" sz="4000" dirty="0">
                <a:latin typeface="Tahoma" panose="020B0604030504040204" pitchFamily="34" charset="0"/>
              </a:rPr>
              <a:t> </a:t>
            </a:r>
            <a:r>
              <a:rPr lang="en-US" sz="1000" dirty="0">
                <a:latin typeface="Tahoma" panose="020B0604030504040204" pitchFamily="34" charset="0"/>
              </a:rPr>
              <a:t>(3/4)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4" name="Group 3" descr="Icons of a sick person coughing and multiple contacts with dates of stay at a location and dates of infectious periods.">
            <a:extLst>
              <a:ext uri="{FF2B5EF4-FFF2-40B4-BE49-F238E27FC236}">
                <a16:creationId xmlns:a16="http://schemas.microsoft.com/office/drawing/2014/main" id="{9E4E5527-13A9-4A31-A130-6A5F29951973}"/>
              </a:ext>
            </a:extLst>
          </p:cNvPr>
          <p:cNvGrpSpPr/>
          <p:nvPr/>
        </p:nvGrpSpPr>
        <p:grpSpPr>
          <a:xfrm>
            <a:off x="1034457" y="1068737"/>
            <a:ext cx="5310404" cy="2636309"/>
            <a:chOff x="1034457" y="1068737"/>
            <a:chExt cx="5310404" cy="2636309"/>
          </a:xfrm>
        </p:grpSpPr>
        <p:sp>
          <p:nvSpPr>
            <p:cNvPr id="8" name="Right Brace 7"/>
            <p:cNvSpPr/>
            <p:nvPr/>
          </p:nvSpPr>
          <p:spPr>
            <a:xfrm>
              <a:off x="5702149" y="1068737"/>
              <a:ext cx="642712" cy="2636309"/>
            </a:xfrm>
            <a:prstGeom prst="rightBrace">
              <a:avLst/>
            </a:prstGeom>
            <a:ln w="38100">
              <a:solidFill>
                <a:srgbClr val="F6A0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ahoma" panose="020B0604030504040204" pitchFamily="34" charset="0"/>
              </a:endParaRPr>
            </a:p>
          </p:txBody>
        </p:sp>
        <p:pic>
          <p:nvPicPr>
            <p:cNvPr id="29" name="Picture 28">
              <a:extLst>
                <a:ext uri="{FF2B5EF4-FFF2-40B4-BE49-F238E27FC236}">
                  <a16:creationId xmlns:a16="http://schemas.microsoft.com/office/drawing/2014/main" id="{47406152-AAA4-4A48-AE0A-2EB372B1D3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1307" y="2505518"/>
              <a:ext cx="382695" cy="914400"/>
            </a:xfrm>
            <a:prstGeom prst="rect">
              <a:avLst/>
            </a:prstGeom>
            <a:effectLst>
              <a:glow rad="76200">
                <a:schemeClr val="bg1"/>
              </a:glow>
            </a:effectLst>
          </p:spPr>
        </p:pic>
        <p:pic>
          <p:nvPicPr>
            <p:cNvPr id="30" name="Picture 29">
              <a:extLst>
                <a:ext uri="{FF2B5EF4-FFF2-40B4-BE49-F238E27FC236}">
                  <a16:creationId xmlns:a16="http://schemas.microsoft.com/office/drawing/2014/main" id="{0CFB644F-A036-4D2C-8D4D-2F118E51CF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9407" y="1249098"/>
              <a:ext cx="423335" cy="914400"/>
            </a:xfrm>
            <a:prstGeom prst="rect">
              <a:avLst/>
            </a:prstGeom>
            <a:effectLst>
              <a:glow rad="76200">
                <a:schemeClr val="bg1"/>
              </a:glow>
            </a:effectLst>
          </p:spPr>
        </p:pic>
        <p:pic>
          <p:nvPicPr>
            <p:cNvPr id="31" name="Picture 30">
              <a:extLst>
                <a:ext uri="{FF2B5EF4-FFF2-40B4-BE49-F238E27FC236}">
                  <a16:creationId xmlns:a16="http://schemas.microsoft.com/office/drawing/2014/main" id="{C912E78E-7BC3-4DE8-A3F7-4E719946A6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8726" y="1151915"/>
              <a:ext cx="509015" cy="914400"/>
            </a:xfrm>
            <a:prstGeom prst="rect">
              <a:avLst/>
            </a:prstGeom>
            <a:effectLst>
              <a:glow rad="127000">
                <a:srgbClr val="F6A01A"/>
              </a:glow>
            </a:effectLst>
          </p:spPr>
        </p:pic>
        <p:pic>
          <p:nvPicPr>
            <p:cNvPr id="32" name="Picture 31">
              <a:extLst>
                <a:ext uri="{FF2B5EF4-FFF2-40B4-BE49-F238E27FC236}">
                  <a16:creationId xmlns:a16="http://schemas.microsoft.com/office/drawing/2014/main" id="{146D1F1D-5BE6-4CA8-A087-48F0499611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2829" y="1152997"/>
              <a:ext cx="648586" cy="365760"/>
            </a:xfrm>
            <a:prstGeom prst="rect">
              <a:avLst/>
            </a:prstGeom>
          </p:spPr>
        </p:pic>
        <p:grpSp>
          <p:nvGrpSpPr>
            <p:cNvPr id="33" name="Group 32">
              <a:extLst>
                <a:ext uri="{FF2B5EF4-FFF2-40B4-BE49-F238E27FC236}">
                  <a16:creationId xmlns:a16="http://schemas.microsoft.com/office/drawing/2014/main" id="{C5ED02B7-45F5-480B-984C-6230406A2CE5}"/>
                </a:ext>
              </a:extLst>
            </p:cNvPr>
            <p:cNvGrpSpPr>
              <a:grpSpLocks noChangeAspect="1"/>
            </p:cNvGrpSpPr>
            <p:nvPr/>
          </p:nvGrpSpPr>
          <p:grpSpPr>
            <a:xfrm>
              <a:off x="4855537" y="1630926"/>
              <a:ext cx="863779" cy="640080"/>
              <a:chOff x="7498810" y="3760108"/>
              <a:chExt cx="3419300" cy="2533778"/>
            </a:xfrm>
          </p:grpSpPr>
          <p:grpSp>
            <p:nvGrpSpPr>
              <p:cNvPr id="34" name="Group 33">
                <a:extLst>
                  <a:ext uri="{FF2B5EF4-FFF2-40B4-BE49-F238E27FC236}">
                    <a16:creationId xmlns:a16="http://schemas.microsoft.com/office/drawing/2014/main" id="{734BCF1C-B89E-4E01-BBC7-5C43EF27A07D}"/>
                  </a:ext>
                </a:extLst>
              </p:cNvPr>
              <p:cNvGrpSpPr/>
              <p:nvPr/>
            </p:nvGrpSpPr>
            <p:grpSpPr>
              <a:xfrm>
                <a:off x="8646326" y="3760108"/>
                <a:ext cx="2271784" cy="2036772"/>
                <a:chOff x="8258247" y="4401909"/>
                <a:chExt cx="1699681" cy="1523852"/>
              </a:xfrm>
            </p:grpSpPr>
            <p:pic>
              <p:nvPicPr>
                <p:cNvPr id="42" name="Picture 41">
                  <a:extLst>
                    <a:ext uri="{FF2B5EF4-FFF2-40B4-BE49-F238E27FC236}">
                      <a16:creationId xmlns:a16="http://schemas.microsoft.com/office/drawing/2014/main" id="{9B644AA5-562B-4CC4-AB1D-F2C1E0CF56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43" name="Rectangle 42">
                  <a:extLst>
                    <a:ext uri="{FF2B5EF4-FFF2-40B4-BE49-F238E27FC236}">
                      <a16:creationId xmlns:a16="http://schemas.microsoft.com/office/drawing/2014/main" id="{8888E799-3947-49B9-8F51-4F342C99EC14}"/>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4" name="Rectangle 43">
                  <a:extLst>
                    <a:ext uri="{FF2B5EF4-FFF2-40B4-BE49-F238E27FC236}">
                      <a16:creationId xmlns:a16="http://schemas.microsoft.com/office/drawing/2014/main" id="{4C5AFE97-45A1-499C-944E-1BB6F2E6B85A}"/>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35" name="Group 34">
                <a:extLst>
                  <a:ext uri="{FF2B5EF4-FFF2-40B4-BE49-F238E27FC236}">
                    <a16:creationId xmlns:a16="http://schemas.microsoft.com/office/drawing/2014/main" id="{213354D9-9562-4859-997F-CB2EA2F76EE3}"/>
                  </a:ext>
                </a:extLst>
              </p:cNvPr>
              <p:cNvGrpSpPr/>
              <p:nvPr/>
            </p:nvGrpSpPr>
            <p:grpSpPr>
              <a:xfrm>
                <a:off x="7498810" y="4257114"/>
                <a:ext cx="2271784" cy="2036772"/>
                <a:chOff x="7383827" y="5017936"/>
                <a:chExt cx="1699681" cy="1523852"/>
              </a:xfrm>
            </p:grpSpPr>
            <p:sp>
              <p:nvSpPr>
                <p:cNvPr id="36" name="Rectangle 35">
                  <a:extLst>
                    <a:ext uri="{FF2B5EF4-FFF2-40B4-BE49-F238E27FC236}">
                      <a16:creationId xmlns:a16="http://schemas.microsoft.com/office/drawing/2014/main" id="{957A92FE-655C-4481-B867-36043404BC15}"/>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37" name="Group 36">
                  <a:extLst>
                    <a:ext uri="{FF2B5EF4-FFF2-40B4-BE49-F238E27FC236}">
                      <a16:creationId xmlns:a16="http://schemas.microsoft.com/office/drawing/2014/main" id="{9981DFDA-4A35-4908-A3D2-BB6AF9C608AF}"/>
                    </a:ext>
                  </a:extLst>
                </p:cNvPr>
                <p:cNvGrpSpPr/>
                <p:nvPr/>
              </p:nvGrpSpPr>
              <p:grpSpPr>
                <a:xfrm>
                  <a:off x="7383827" y="5017936"/>
                  <a:ext cx="1699681" cy="1523852"/>
                  <a:chOff x="6246902" y="3993276"/>
                  <a:chExt cx="1699681" cy="1523852"/>
                </a:xfrm>
              </p:grpSpPr>
              <p:pic>
                <p:nvPicPr>
                  <p:cNvPr id="38" name="Picture 37">
                    <a:extLst>
                      <a:ext uri="{FF2B5EF4-FFF2-40B4-BE49-F238E27FC236}">
                        <a16:creationId xmlns:a16="http://schemas.microsoft.com/office/drawing/2014/main" id="{AC076FB9-0842-43BB-9174-7625F95340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39" name="Rectangle 38">
                    <a:extLst>
                      <a:ext uri="{FF2B5EF4-FFF2-40B4-BE49-F238E27FC236}">
                        <a16:creationId xmlns:a16="http://schemas.microsoft.com/office/drawing/2014/main" id="{E7C51D08-5659-4769-976A-CC75A3B9480D}"/>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0" name="Rectangle 39">
                    <a:extLst>
                      <a:ext uri="{FF2B5EF4-FFF2-40B4-BE49-F238E27FC236}">
                        <a16:creationId xmlns:a16="http://schemas.microsoft.com/office/drawing/2014/main" id="{EEDB1373-2EA7-4DEF-94FB-C229E07F2A13}"/>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1" name="Rectangle 40">
                    <a:extLst>
                      <a:ext uri="{FF2B5EF4-FFF2-40B4-BE49-F238E27FC236}">
                        <a16:creationId xmlns:a16="http://schemas.microsoft.com/office/drawing/2014/main" id="{A5968A1F-8BC5-47E4-90A1-38026A95BE3B}"/>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pic>
          <p:nvPicPr>
            <p:cNvPr id="46" name="Picture 45">
              <a:extLst>
                <a:ext uri="{FF2B5EF4-FFF2-40B4-BE49-F238E27FC236}">
                  <a16:creationId xmlns:a16="http://schemas.microsoft.com/office/drawing/2014/main" id="{638D6B7C-1F6F-474F-BDBE-F8BD64114B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26434" y="2505518"/>
              <a:ext cx="648586" cy="365760"/>
            </a:xfrm>
            <a:prstGeom prst="rect">
              <a:avLst/>
            </a:prstGeom>
          </p:spPr>
        </p:pic>
        <p:grpSp>
          <p:nvGrpSpPr>
            <p:cNvPr id="47" name="Group 46">
              <a:extLst>
                <a:ext uri="{FF2B5EF4-FFF2-40B4-BE49-F238E27FC236}">
                  <a16:creationId xmlns:a16="http://schemas.microsoft.com/office/drawing/2014/main" id="{25740144-BCA4-494A-B85A-C03FB1C1A986}"/>
                </a:ext>
              </a:extLst>
            </p:cNvPr>
            <p:cNvGrpSpPr>
              <a:grpSpLocks noChangeAspect="1"/>
            </p:cNvGrpSpPr>
            <p:nvPr/>
          </p:nvGrpSpPr>
          <p:grpSpPr>
            <a:xfrm>
              <a:off x="2769142" y="2983447"/>
              <a:ext cx="863779" cy="640080"/>
              <a:chOff x="7498810" y="3760108"/>
              <a:chExt cx="3419300" cy="2533778"/>
            </a:xfrm>
          </p:grpSpPr>
          <p:grpSp>
            <p:nvGrpSpPr>
              <p:cNvPr id="48" name="Group 47">
                <a:extLst>
                  <a:ext uri="{FF2B5EF4-FFF2-40B4-BE49-F238E27FC236}">
                    <a16:creationId xmlns:a16="http://schemas.microsoft.com/office/drawing/2014/main" id="{ED877EFE-5180-455F-990E-5A82A904D926}"/>
                  </a:ext>
                </a:extLst>
              </p:cNvPr>
              <p:cNvGrpSpPr/>
              <p:nvPr/>
            </p:nvGrpSpPr>
            <p:grpSpPr>
              <a:xfrm>
                <a:off x="8646326" y="3760108"/>
                <a:ext cx="2271784" cy="2036772"/>
                <a:chOff x="8258247" y="4401909"/>
                <a:chExt cx="1699681" cy="1523852"/>
              </a:xfrm>
            </p:grpSpPr>
            <p:pic>
              <p:nvPicPr>
                <p:cNvPr id="56" name="Picture 55">
                  <a:extLst>
                    <a:ext uri="{FF2B5EF4-FFF2-40B4-BE49-F238E27FC236}">
                      <a16:creationId xmlns:a16="http://schemas.microsoft.com/office/drawing/2014/main" id="{431B0B8C-4E5C-4372-B4DB-3AAC87F3E5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57" name="Rectangle 56">
                  <a:extLst>
                    <a:ext uri="{FF2B5EF4-FFF2-40B4-BE49-F238E27FC236}">
                      <a16:creationId xmlns:a16="http://schemas.microsoft.com/office/drawing/2014/main" id="{416E87BC-EB42-4B58-B1D3-81F4BC27B045}"/>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8" name="Rectangle 57">
                  <a:extLst>
                    <a:ext uri="{FF2B5EF4-FFF2-40B4-BE49-F238E27FC236}">
                      <a16:creationId xmlns:a16="http://schemas.microsoft.com/office/drawing/2014/main" id="{511D1A9D-D2D6-4DF1-B1FD-75BB032DC169}"/>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49" name="Group 48">
                <a:extLst>
                  <a:ext uri="{FF2B5EF4-FFF2-40B4-BE49-F238E27FC236}">
                    <a16:creationId xmlns:a16="http://schemas.microsoft.com/office/drawing/2014/main" id="{CA8350B0-FC52-4475-B0A3-D9B208BFF16A}"/>
                  </a:ext>
                </a:extLst>
              </p:cNvPr>
              <p:cNvGrpSpPr/>
              <p:nvPr/>
            </p:nvGrpSpPr>
            <p:grpSpPr>
              <a:xfrm>
                <a:off x="7498810" y="4257114"/>
                <a:ext cx="2271784" cy="2036772"/>
                <a:chOff x="7383827" y="5017936"/>
                <a:chExt cx="1699681" cy="1523852"/>
              </a:xfrm>
            </p:grpSpPr>
            <p:sp>
              <p:nvSpPr>
                <p:cNvPr id="50" name="Rectangle 49">
                  <a:extLst>
                    <a:ext uri="{FF2B5EF4-FFF2-40B4-BE49-F238E27FC236}">
                      <a16:creationId xmlns:a16="http://schemas.microsoft.com/office/drawing/2014/main" id="{FE5C9D8B-B998-4974-88F0-254E2797A2F7}"/>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51" name="Group 50">
                  <a:extLst>
                    <a:ext uri="{FF2B5EF4-FFF2-40B4-BE49-F238E27FC236}">
                      <a16:creationId xmlns:a16="http://schemas.microsoft.com/office/drawing/2014/main" id="{9851FE5D-4155-4D29-96E1-90D92CA14D2F}"/>
                    </a:ext>
                  </a:extLst>
                </p:cNvPr>
                <p:cNvGrpSpPr/>
                <p:nvPr/>
              </p:nvGrpSpPr>
              <p:grpSpPr>
                <a:xfrm>
                  <a:off x="7383827" y="5017936"/>
                  <a:ext cx="1699681" cy="1523852"/>
                  <a:chOff x="6246902" y="3993276"/>
                  <a:chExt cx="1699681" cy="1523852"/>
                </a:xfrm>
              </p:grpSpPr>
              <p:pic>
                <p:nvPicPr>
                  <p:cNvPr id="52" name="Picture 51">
                    <a:extLst>
                      <a:ext uri="{FF2B5EF4-FFF2-40B4-BE49-F238E27FC236}">
                        <a16:creationId xmlns:a16="http://schemas.microsoft.com/office/drawing/2014/main" id="{D1157F17-D1D6-4D2E-B6DF-885555741C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53" name="Rectangle 52">
                    <a:extLst>
                      <a:ext uri="{FF2B5EF4-FFF2-40B4-BE49-F238E27FC236}">
                        <a16:creationId xmlns:a16="http://schemas.microsoft.com/office/drawing/2014/main" id="{F65A27A6-9AB3-4697-AA5A-1BE199715738}"/>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4" name="Rectangle 53">
                    <a:extLst>
                      <a:ext uri="{FF2B5EF4-FFF2-40B4-BE49-F238E27FC236}">
                        <a16:creationId xmlns:a16="http://schemas.microsoft.com/office/drawing/2014/main" id="{DB627D35-D867-44AA-8F2E-30B5649A3554}"/>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5" name="Rectangle 54">
                    <a:extLst>
                      <a:ext uri="{FF2B5EF4-FFF2-40B4-BE49-F238E27FC236}">
                        <a16:creationId xmlns:a16="http://schemas.microsoft.com/office/drawing/2014/main" id="{40EB15DE-DF5D-4CC5-BCDE-C7600ABFCCB1}"/>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nvGrpSpPr>
            <p:cNvPr id="60" name="Group 59">
              <a:extLst>
                <a:ext uri="{FF2B5EF4-FFF2-40B4-BE49-F238E27FC236}">
                  <a16:creationId xmlns:a16="http://schemas.microsoft.com/office/drawing/2014/main" id="{92ADA62D-14FB-4042-B977-AFB2C358D885}"/>
                </a:ext>
              </a:extLst>
            </p:cNvPr>
            <p:cNvGrpSpPr>
              <a:grpSpLocks noChangeAspect="1"/>
            </p:cNvGrpSpPr>
            <p:nvPr/>
          </p:nvGrpSpPr>
          <p:grpSpPr>
            <a:xfrm>
              <a:off x="2769142" y="1613139"/>
              <a:ext cx="863779" cy="640080"/>
              <a:chOff x="7498810" y="3760108"/>
              <a:chExt cx="3419300" cy="2533778"/>
            </a:xfrm>
          </p:grpSpPr>
          <p:grpSp>
            <p:nvGrpSpPr>
              <p:cNvPr id="61" name="Group 60">
                <a:extLst>
                  <a:ext uri="{FF2B5EF4-FFF2-40B4-BE49-F238E27FC236}">
                    <a16:creationId xmlns:a16="http://schemas.microsoft.com/office/drawing/2014/main" id="{14C7E3CD-B0BB-4966-A316-D997733D3CA4}"/>
                  </a:ext>
                </a:extLst>
              </p:cNvPr>
              <p:cNvGrpSpPr/>
              <p:nvPr/>
            </p:nvGrpSpPr>
            <p:grpSpPr>
              <a:xfrm>
                <a:off x="8646326" y="3760108"/>
                <a:ext cx="2271784" cy="2036772"/>
                <a:chOff x="8258247" y="4401909"/>
                <a:chExt cx="1699681" cy="1523852"/>
              </a:xfrm>
            </p:grpSpPr>
            <p:pic>
              <p:nvPicPr>
                <p:cNvPr id="69" name="Picture 68">
                  <a:extLst>
                    <a:ext uri="{FF2B5EF4-FFF2-40B4-BE49-F238E27FC236}">
                      <a16:creationId xmlns:a16="http://schemas.microsoft.com/office/drawing/2014/main" id="{F2072D9E-1D0B-47B6-814C-74B982457B5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70" name="Rectangle 69">
                  <a:extLst>
                    <a:ext uri="{FF2B5EF4-FFF2-40B4-BE49-F238E27FC236}">
                      <a16:creationId xmlns:a16="http://schemas.microsoft.com/office/drawing/2014/main" id="{0D76C759-F8A8-4781-8FDF-5A3D63FA45A3}"/>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71" name="Rectangle 70">
                  <a:extLst>
                    <a:ext uri="{FF2B5EF4-FFF2-40B4-BE49-F238E27FC236}">
                      <a16:creationId xmlns:a16="http://schemas.microsoft.com/office/drawing/2014/main" id="{263B1E33-C522-4164-A432-48FF77D3D06D}"/>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62" name="Group 61">
                <a:extLst>
                  <a:ext uri="{FF2B5EF4-FFF2-40B4-BE49-F238E27FC236}">
                    <a16:creationId xmlns:a16="http://schemas.microsoft.com/office/drawing/2014/main" id="{6CB8C642-3FBF-40BD-81E6-DADB48FFABD0}"/>
                  </a:ext>
                </a:extLst>
              </p:cNvPr>
              <p:cNvGrpSpPr/>
              <p:nvPr/>
            </p:nvGrpSpPr>
            <p:grpSpPr>
              <a:xfrm>
                <a:off x="7498810" y="4257114"/>
                <a:ext cx="2271784" cy="2036772"/>
                <a:chOff x="7383827" y="5017936"/>
                <a:chExt cx="1699681" cy="1523852"/>
              </a:xfrm>
            </p:grpSpPr>
            <p:sp>
              <p:nvSpPr>
                <p:cNvPr id="63" name="Rectangle 62">
                  <a:extLst>
                    <a:ext uri="{FF2B5EF4-FFF2-40B4-BE49-F238E27FC236}">
                      <a16:creationId xmlns:a16="http://schemas.microsoft.com/office/drawing/2014/main" id="{82D0EDC6-119A-480B-8D50-3F8579C33A6F}"/>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64" name="Group 63">
                  <a:extLst>
                    <a:ext uri="{FF2B5EF4-FFF2-40B4-BE49-F238E27FC236}">
                      <a16:creationId xmlns:a16="http://schemas.microsoft.com/office/drawing/2014/main" id="{F089296C-443B-4A45-BD74-0761E3383FEA}"/>
                    </a:ext>
                  </a:extLst>
                </p:cNvPr>
                <p:cNvGrpSpPr/>
                <p:nvPr/>
              </p:nvGrpSpPr>
              <p:grpSpPr>
                <a:xfrm>
                  <a:off x="7383827" y="5017936"/>
                  <a:ext cx="1699681" cy="1523852"/>
                  <a:chOff x="6246902" y="3993276"/>
                  <a:chExt cx="1699681" cy="1523852"/>
                </a:xfrm>
              </p:grpSpPr>
              <p:pic>
                <p:nvPicPr>
                  <p:cNvPr id="65" name="Picture 64">
                    <a:extLst>
                      <a:ext uri="{FF2B5EF4-FFF2-40B4-BE49-F238E27FC236}">
                        <a16:creationId xmlns:a16="http://schemas.microsoft.com/office/drawing/2014/main" id="{322C4533-6609-46E1-AEDF-3E378E6BC2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66" name="Rectangle 65">
                    <a:extLst>
                      <a:ext uri="{FF2B5EF4-FFF2-40B4-BE49-F238E27FC236}">
                        <a16:creationId xmlns:a16="http://schemas.microsoft.com/office/drawing/2014/main" id="{64A1B5C9-CC06-42F0-86FE-5DBAE0E8FEBC}"/>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67" name="Rectangle 66">
                    <a:extLst>
                      <a:ext uri="{FF2B5EF4-FFF2-40B4-BE49-F238E27FC236}">
                        <a16:creationId xmlns:a16="http://schemas.microsoft.com/office/drawing/2014/main" id="{8AECBA31-BB53-4BE9-8BAC-A48674E23B3C}"/>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68" name="Rectangle 67">
                    <a:extLst>
                      <a:ext uri="{FF2B5EF4-FFF2-40B4-BE49-F238E27FC236}">
                        <a16:creationId xmlns:a16="http://schemas.microsoft.com/office/drawing/2014/main" id="{032857EE-1104-4E08-B040-F81A019FBF86}"/>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pic>
          <p:nvPicPr>
            <p:cNvPr id="80" name="Picture 79">
              <a:extLst>
                <a:ext uri="{FF2B5EF4-FFF2-40B4-BE49-F238E27FC236}">
                  <a16:creationId xmlns:a16="http://schemas.microsoft.com/office/drawing/2014/main" id="{E588D045-E67E-4F10-8127-BCA1EB9C3D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9418" y="2609335"/>
              <a:ext cx="423335" cy="914400"/>
            </a:xfrm>
            <a:prstGeom prst="rect">
              <a:avLst/>
            </a:prstGeom>
            <a:effectLst>
              <a:glow rad="76200">
                <a:schemeClr val="bg1"/>
              </a:glow>
            </a:effectLst>
          </p:spPr>
        </p:pic>
        <p:pic>
          <p:nvPicPr>
            <p:cNvPr id="81" name="Picture 80">
              <a:extLst>
                <a:ext uri="{FF2B5EF4-FFF2-40B4-BE49-F238E27FC236}">
                  <a16:creationId xmlns:a16="http://schemas.microsoft.com/office/drawing/2014/main" id="{13F13185-3AE4-4181-8802-9EA201DFEE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02840" y="2513234"/>
              <a:ext cx="648586" cy="365760"/>
            </a:xfrm>
            <a:prstGeom prst="rect">
              <a:avLst/>
            </a:prstGeom>
          </p:spPr>
        </p:pic>
        <p:grpSp>
          <p:nvGrpSpPr>
            <p:cNvPr id="82" name="Group 81">
              <a:extLst>
                <a:ext uri="{FF2B5EF4-FFF2-40B4-BE49-F238E27FC236}">
                  <a16:creationId xmlns:a16="http://schemas.microsoft.com/office/drawing/2014/main" id="{0A2258B4-9889-498F-A708-022532B06D35}"/>
                </a:ext>
              </a:extLst>
            </p:cNvPr>
            <p:cNvGrpSpPr>
              <a:grpSpLocks noChangeAspect="1"/>
            </p:cNvGrpSpPr>
            <p:nvPr/>
          </p:nvGrpSpPr>
          <p:grpSpPr>
            <a:xfrm>
              <a:off x="4845548" y="2991163"/>
              <a:ext cx="863779" cy="640080"/>
              <a:chOff x="7498810" y="3760108"/>
              <a:chExt cx="3419300" cy="2533778"/>
            </a:xfrm>
          </p:grpSpPr>
          <p:grpSp>
            <p:nvGrpSpPr>
              <p:cNvPr id="83" name="Group 82">
                <a:extLst>
                  <a:ext uri="{FF2B5EF4-FFF2-40B4-BE49-F238E27FC236}">
                    <a16:creationId xmlns:a16="http://schemas.microsoft.com/office/drawing/2014/main" id="{E2D893C5-C746-4052-9658-0ADD422D7751}"/>
                  </a:ext>
                </a:extLst>
              </p:cNvPr>
              <p:cNvGrpSpPr/>
              <p:nvPr/>
            </p:nvGrpSpPr>
            <p:grpSpPr>
              <a:xfrm>
                <a:off x="8646326" y="3760108"/>
                <a:ext cx="2271784" cy="2036772"/>
                <a:chOff x="8258247" y="4401909"/>
                <a:chExt cx="1699681" cy="1523852"/>
              </a:xfrm>
            </p:grpSpPr>
            <p:pic>
              <p:nvPicPr>
                <p:cNvPr id="91" name="Picture 90">
                  <a:extLst>
                    <a:ext uri="{FF2B5EF4-FFF2-40B4-BE49-F238E27FC236}">
                      <a16:creationId xmlns:a16="http://schemas.microsoft.com/office/drawing/2014/main" id="{2D2F44EA-FC2C-4712-917A-D8208D5F635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92" name="Rectangle 91">
                  <a:extLst>
                    <a:ext uri="{FF2B5EF4-FFF2-40B4-BE49-F238E27FC236}">
                      <a16:creationId xmlns:a16="http://schemas.microsoft.com/office/drawing/2014/main" id="{5A12BB6F-2F14-4FFB-A190-C133574C38B3}"/>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3" name="Rectangle 92">
                  <a:extLst>
                    <a:ext uri="{FF2B5EF4-FFF2-40B4-BE49-F238E27FC236}">
                      <a16:creationId xmlns:a16="http://schemas.microsoft.com/office/drawing/2014/main" id="{E6520601-F7B0-426B-8230-AF0FB2E469D1}"/>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84" name="Group 83">
                <a:extLst>
                  <a:ext uri="{FF2B5EF4-FFF2-40B4-BE49-F238E27FC236}">
                    <a16:creationId xmlns:a16="http://schemas.microsoft.com/office/drawing/2014/main" id="{56BF4737-7968-44C5-8146-28FD9FEB893B}"/>
                  </a:ext>
                </a:extLst>
              </p:cNvPr>
              <p:cNvGrpSpPr/>
              <p:nvPr/>
            </p:nvGrpSpPr>
            <p:grpSpPr>
              <a:xfrm>
                <a:off x="7498810" y="4257114"/>
                <a:ext cx="2271784" cy="2036772"/>
                <a:chOff x="7383827" y="5017936"/>
                <a:chExt cx="1699681" cy="1523852"/>
              </a:xfrm>
            </p:grpSpPr>
            <p:sp>
              <p:nvSpPr>
                <p:cNvPr id="85" name="Rectangle 84">
                  <a:extLst>
                    <a:ext uri="{FF2B5EF4-FFF2-40B4-BE49-F238E27FC236}">
                      <a16:creationId xmlns:a16="http://schemas.microsoft.com/office/drawing/2014/main" id="{259B4868-EC83-45A5-AE2D-EF270C699ADD}"/>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86" name="Group 85">
                  <a:extLst>
                    <a:ext uri="{FF2B5EF4-FFF2-40B4-BE49-F238E27FC236}">
                      <a16:creationId xmlns:a16="http://schemas.microsoft.com/office/drawing/2014/main" id="{BA33B0EB-DCBF-49AC-A9C6-B593BC5D45A8}"/>
                    </a:ext>
                  </a:extLst>
                </p:cNvPr>
                <p:cNvGrpSpPr/>
                <p:nvPr/>
              </p:nvGrpSpPr>
              <p:grpSpPr>
                <a:xfrm>
                  <a:off x="7383827" y="5017936"/>
                  <a:ext cx="1699681" cy="1523852"/>
                  <a:chOff x="6246902" y="3993276"/>
                  <a:chExt cx="1699681" cy="1523852"/>
                </a:xfrm>
              </p:grpSpPr>
              <p:pic>
                <p:nvPicPr>
                  <p:cNvPr id="87" name="Picture 86">
                    <a:extLst>
                      <a:ext uri="{FF2B5EF4-FFF2-40B4-BE49-F238E27FC236}">
                        <a16:creationId xmlns:a16="http://schemas.microsoft.com/office/drawing/2014/main" id="{C5FFA8C4-0CBD-4F00-842E-858AF33AFC5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88" name="Rectangle 87">
                    <a:extLst>
                      <a:ext uri="{FF2B5EF4-FFF2-40B4-BE49-F238E27FC236}">
                        <a16:creationId xmlns:a16="http://schemas.microsoft.com/office/drawing/2014/main" id="{718AB683-5B16-419B-BC7C-397FF4EB596E}"/>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9" name="Rectangle 88">
                    <a:extLst>
                      <a:ext uri="{FF2B5EF4-FFF2-40B4-BE49-F238E27FC236}">
                        <a16:creationId xmlns:a16="http://schemas.microsoft.com/office/drawing/2014/main" id="{A2BF00E6-568F-48B4-8733-C56EA2A0A09C}"/>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0" name="Rectangle 89">
                    <a:extLst>
                      <a:ext uri="{FF2B5EF4-FFF2-40B4-BE49-F238E27FC236}">
                        <a16:creationId xmlns:a16="http://schemas.microsoft.com/office/drawing/2014/main" id="{AF3836C9-D17D-434B-BDC1-31B1C3F8DFB2}"/>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nvGrpSpPr>
            <p:cNvPr id="103" name="Group 102">
              <a:extLst>
                <a:ext uri="{FF2B5EF4-FFF2-40B4-BE49-F238E27FC236}">
                  <a16:creationId xmlns:a16="http://schemas.microsoft.com/office/drawing/2014/main" id="{84FCC338-2BF3-496C-8646-3C42FA717622}"/>
                </a:ext>
              </a:extLst>
            </p:cNvPr>
            <p:cNvGrpSpPr>
              <a:grpSpLocks noChangeAspect="1"/>
            </p:cNvGrpSpPr>
            <p:nvPr/>
          </p:nvGrpSpPr>
          <p:grpSpPr>
            <a:xfrm>
              <a:off x="1034457" y="1614251"/>
              <a:ext cx="863779" cy="640080"/>
              <a:chOff x="2292057" y="3128148"/>
              <a:chExt cx="1198607" cy="888195"/>
            </a:xfrm>
          </p:grpSpPr>
          <p:pic>
            <p:nvPicPr>
              <p:cNvPr id="104" name="Picture 103">
                <a:extLst>
                  <a:ext uri="{FF2B5EF4-FFF2-40B4-BE49-F238E27FC236}">
                    <a16:creationId xmlns:a16="http://schemas.microsoft.com/office/drawing/2014/main" id="{C331F343-C737-42E7-B9F3-23C592D8B57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94309" y="3128148"/>
                <a:ext cx="796355" cy="713974"/>
              </a:xfrm>
              <a:prstGeom prst="rect">
                <a:avLst/>
              </a:prstGeom>
            </p:spPr>
          </p:pic>
          <p:sp>
            <p:nvSpPr>
              <p:cNvPr id="105" name="Rectangle 104">
                <a:extLst>
                  <a:ext uri="{FF2B5EF4-FFF2-40B4-BE49-F238E27FC236}">
                    <a16:creationId xmlns:a16="http://schemas.microsoft.com/office/drawing/2014/main" id="{E2CFCFB2-B761-4996-9513-5CF66FDCCBF7}"/>
                  </a:ext>
                </a:extLst>
              </p:cNvPr>
              <p:cNvSpPr/>
              <p:nvPr/>
            </p:nvSpPr>
            <p:spPr>
              <a:xfrm>
                <a:off x="2706117" y="3715769"/>
                <a:ext cx="664489"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6" name="Rectangle 105">
                <a:extLst>
                  <a:ext uri="{FF2B5EF4-FFF2-40B4-BE49-F238E27FC236}">
                    <a16:creationId xmlns:a16="http://schemas.microsoft.com/office/drawing/2014/main" id="{56F172F2-BC63-4866-991B-11B0F33DD688}"/>
                  </a:ext>
                </a:extLst>
              </p:cNvPr>
              <p:cNvSpPr/>
              <p:nvPr/>
            </p:nvSpPr>
            <p:spPr>
              <a:xfrm flipH="1">
                <a:off x="3144622" y="3608111"/>
                <a:ext cx="332181"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7" name="Rectangle 106">
                <a:extLst>
                  <a:ext uri="{FF2B5EF4-FFF2-40B4-BE49-F238E27FC236}">
                    <a16:creationId xmlns:a16="http://schemas.microsoft.com/office/drawing/2014/main" id="{C98F2B19-EDC4-4188-8EAE-DC4DA382B4B9}"/>
                  </a:ext>
                </a:extLst>
              </p:cNvPr>
              <p:cNvSpPr/>
              <p:nvPr/>
            </p:nvSpPr>
            <p:spPr>
              <a:xfrm>
                <a:off x="2292057" y="3302369"/>
                <a:ext cx="794001" cy="713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pic>
            <p:nvPicPr>
              <p:cNvPr id="108" name="Picture 107">
                <a:extLst>
                  <a:ext uri="{FF2B5EF4-FFF2-40B4-BE49-F238E27FC236}">
                    <a16:creationId xmlns:a16="http://schemas.microsoft.com/office/drawing/2014/main" id="{F0EF00DA-5F9C-46C5-8463-0229D08549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92057" y="3302369"/>
                <a:ext cx="796355" cy="713974"/>
              </a:xfrm>
              <a:prstGeom prst="rect">
                <a:avLst/>
              </a:prstGeom>
            </p:spPr>
          </p:pic>
          <p:sp>
            <p:nvSpPr>
              <p:cNvPr id="109" name="Rectangle 108">
                <a:extLst>
                  <a:ext uri="{FF2B5EF4-FFF2-40B4-BE49-F238E27FC236}">
                    <a16:creationId xmlns:a16="http://schemas.microsoft.com/office/drawing/2014/main" id="{0BFEBE98-2002-4829-B532-928092EC6BB5}"/>
                  </a:ext>
                </a:extLst>
              </p:cNvPr>
              <p:cNvSpPr/>
              <p:nvPr/>
            </p:nvSpPr>
            <p:spPr>
              <a:xfrm>
                <a:off x="2521893" y="3555451"/>
                <a:ext cx="564165"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0" name="Rectangle 109">
                <a:extLst>
                  <a:ext uri="{FF2B5EF4-FFF2-40B4-BE49-F238E27FC236}">
                    <a16:creationId xmlns:a16="http://schemas.microsoft.com/office/drawing/2014/main" id="{9F85D975-5924-4F84-A2AF-941E6CD665B7}"/>
                  </a:ext>
                </a:extLst>
              </p:cNvPr>
              <p:cNvSpPr/>
              <p:nvPr/>
            </p:nvSpPr>
            <p:spPr>
              <a:xfrm>
                <a:off x="2303864" y="3671940"/>
                <a:ext cx="770688"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1" name="Rectangle 110">
                <a:extLst>
                  <a:ext uri="{FF2B5EF4-FFF2-40B4-BE49-F238E27FC236}">
                    <a16:creationId xmlns:a16="http://schemas.microsoft.com/office/drawing/2014/main" id="{C3FB6DE0-6CC5-4308-B886-635D2FF967B1}"/>
                  </a:ext>
                </a:extLst>
              </p:cNvPr>
              <p:cNvSpPr/>
              <p:nvPr/>
            </p:nvSpPr>
            <p:spPr>
              <a:xfrm>
                <a:off x="2303902" y="3782332"/>
                <a:ext cx="217991"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pic>
          <p:nvPicPr>
            <p:cNvPr id="125" name="Picture 124">
              <a:extLst>
                <a:ext uri="{FF2B5EF4-FFF2-40B4-BE49-F238E27FC236}">
                  <a16:creationId xmlns:a16="http://schemas.microsoft.com/office/drawing/2014/main" id="{ABE19561-5600-4F10-97FD-81BFF432D9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26719" y="1144997"/>
              <a:ext cx="648586" cy="365760"/>
            </a:xfrm>
            <a:prstGeom prst="rect">
              <a:avLst/>
            </a:prstGeom>
          </p:spPr>
        </p:pic>
      </p:grpSp>
      <p:grpSp>
        <p:nvGrpSpPr>
          <p:cNvPr id="138" name="Group 137" descr="Icon of a computer running the R program.">
            <a:extLst>
              <a:ext uri="{FF2B5EF4-FFF2-40B4-BE49-F238E27FC236}">
                <a16:creationId xmlns:a16="http://schemas.microsoft.com/office/drawing/2014/main" id="{6A337F29-F898-42C3-B6E5-3F540B47DE72}"/>
              </a:ext>
            </a:extLst>
          </p:cNvPr>
          <p:cNvGrpSpPr/>
          <p:nvPr/>
        </p:nvGrpSpPr>
        <p:grpSpPr>
          <a:xfrm>
            <a:off x="7364268" y="1010850"/>
            <a:ext cx="2243226" cy="2154465"/>
            <a:chOff x="4744598" y="2351767"/>
            <a:chExt cx="2243226" cy="2154465"/>
          </a:xfrm>
        </p:grpSpPr>
        <p:pic>
          <p:nvPicPr>
            <p:cNvPr id="139" name="Picture 138">
              <a:extLst>
                <a:ext uri="{FF2B5EF4-FFF2-40B4-BE49-F238E27FC236}">
                  <a16:creationId xmlns:a16="http://schemas.microsoft.com/office/drawing/2014/main" id="{FA6C3485-FE13-41E9-AC9E-29234E23AA5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4598" y="2351767"/>
              <a:ext cx="2243226" cy="2154465"/>
            </a:xfrm>
            <a:prstGeom prst="rect">
              <a:avLst/>
            </a:prstGeom>
          </p:spPr>
        </p:pic>
        <p:pic>
          <p:nvPicPr>
            <p:cNvPr id="140" name="Picture 139">
              <a:extLst>
                <a:ext uri="{FF2B5EF4-FFF2-40B4-BE49-F238E27FC236}">
                  <a16:creationId xmlns:a16="http://schemas.microsoft.com/office/drawing/2014/main" id="{86AC8E10-7DEC-4DD8-8AEB-B01E82717EA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66771" y="3006194"/>
              <a:ext cx="1035880" cy="800453"/>
            </a:xfrm>
            <a:prstGeom prst="rect">
              <a:avLst/>
            </a:prstGeom>
          </p:spPr>
        </p:pic>
      </p:grpSp>
      <p:sp>
        <p:nvSpPr>
          <p:cNvPr id="3" name="Slide Number Placeholder 2"/>
          <p:cNvSpPr>
            <a:spLocks noGrp="1"/>
          </p:cNvSpPr>
          <p:nvPr>
            <p:ph type="sldNum" sz="quarter" idx="12"/>
          </p:nvPr>
        </p:nvSpPr>
        <p:spPr/>
        <p:txBody>
          <a:bodyPr/>
          <a:lstStyle/>
          <a:p>
            <a:fld id="{1B5DE891-BED3-4FCA-96F7-3F8A1588183F}" type="slidenum">
              <a:rPr lang="en-US" smtClean="0"/>
              <a:pPr/>
              <a:t>22</a:t>
            </a:fld>
            <a:endParaRPr lang="en-US" dirty="0"/>
          </a:p>
        </p:txBody>
      </p:sp>
    </p:spTree>
    <p:extLst>
      <p:ext uri="{BB962C8B-B14F-4D97-AF65-F5344CB8AC3E}">
        <p14:creationId xmlns:p14="http://schemas.microsoft.com/office/powerpoint/2010/main" val="401609381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16379"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(8/24)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5" name="TextBox 4">
            <a:extLst>
              <a:ext uri="{FF2B5EF4-FFF2-40B4-BE49-F238E27FC236}">
                <a16:creationId xmlns:a16="http://schemas.microsoft.com/office/drawing/2014/main" id="{D588EDB5-49A1-4717-9147-2E3DBB62A66D}"/>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Gantt chart by location</a:t>
            </a:r>
          </a:p>
        </p:txBody>
      </p:sp>
      <p:pic>
        <p:nvPicPr>
          <p:cNvPr id="9" name="Picture 8" descr="Screenshot of a Gantt chart by location output file.">
            <a:extLst>
              <a:ext uri="{FF2B5EF4-FFF2-40B4-BE49-F238E27FC236}">
                <a16:creationId xmlns:a16="http://schemas.microsoft.com/office/drawing/2014/main" id="{DA2F9511-0752-423F-9320-B2DA3399F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038" y="1419396"/>
            <a:ext cx="9124044" cy="5251040"/>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220</a:t>
            </a:fld>
            <a:endParaRPr lang="en-US" dirty="0"/>
          </a:p>
        </p:txBody>
      </p:sp>
    </p:spTree>
    <p:extLst>
      <p:ext uri="{BB962C8B-B14F-4D97-AF65-F5344CB8AC3E}">
        <p14:creationId xmlns:p14="http://schemas.microsoft.com/office/powerpoint/2010/main" val="342284072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16379"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(9/24)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5" name="TextBox 4">
            <a:extLst>
              <a:ext uri="{FF2B5EF4-FFF2-40B4-BE49-F238E27FC236}">
                <a16:creationId xmlns:a16="http://schemas.microsoft.com/office/drawing/2014/main" id="{D588EDB5-49A1-4717-9147-2E3DBB62A66D}"/>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Gantt chart by location</a:t>
            </a:r>
          </a:p>
        </p:txBody>
      </p:sp>
      <p:grpSp>
        <p:nvGrpSpPr>
          <p:cNvPr id="4" name="Group 3" descr="Screenshot of a Gantt chart by location output file with select content highlighted.">
            <a:extLst>
              <a:ext uri="{FF2B5EF4-FFF2-40B4-BE49-F238E27FC236}">
                <a16:creationId xmlns:a16="http://schemas.microsoft.com/office/drawing/2014/main" id="{2D5D2B6E-11FF-4BE8-AD27-897C587B2D4B}"/>
              </a:ext>
            </a:extLst>
          </p:cNvPr>
          <p:cNvGrpSpPr/>
          <p:nvPr/>
        </p:nvGrpSpPr>
        <p:grpSpPr>
          <a:xfrm>
            <a:off x="599307" y="1419396"/>
            <a:ext cx="10064775" cy="5296535"/>
            <a:chOff x="599307" y="1419396"/>
            <a:chExt cx="10064775" cy="5296535"/>
          </a:xfrm>
        </p:grpSpPr>
        <p:pic>
          <p:nvPicPr>
            <p:cNvPr id="9" name="Picture 8" descr="Screenshot of a Gantt chart by location output file.">
              <a:extLst>
                <a:ext uri="{FF2B5EF4-FFF2-40B4-BE49-F238E27FC236}">
                  <a16:creationId xmlns:a16="http://schemas.microsoft.com/office/drawing/2014/main" id="{DA2F9511-0752-423F-9320-B2DA3399F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038" y="1419396"/>
              <a:ext cx="9124044" cy="5251040"/>
            </a:xfrm>
            <a:prstGeom prst="rect">
              <a:avLst/>
            </a:prstGeom>
            <a:ln w="6350">
              <a:solidFill>
                <a:schemeClr val="tx1"/>
              </a:solidFill>
            </a:ln>
          </p:spPr>
        </p:pic>
        <p:sp>
          <p:nvSpPr>
            <p:cNvPr id="6" name="Down Arrow 10">
              <a:extLst>
                <a:ext uri="{FF2B5EF4-FFF2-40B4-BE49-F238E27FC236}">
                  <a16:creationId xmlns:a16="http://schemas.microsoft.com/office/drawing/2014/main" id="{AF93A600-BD16-4848-9F31-D788B80F1EDF}"/>
                </a:ext>
              </a:extLst>
            </p:cNvPr>
            <p:cNvSpPr/>
            <p:nvPr/>
          </p:nvSpPr>
          <p:spPr>
            <a:xfrm rot="16200000">
              <a:off x="879626" y="6146854"/>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221</a:t>
            </a:fld>
            <a:endParaRPr lang="en-US" dirty="0"/>
          </a:p>
        </p:txBody>
      </p:sp>
    </p:spTree>
    <p:extLst>
      <p:ext uri="{BB962C8B-B14F-4D97-AF65-F5344CB8AC3E}">
        <p14:creationId xmlns:p14="http://schemas.microsoft.com/office/powerpoint/2010/main" val="265251853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8691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(10/24)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5" name="TextBox 4">
            <a:extLst>
              <a:ext uri="{FF2B5EF4-FFF2-40B4-BE49-F238E27FC236}">
                <a16:creationId xmlns:a16="http://schemas.microsoft.com/office/drawing/2014/main" id="{D588EDB5-49A1-4717-9147-2E3DBB62A66D}"/>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Gantt chart by location</a:t>
            </a:r>
          </a:p>
        </p:txBody>
      </p:sp>
      <p:grpSp>
        <p:nvGrpSpPr>
          <p:cNvPr id="4" name="Group 3" descr="Screenshot of a Gantt chart by location output file with select content highlighted.">
            <a:extLst>
              <a:ext uri="{FF2B5EF4-FFF2-40B4-BE49-F238E27FC236}">
                <a16:creationId xmlns:a16="http://schemas.microsoft.com/office/drawing/2014/main" id="{832D7D76-E728-415F-8C59-48E0EFD71351}"/>
              </a:ext>
            </a:extLst>
          </p:cNvPr>
          <p:cNvGrpSpPr/>
          <p:nvPr/>
        </p:nvGrpSpPr>
        <p:grpSpPr>
          <a:xfrm>
            <a:off x="1540038" y="1419396"/>
            <a:ext cx="9124044" cy="5251040"/>
            <a:chOff x="1540038" y="1419396"/>
            <a:chExt cx="9124044" cy="5251040"/>
          </a:xfrm>
        </p:grpSpPr>
        <p:pic>
          <p:nvPicPr>
            <p:cNvPr id="9" name="Picture 8" descr="Graphical user interface, application, table, Excel&#10;&#10;Description automatically generated">
              <a:extLst>
                <a:ext uri="{FF2B5EF4-FFF2-40B4-BE49-F238E27FC236}">
                  <a16:creationId xmlns:a16="http://schemas.microsoft.com/office/drawing/2014/main" id="{DA2F9511-0752-423F-9320-B2DA3399F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038" y="1419396"/>
              <a:ext cx="9124044" cy="5251040"/>
            </a:xfrm>
            <a:prstGeom prst="rect">
              <a:avLst/>
            </a:prstGeom>
            <a:ln w="6350">
              <a:solidFill>
                <a:schemeClr val="tx1"/>
              </a:solidFill>
            </a:ln>
          </p:spPr>
        </p:pic>
        <p:sp>
          <p:nvSpPr>
            <p:cNvPr id="6" name="Rectangle 5">
              <a:extLst>
                <a:ext uri="{FF2B5EF4-FFF2-40B4-BE49-F238E27FC236}">
                  <a16:creationId xmlns:a16="http://schemas.microsoft.com/office/drawing/2014/main" id="{59757CB0-76DE-4BC5-AD57-3032A0E1F876}"/>
                </a:ext>
              </a:extLst>
            </p:cNvPr>
            <p:cNvSpPr/>
            <p:nvPr/>
          </p:nvSpPr>
          <p:spPr>
            <a:xfrm flipH="1">
              <a:off x="3645564" y="1804737"/>
              <a:ext cx="7018517" cy="365125"/>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222</a:t>
            </a:fld>
            <a:endParaRPr lang="en-US" dirty="0"/>
          </a:p>
        </p:txBody>
      </p:sp>
    </p:spTree>
    <p:extLst>
      <p:ext uri="{BB962C8B-B14F-4D97-AF65-F5344CB8AC3E}">
        <p14:creationId xmlns:p14="http://schemas.microsoft.com/office/powerpoint/2010/main" val="36732353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8691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(11/24)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5" name="TextBox 4">
            <a:extLst>
              <a:ext uri="{FF2B5EF4-FFF2-40B4-BE49-F238E27FC236}">
                <a16:creationId xmlns:a16="http://schemas.microsoft.com/office/drawing/2014/main" id="{D588EDB5-49A1-4717-9147-2E3DBB62A66D}"/>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Gantt chart by location</a:t>
            </a:r>
          </a:p>
        </p:txBody>
      </p:sp>
      <p:grpSp>
        <p:nvGrpSpPr>
          <p:cNvPr id="4" name="Group 3" descr="Screenshot of a Gantt chart by location output file with select content highlighted.">
            <a:extLst>
              <a:ext uri="{FF2B5EF4-FFF2-40B4-BE49-F238E27FC236}">
                <a16:creationId xmlns:a16="http://schemas.microsoft.com/office/drawing/2014/main" id="{A9DEDCC8-CDC2-418A-ADA2-859D5EF34E84}"/>
              </a:ext>
            </a:extLst>
          </p:cNvPr>
          <p:cNvGrpSpPr/>
          <p:nvPr/>
        </p:nvGrpSpPr>
        <p:grpSpPr>
          <a:xfrm>
            <a:off x="1540038" y="1419396"/>
            <a:ext cx="9124044" cy="5251040"/>
            <a:chOff x="1540038" y="1419396"/>
            <a:chExt cx="9124044" cy="5251040"/>
          </a:xfrm>
        </p:grpSpPr>
        <p:pic>
          <p:nvPicPr>
            <p:cNvPr id="9" name="Picture 8" descr="Graphical user interface, application, table, Excel&#10;&#10;Description automatically generated">
              <a:extLst>
                <a:ext uri="{FF2B5EF4-FFF2-40B4-BE49-F238E27FC236}">
                  <a16:creationId xmlns:a16="http://schemas.microsoft.com/office/drawing/2014/main" id="{DA2F9511-0752-423F-9320-B2DA3399F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038" y="1419396"/>
              <a:ext cx="9124044" cy="5251040"/>
            </a:xfrm>
            <a:prstGeom prst="rect">
              <a:avLst/>
            </a:prstGeom>
            <a:ln w="6350">
              <a:solidFill>
                <a:schemeClr val="tx1"/>
              </a:solidFill>
            </a:ln>
          </p:spPr>
        </p:pic>
        <p:sp>
          <p:nvSpPr>
            <p:cNvPr id="6" name="Rectangle 5">
              <a:extLst>
                <a:ext uri="{FF2B5EF4-FFF2-40B4-BE49-F238E27FC236}">
                  <a16:creationId xmlns:a16="http://schemas.microsoft.com/office/drawing/2014/main" id="{59757CB0-76DE-4BC5-AD57-3032A0E1F876}"/>
                </a:ext>
              </a:extLst>
            </p:cNvPr>
            <p:cNvSpPr/>
            <p:nvPr/>
          </p:nvSpPr>
          <p:spPr>
            <a:xfrm flipH="1">
              <a:off x="1720515" y="1899252"/>
              <a:ext cx="541422" cy="4457097"/>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223</a:t>
            </a:fld>
            <a:endParaRPr lang="en-US" dirty="0"/>
          </a:p>
        </p:txBody>
      </p:sp>
    </p:spTree>
    <p:extLst>
      <p:ext uri="{BB962C8B-B14F-4D97-AF65-F5344CB8AC3E}">
        <p14:creationId xmlns:p14="http://schemas.microsoft.com/office/powerpoint/2010/main" val="3030156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8691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(12/24)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7" name="TextBox 6">
            <a:extLst>
              <a:ext uri="{FF2B5EF4-FFF2-40B4-BE49-F238E27FC236}">
                <a16:creationId xmlns:a16="http://schemas.microsoft.com/office/drawing/2014/main" id="{C44D8A25-0674-4C22-AF69-BE3ECCF964CA}"/>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Gantt chart by location</a:t>
            </a:r>
          </a:p>
        </p:txBody>
      </p:sp>
      <p:grpSp>
        <p:nvGrpSpPr>
          <p:cNvPr id="5" name="Group 4" descr="Screenshot of a Gantt chart by location output file with select content highlighted.">
            <a:extLst>
              <a:ext uri="{FF2B5EF4-FFF2-40B4-BE49-F238E27FC236}">
                <a16:creationId xmlns:a16="http://schemas.microsoft.com/office/drawing/2014/main" id="{0D9FDC7C-FBF8-49CD-800E-3A28B6886729}"/>
              </a:ext>
            </a:extLst>
          </p:cNvPr>
          <p:cNvGrpSpPr/>
          <p:nvPr/>
        </p:nvGrpSpPr>
        <p:grpSpPr>
          <a:xfrm>
            <a:off x="1540038" y="1419396"/>
            <a:ext cx="9124044" cy="5251040"/>
            <a:chOff x="1540038" y="1419396"/>
            <a:chExt cx="9124044" cy="5251040"/>
          </a:xfrm>
        </p:grpSpPr>
        <p:pic>
          <p:nvPicPr>
            <p:cNvPr id="4" name="Picture 3" descr="Screenshot of a Gantt chart by location output file.">
              <a:extLst>
                <a:ext uri="{FF2B5EF4-FFF2-40B4-BE49-F238E27FC236}">
                  <a16:creationId xmlns:a16="http://schemas.microsoft.com/office/drawing/2014/main" id="{D729DFDD-2479-47BC-BFCF-E07C97369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038" y="1419396"/>
              <a:ext cx="9124044" cy="5251040"/>
            </a:xfrm>
            <a:prstGeom prst="rect">
              <a:avLst/>
            </a:prstGeom>
            <a:ln w="6350">
              <a:solidFill>
                <a:schemeClr val="tx1"/>
              </a:solidFill>
            </a:ln>
          </p:spPr>
        </p:pic>
        <p:sp>
          <p:nvSpPr>
            <p:cNvPr id="6" name="Down Arrow 10">
              <a:extLst>
                <a:ext uri="{FF2B5EF4-FFF2-40B4-BE49-F238E27FC236}">
                  <a16:creationId xmlns:a16="http://schemas.microsoft.com/office/drawing/2014/main" id="{37871E99-B033-4E4E-89C6-0BFF1F719EB8}"/>
                </a:ext>
              </a:extLst>
            </p:cNvPr>
            <p:cNvSpPr/>
            <p:nvPr/>
          </p:nvSpPr>
          <p:spPr>
            <a:xfrm rot="16200000">
              <a:off x="2945852" y="1895693"/>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224</a:t>
            </a:fld>
            <a:endParaRPr lang="en-US" dirty="0"/>
          </a:p>
        </p:txBody>
      </p:sp>
    </p:spTree>
    <p:extLst>
      <p:ext uri="{BB962C8B-B14F-4D97-AF65-F5344CB8AC3E}">
        <p14:creationId xmlns:p14="http://schemas.microsoft.com/office/powerpoint/2010/main" val="130671875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8691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(13/24)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7" name="TextBox 6">
            <a:extLst>
              <a:ext uri="{FF2B5EF4-FFF2-40B4-BE49-F238E27FC236}">
                <a16:creationId xmlns:a16="http://schemas.microsoft.com/office/drawing/2014/main" id="{E5250E48-2D4B-4702-B19C-7EFBAF4AD6A3}"/>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Gantt chart by location</a:t>
            </a:r>
          </a:p>
        </p:txBody>
      </p:sp>
      <p:grpSp>
        <p:nvGrpSpPr>
          <p:cNvPr id="5" name="Group 4" descr="Screenshot of a Gantt chart by location output file with select content highlighted.">
            <a:extLst>
              <a:ext uri="{FF2B5EF4-FFF2-40B4-BE49-F238E27FC236}">
                <a16:creationId xmlns:a16="http://schemas.microsoft.com/office/drawing/2014/main" id="{D7CDFD0D-9927-49B4-A8E4-F0D1C5026BE3}"/>
              </a:ext>
            </a:extLst>
          </p:cNvPr>
          <p:cNvGrpSpPr/>
          <p:nvPr/>
        </p:nvGrpSpPr>
        <p:grpSpPr>
          <a:xfrm>
            <a:off x="1540038" y="1419396"/>
            <a:ext cx="9124044" cy="5251040"/>
            <a:chOff x="1540038" y="1419396"/>
            <a:chExt cx="9124044" cy="5251040"/>
          </a:xfrm>
        </p:grpSpPr>
        <p:pic>
          <p:nvPicPr>
            <p:cNvPr id="4" name="Picture 3" descr="Screenshot of a Gantt chart by location output file.">
              <a:extLst>
                <a:ext uri="{FF2B5EF4-FFF2-40B4-BE49-F238E27FC236}">
                  <a16:creationId xmlns:a16="http://schemas.microsoft.com/office/drawing/2014/main" id="{D729DFDD-2479-47BC-BFCF-E07C97369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038" y="1419396"/>
              <a:ext cx="9124044" cy="5251040"/>
            </a:xfrm>
            <a:prstGeom prst="rect">
              <a:avLst/>
            </a:prstGeom>
            <a:ln w="6350">
              <a:solidFill>
                <a:schemeClr val="tx1"/>
              </a:solidFill>
            </a:ln>
          </p:spPr>
        </p:pic>
        <p:sp>
          <p:nvSpPr>
            <p:cNvPr id="6" name="Down Arrow 10">
              <a:extLst>
                <a:ext uri="{FF2B5EF4-FFF2-40B4-BE49-F238E27FC236}">
                  <a16:creationId xmlns:a16="http://schemas.microsoft.com/office/drawing/2014/main" id="{EBD6D035-7CF8-43E4-92D9-874E0689D5C0}"/>
                </a:ext>
              </a:extLst>
            </p:cNvPr>
            <p:cNvSpPr/>
            <p:nvPr/>
          </p:nvSpPr>
          <p:spPr>
            <a:xfrm rot="16200000">
              <a:off x="8782772" y="2627213"/>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225</a:t>
            </a:fld>
            <a:endParaRPr lang="en-US" dirty="0"/>
          </a:p>
        </p:txBody>
      </p:sp>
    </p:spTree>
    <p:extLst>
      <p:ext uri="{BB962C8B-B14F-4D97-AF65-F5344CB8AC3E}">
        <p14:creationId xmlns:p14="http://schemas.microsoft.com/office/powerpoint/2010/main" val="87898625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8691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(14/24)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7" name="TextBox 6">
            <a:extLst>
              <a:ext uri="{FF2B5EF4-FFF2-40B4-BE49-F238E27FC236}">
                <a16:creationId xmlns:a16="http://schemas.microsoft.com/office/drawing/2014/main" id="{3CE1747F-B4B4-4A94-97EE-98A109D6D9DB}"/>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Gantt chart by location</a:t>
            </a:r>
          </a:p>
        </p:txBody>
      </p:sp>
      <p:grpSp>
        <p:nvGrpSpPr>
          <p:cNvPr id="5" name="Group 4" descr="Screenshot of a Gantt chart by location output file with select content highlighted.">
            <a:extLst>
              <a:ext uri="{FF2B5EF4-FFF2-40B4-BE49-F238E27FC236}">
                <a16:creationId xmlns:a16="http://schemas.microsoft.com/office/drawing/2014/main" id="{C0FC9FB3-9C87-4571-A870-D10BFB5B9232}"/>
              </a:ext>
            </a:extLst>
          </p:cNvPr>
          <p:cNvGrpSpPr/>
          <p:nvPr/>
        </p:nvGrpSpPr>
        <p:grpSpPr>
          <a:xfrm>
            <a:off x="1540038" y="1419396"/>
            <a:ext cx="9124044" cy="5251040"/>
            <a:chOff x="1540038" y="1419396"/>
            <a:chExt cx="9124044" cy="5251040"/>
          </a:xfrm>
        </p:grpSpPr>
        <p:pic>
          <p:nvPicPr>
            <p:cNvPr id="4" name="Picture 3" descr="Screenshot of a Gantt chart by location output file.">
              <a:extLst>
                <a:ext uri="{FF2B5EF4-FFF2-40B4-BE49-F238E27FC236}">
                  <a16:creationId xmlns:a16="http://schemas.microsoft.com/office/drawing/2014/main" id="{D729DFDD-2479-47BC-BFCF-E07C97369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038" y="1419396"/>
              <a:ext cx="9124044" cy="5251040"/>
            </a:xfrm>
            <a:prstGeom prst="rect">
              <a:avLst/>
            </a:prstGeom>
            <a:ln w="6350">
              <a:solidFill>
                <a:schemeClr val="tx1"/>
              </a:solidFill>
            </a:ln>
          </p:spPr>
        </p:pic>
        <p:sp>
          <p:nvSpPr>
            <p:cNvPr id="6" name="Down Arrow 10">
              <a:extLst>
                <a:ext uri="{FF2B5EF4-FFF2-40B4-BE49-F238E27FC236}">
                  <a16:creationId xmlns:a16="http://schemas.microsoft.com/office/drawing/2014/main" id="{63A7D9B5-B916-42D8-A401-03F26D25BBE9}"/>
                </a:ext>
              </a:extLst>
            </p:cNvPr>
            <p:cNvSpPr/>
            <p:nvPr/>
          </p:nvSpPr>
          <p:spPr>
            <a:xfrm rot="16200000">
              <a:off x="6009092" y="2032853"/>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226</a:t>
            </a:fld>
            <a:endParaRPr lang="en-US" dirty="0"/>
          </a:p>
        </p:txBody>
      </p:sp>
    </p:spTree>
    <p:extLst>
      <p:ext uri="{BB962C8B-B14F-4D97-AF65-F5344CB8AC3E}">
        <p14:creationId xmlns:p14="http://schemas.microsoft.com/office/powerpoint/2010/main" val="230949801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8691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(15/24)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8" name="TextBox 7">
            <a:extLst>
              <a:ext uri="{FF2B5EF4-FFF2-40B4-BE49-F238E27FC236}">
                <a16:creationId xmlns:a16="http://schemas.microsoft.com/office/drawing/2014/main" id="{0668FB1C-4684-4B09-9C1D-53BC32CE8AA6}"/>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Gantt chart by location</a:t>
            </a:r>
          </a:p>
        </p:txBody>
      </p:sp>
      <p:grpSp>
        <p:nvGrpSpPr>
          <p:cNvPr id="5" name="Group 4" descr="Screenshot of a Gantt chart by location output file with select content highlighted.">
            <a:extLst>
              <a:ext uri="{FF2B5EF4-FFF2-40B4-BE49-F238E27FC236}">
                <a16:creationId xmlns:a16="http://schemas.microsoft.com/office/drawing/2014/main" id="{ECFD59AD-1AB6-4C18-9346-AFE050F9D645}"/>
              </a:ext>
            </a:extLst>
          </p:cNvPr>
          <p:cNvGrpSpPr/>
          <p:nvPr/>
        </p:nvGrpSpPr>
        <p:grpSpPr>
          <a:xfrm>
            <a:off x="1540038" y="1419396"/>
            <a:ext cx="9124044" cy="5251040"/>
            <a:chOff x="1540038" y="1419396"/>
            <a:chExt cx="9124044" cy="5251040"/>
          </a:xfrm>
        </p:grpSpPr>
        <p:pic>
          <p:nvPicPr>
            <p:cNvPr id="4" name="Picture 3" descr="Screenshot of a Gantt chart by location output file.">
              <a:extLst>
                <a:ext uri="{FF2B5EF4-FFF2-40B4-BE49-F238E27FC236}">
                  <a16:creationId xmlns:a16="http://schemas.microsoft.com/office/drawing/2014/main" id="{D729DFDD-2479-47BC-BFCF-E07C97369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038" y="1419396"/>
              <a:ext cx="9124044" cy="5251040"/>
            </a:xfrm>
            <a:prstGeom prst="rect">
              <a:avLst/>
            </a:prstGeom>
            <a:ln w="6350">
              <a:solidFill>
                <a:schemeClr val="tx1"/>
              </a:solidFill>
            </a:ln>
          </p:spPr>
        </p:pic>
        <p:sp>
          <p:nvSpPr>
            <p:cNvPr id="6" name="Down Arrow 10">
              <a:extLst>
                <a:ext uri="{FF2B5EF4-FFF2-40B4-BE49-F238E27FC236}">
                  <a16:creationId xmlns:a16="http://schemas.microsoft.com/office/drawing/2014/main" id="{53D2679C-C855-4893-831F-D62E594D34B3}"/>
                </a:ext>
              </a:extLst>
            </p:cNvPr>
            <p:cNvSpPr/>
            <p:nvPr/>
          </p:nvSpPr>
          <p:spPr>
            <a:xfrm>
              <a:off x="2810667" y="2094415"/>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227</a:t>
            </a:fld>
            <a:endParaRPr lang="en-US" dirty="0"/>
          </a:p>
        </p:txBody>
      </p:sp>
    </p:spTree>
    <p:extLst>
      <p:ext uri="{BB962C8B-B14F-4D97-AF65-F5344CB8AC3E}">
        <p14:creationId xmlns:p14="http://schemas.microsoft.com/office/powerpoint/2010/main" val="37542261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8691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(16/24)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10" name="TextBox 9">
            <a:extLst>
              <a:ext uri="{FF2B5EF4-FFF2-40B4-BE49-F238E27FC236}">
                <a16:creationId xmlns:a16="http://schemas.microsoft.com/office/drawing/2014/main" id="{BC648417-E2C2-48DD-B15E-EA7AF0E33CDA}"/>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Gantt chart by location</a:t>
            </a:r>
          </a:p>
        </p:txBody>
      </p:sp>
      <p:grpSp>
        <p:nvGrpSpPr>
          <p:cNvPr id="4" name="Group 3" descr="Screenshot of a Gantt chart by location output file with select content highlighted.">
            <a:extLst>
              <a:ext uri="{FF2B5EF4-FFF2-40B4-BE49-F238E27FC236}">
                <a16:creationId xmlns:a16="http://schemas.microsoft.com/office/drawing/2014/main" id="{B45376F2-D6ED-4472-A5CD-BA3C78ACE684}"/>
              </a:ext>
            </a:extLst>
          </p:cNvPr>
          <p:cNvGrpSpPr/>
          <p:nvPr/>
        </p:nvGrpSpPr>
        <p:grpSpPr>
          <a:xfrm>
            <a:off x="300037" y="463662"/>
            <a:ext cx="11591925" cy="4030233"/>
            <a:chOff x="300037" y="463662"/>
            <a:chExt cx="11591925" cy="4030233"/>
          </a:xfrm>
        </p:grpSpPr>
        <p:pic>
          <p:nvPicPr>
            <p:cNvPr id="7" name="Picture 6" descr="Screenshot of a Gantt chart by location output file.">
              <a:extLst>
                <a:ext uri="{FF2B5EF4-FFF2-40B4-BE49-F238E27FC236}">
                  <a16:creationId xmlns:a16="http://schemas.microsoft.com/office/drawing/2014/main" id="{7E65964F-F9B2-4C91-935A-7B43BCE07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37" y="1417320"/>
              <a:ext cx="11591925" cy="3076575"/>
            </a:xfrm>
            <a:prstGeom prst="rect">
              <a:avLst/>
            </a:prstGeom>
            <a:ln w="6350">
              <a:solidFill>
                <a:schemeClr val="tx1"/>
              </a:solidFill>
            </a:ln>
          </p:spPr>
        </p:pic>
        <p:sp>
          <p:nvSpPr>
            <p:cNvPr id="9" name="Down Arrow 10">
              <a:extLst>
                <a:ext uri="{FF2B5EF4-FFF2-40B4-BE49-F238E27FC236}">
                  <a16:creationId xmlns:a16="http://schemas.microsoft.com/office/drawing/2014/main" id="{92383FCC-F1A6-4CEE-A646-84324A16E439}"/>
                </a:ext>
              </a:extLst>
            </p:cNvPr>
            <p:cNvSpPr/>
            <p:nvPr/>
          </p:nvSpPr>
          <p:spPr>
            <a:xfrm>
              <a:off x="11539036" y="463662"/>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228</a:t>
            </a:fld>
            <a:endParaRPr lang="en-US" dirty="0"/>
          </a:p>
        </p:txBody>
      </p:sp>
    </p:spTree>
    <p:extLst>
      <p:ext uri="{BB962C8B-B14F-4D97-AF65-F5344CB8AC3E}">
        <p14:creationId xmlns:p14="http://schemas.microsoft.com/office/powerpoint/2010/main" val="12420237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8691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(17/24)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5" name="TextBox 4">
            <a:extLst>
              <a:ext uri="{FF2B5EF4-FFF2-40B4-BE49-F238E27FC236}">
                <a16:creationId xmlns:a16="http://schemas.microsoft.com/office/drawing/2014/main" id="{D588EDB5-49A1-4717-9147-2E3DBB62A66D}"/>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Gantt chart by location</a:t>
            </a:r>
          </a:p>
        </p:txBody>
      </p:sp>
      <p:grpSp>
        <p:nvGrpSpPr>
          <p:cNvPr id="4" name="Group 3" descr="Screenshot of a Gantt chart by location output file with select content highlighted.">
            <a:extLst>
              <a:ext uri="{FF2B5EF4-FFF2-40B4-BE49-F238E27FC236}">
                <a16:creationId xmlns:a16="http://schemas.microsoft.com/office/drawing/2014/main" id="{515A6E8A-DE2D-4F8C-B809-08FF913799CE}"/>
              </a:ext>
            </a:extLst>
          </p:cNvPr>
          <p:cNvGrpSpPr/>
          <p:nvPr/>
        </p:nvGrpSpPr>
        <p:grpSpPr>
          <a:xfrm>
            <a:off x="599307" y="1419396"/>
            <a:ext cx="10064775" cy="5296535"/>
            <a:chOff x="599307" y="1419396"/>
            <a:chExt cx="10064775" cy="5296535"/>
          </a:xfrm>
        </p:grpSpPr>
        <p:pic>
          <p:nvPicPr>
            <p:cNvPr id="9" name="Picture 8" descr="Screenshot of a Gantt chart by location output file.">
              <a:extLst>
                <a:ext uri="{FF2B5EF4-FFF2-40B4-BE49-F238E27FC236}">
                  <a16:creationId xmlns:a16="http://schemas.microsoft.com/office/drawing/2014/main" id="{DA2F9511-0752-423F-9320-B2DA3399F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038" y="1419396"/>
              <a:ext cx="9124044" cy="5251040"/>
            </a:xfrm>
            <a:prstGeom prst="rect">
              <a:avLst/>
            </a:prstGeom>
            <a:ln w="6350">
              <a:solidFill>
                <a:schemeClr val="tx1"/>
              </a:solidFill>
            </a:ln>
          </p:spPr>
        </p:pic>
        <p:sp>
          <p:nvSpPr>
            <p:cNvPr id="6" name="Down Arrow 10">
              <a:extLst>
                <a:ext uri="{FF2B5EF4-FFF2-40B4-BE49-F238E27FC236}">
                  <a16:creationId xmlns:a16="http://schemas.microsoft.com/office/drawing/2014/main" id="{AF93A600-BD16-4848-9F31-D788B80F1EDF}"/>
                </a:ext>
              </a:extLst>
            </p:cNvPr>
            <p:cNvSpPr/>
            <p:nvPr/>
          </p:nvSpPr>
          <p:spPr>
            <a:xfrm rot="16200000">
              <a:off x="879626" y="6146854"/>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229</a:t>
            </a:fld>
            <a:endParaRPr lang="en-US" dirty="0"/>
          </a:p>
        </p:txBody>
      </p:sp>
    </p:spTree>
    <p:extLst>
      <p:ext uri="{BB962C8B-B14F-4D97-AF65-F5344CB8AC3E}">
        <p14:creationId xmlns:p14="http://schemas.microsoft.com/office/powerpoint/2010/main" val="1873703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412164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What is LATTE?</a:t>
            </a:r>
            <a:r>
              <a:rPr lang="en-US" sz="4000" dirty="0">
                <a:latin typeface="Tahoma" panose="020B0604030504040204" pitchFamily="34" charset="0"/>
              </a:rPr>
              <a:t> </a:t>
            </a:r>
            <a:r>
              <a:rPr lang="en-US" sz="1000" dirty="0">
                <a:latin typeface="Tahoma" panose="020B0604030504040204" pitchFamily="34" charset="0"/>
              </a:rPr>
              <a:t>(4/4)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4" name="Group 3">
            <a:extLst>
              <a:ext uri="{FF2B5EF4-FFF2-40B4-BE49-F238E27FC236}">
                <a16:creationId xmlns:a16="http://schemas.microsoft.com/office/drawing/2014/main" id="{4DBA8FCC-EB59-425C-980B-0A687C81ADF1}"/>
              </a:ext>
              <a:ext uri="{C183D7F6-B498-43B3-948B-1728B52AA6E4}">
                <adec:decorative xmlns:adec="http://schemas.microsoft.com/office/drawing/2017/decorative" val="1"/>
              </a:ext>
            </a:extLst>
          </p:cNvPr>
          <p:cNvGrpSpPr/>
          <p:nvPr/>
        </p:nvGrpSpPr>
        <p:grpSpPr>
          <a:xfrm>
            <a:off x="1034457" y="1068737"/>
            <a:ext cx="5310404" cy="2636309"/>
            <a:chOff x="1034457" y="1068737"/>
            <a:chExt cx="5310404" cy="2636309"/>
          </a:xfrm>
        </p:grpSpPr>
        <p:sp>
          <p:nvSpPr>
            <p:cNvPr id="8" name="Right Brace 7"/>
            <p:cNvSpPr/>
            <p:nvPr/>
          </p:nvSpPr>
          <p:spPr>
            <a:xfrm>
              <a:off x="5702149" y="1068737"/>
              <a:ext cx="642712" cy="2636309"/>
            </a:xfrm>
            <a:prstGeom prst="rightBrace">
              <a:avLst/>
            </a:prstGeom>
            <a:ln w="38100">
              <a:solidFill>
                <a:srgbClr val="F6A0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ahoma" panose="020B0604030504040204" pitchFamily="34" charset="0"/>
              </a:endParaRPr>
            </a:p>
          </p:txBody>
        </p:sp>
        <p:pic>
          <p:nvPicPr>
            <p:cNvPr id="29" name="Picture 28">
              <a:extLst>
                <a:ext uri="{FF2B5EF4-FFF2-40B4-BE49-F238E27FC236}">
                  <a16:creationId xmlns:a16="http://schemas.microsoft.com/office/drawing/2014/main" id="{47406152-AAA4-4A48-AE0A-2EB372B1D3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1307" y="2505518"/>
              <a:ext cx="382695" cy="914400"/>
            </a:xfrm>
            <a:prstGeom prst="rect">
              <a:avLst/>
            </a:prstGeom>
            <a:effectLst>
              <a:glow rad="76200">
                <a:schemeClr val="bg1"/>
              </a:glow>
            </a:effectLst>
          </p:spPr>
        </p:pic>
        <p:pic>
          <p:nvPicPr>
            <p:cNvPr id="30" name="Picture 29">
              <a:extLst>
                <a:ext uri="{FF2B5EF4-FFF2-40B4-BE49-F238E27FC236}">
                  <a16:creationId xmlns:a16="http://schemas.microsoft.com/office/drawing/2014/main" id="{0CFB644F-A036-4D2C-8D4D-2F118E51CF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9407" y="1249098"/>
              <a:ext cx="423335" cy="914400"/>
            </a:xfrm>
            <a:prstGeom prst="rect">
              <a:avLst/>
            </a:prstGeom>
            <a:effectLst>
              <a:glow rad="76200">
                <a:schemeClr val="bg1"/>
              </a:glow>
            </a:effectLst>
          </p:spPr>
        </p:pic>
        <p:pic>
          <p:nvPicPr>
            <p:cNvPr id="31" name="Picture 30">
              <a:extLst>
                <a:ext uri="{FF2B5EF4-FFF2-40B4-BE49-F238E27FC236}">
                  <a16:creationId xmlns:a16="http://schemas.microsoft.com/office/drawing/2014/main" id="{C912E78E-7BC3-4DE8-A3F7-4E719946A6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8726" y="1151915"/>
              <a:ext cx="509015" cy="914400"/>
            </a:xfrm>
            <a:prstGeom prst="rect">
              <a:avLst/>
            </a:prstGeom>
            <a:effectLst>
              <a:glow rad="127000">
                <a:srgbClr val="F6A01A"/>
              </a:glow>
            </a:effectLst>
          </p:spPr>
        </p:pic>
        <p:pic>
          <p:nvPicPr>
            <p:cNvPr id="32" name="Picture 31">
              <a:extLst>
                <a:ext uri="{FF2B5EF4-FFF2-40B4-BE49-F238E27FC236}">
                  <a16:creationId xmlns:a16="http://schemas.microsoft.com/office/drawing/2014/main" id="{146D1F1D-5BE6-4CA8-A087-48F0499611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2829" y="1152997"/>
              <a:ext cx="648586" cy="365760"/>
            </a:xfrm>
            <a:prstGeom prst="rect">
              <a:avLst/>
            </a:prstGeom>
          </p:spPr>
        </p:pic>
        <p:grpSp>
          <p:nvGrpSpPr>
            <p:cNvPr id="33" name="Group 32">
              <a:extLst>
                <a:ext uri="{FF2B5EF4-FFF2-40B4-BE49-F238E27FC236}">
                  <a16:creationId xmlns:a16="http://schemas.microsoft.com/office/drawing/2014/main" id="{C5ED02B7-45F5-480B-984C-6230406A2CE5}"/>
                </a:ext>
              </a:extLst>
            </p:cNvPr>
            <p:cNvGrpSpPr>
              <a:grpSpLocks noChangeAspect="1"/>
            </p:cNvGrpSpPr>
            <p:nvPr/>
          </p:nvGrpSpPr>
          <p:grpSpPr>
            <a:xfrm>
              <a:off x="4855537" y="1630926"/>
              <a:ext cx="863779" cy="640080"/>
              <a:chOff x="7498810" y="3760108"/>
              <a:chExt cx="3419300" cy="2533778"/>
            </a:xfrm>
          </p:grpSpPr>
          <p:grpSp>
            <p:nvGrpSpPr>
              <p:cNvPr id="34" name="Group 33">
                <a:extLst>
                  <a:ext uri="{FF2B5EF4-FFF2-40B4-BE49-F238E27FC236}">
                    <a16:creationId xmlns:a16="http://schemas.microsoft.com/office/drawing/2014/main" id="{734BCF1C-B89E-4E01-BBC7-5C43EF27A07D}"/>
                  </a:ext>
                </a:extLst>
              </p:cNvPr>
              <p:cNvGrpSpPr/>
              <p:nvPr/>
            </p:nvGrpSpPr>
            <p:grpSpPr>
              <a:xfrm>
                <a:off x="8646326" y="3760108"/>
                <a:ext cx="2271784" cy="2036772"/>
                <a:chOff x="8258247" y="4401909"/>
                <a:chExt cx="1699681" cy="1523852"/>
              </a:xfrm>
            </p:grpSpPr>
            <p:pic>
              <p:nvPicPr>
                <p:cNvPr id="42" name="Picture 41">
                  <a:extLst>
                    <a:ext uri="{FF2B5EF4-FFF2-40B4-BE49-F238E27FC236}">
                      <a16:creationId xmlns:a16="http://schemas.microsoft.com/office/drawing/2014/main" id="{9B644AA5-562B-4CC4-AB1D-F2C1E0CF56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43" name="Rectangle 42">
                  <a:extLst>
                    <a:ext uri="{FF2B5EF4-FFF2-40B4-BE49-F238E27FC236}">
                      <a16:creationId xmlns:a16="http://schemas.microsoft.com/office/drawing/2014/main" id="{8888E799-3947-49B9-8F51-4F342C99EC14}"/>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4" name="Rectangle 43">
                  <a:extLst>
                    <a:ext uri="{FF2B5EF4-FFF2-40B4-BE49-F238E27FC236}">
                      <a16:creationId xmlns:a16="http://schemas.microsoft.com/office/drawing/2014/main" id="{4C5AFE97-45A1-499C-944E-1BB6F2E6B85A}"/>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35" name="Group 34">
                <a:extLst>
                  <a:ext uri="{FF2B5EF4-FFF2-40B4-BE49-F238E27FC236}">
                    <a16:creationId xmlns:a16="http://schemas.microsoft.com/office/drawing/2014/main" id="{213354D9-9562-4859-997F-CB2EA2F76EE3}"/>
                  </a:ext>
                </a:extLst>
              </p:cNvPr>
              <p:cNvGrpSpPr/>
              <p:nvPr/>
            </p:nvGrpSpPr>
            <p:grpSpPr>
              <a:xfrm>
                <a:off x="7498810" y="4257114"/>
                <a:ext cx="2271784" cy="2036772"/>
                <a:chOff x="7383827" y="5017936"/>
                <a:chExt cx="1699681" cy="1523852"/>
              </a:xfrm>
            </p:grpSpPr>
            <p:sp>
              <p:nvSpPr>
                <p:cNvPr id="36" name="Rectangle 35">
                  <a:extLst>
                    <a:ext uri="{FF2B5EF4-FFF2-40B4-BE49-F238E27FC236}">
                      <a16:creationId xmlns:a16="http://schemas.microsoft.com/office/drawing/2014/main" id="{957A92FE-655C-4481-B867-36043404BC15}"/>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37" name="Group 36">
                  <a:extLst>
                    <a:ext uri="{FF2B5EF4-FFF2-40B4-BE49-F238E27FC236}">
                      <a16:creationId xmlns:a16="http://schemas.microsoft.com/office/drawing/2014/main" id="{9981DFDA-4A35-4908-A3D2-BB6AF9C608AF}"/>
                    </a:ext>
                  </a:extLst>
                </p:cNvPr>
                <p:cNvGrpSpPr/>
                <p:nvPr/>
              </p:nvGrpSpPr>
              <p:grpSpPr>
                <a:xfrm>
                  <a:off x="7383827" y="5017936"/>
                  <a:ext cx="1699681" cy="1523852"/>
                  <a:chOff x="6246902" y="3993276"/>
                  <a:chExt cx="1699681" cy="1523852"/>
                </a:xfrm>
              </p:grpSpPr>
              <p:pic>
                <p:nvPicPr>
                  <p:cNvPr id="38" name="Picture 37">
                    <a:extLst>
                      <a:ext uri="{FF2B5EF4-FFF2-40B4-BE49-F238E27FC236}">
                        <a16:creationId xmlns:a16="http://schemas.microsoft.com/office/drawing/2014/main" id="{AC076FB9-0842-43BB-9174-7625F95340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39" name="Rectangle 38">
                    <a:extLst>
                      <a:ext uri="{FF2B5EF4-FFF2-40B4-BE49-F238E27FC236}">
                        <a16:creationId xmlns:a16="http://schemas.microsoft.com/office/drawing/2014/main" id="{E7C51D08-5659-4769-976A-CC75A3B9480D}"/>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0" name="Rectangle 39">
                    <a:extLst>
                      <a:ext uri="{FF2B5EF4-FFF2-40B4-BE49-F238E27FC236}">
                        <a16:creationId xmlns:a16="http://schemas.microsoft.com/office/drawing/2014/main" id="{EEDB1373-2EA7-4DEF-94FB-C229E07F2A13}"/>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1" name="Rectangle 40">
                    <a:extLst>
                      <a:ext uri="{FF2B5EF4-FFF2-40B4-BE49-F238E27FC236}">
                        <a16:creationId xmlns:a16="http://schemas.microsoft.com/office/drawing/2014/main" id="{A5968A1F-8BC5-47E4-90A1-38026A95BE3B}"/>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pic>
          <p:nvPicPr>
            <p:cNvPr id="46" name="Picture 45">
              <a:extLst>
                <a:ext uri="{FF2B5EF4-FFF2-40B4-BE49-F238E27FC236}">
                  <a16:creationId xmlns:a16="http://schemas.microsoft.com/office/drawing/2014/main" id="{638D6B7C-1F6F-474F-BDBE-F8BD64114B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26434" y="2505518"/>
              <a:ext cx="648586" cy="365760"/>
            </a:xfrm>
            <a:prstGeom prst="rect">
              <a:avLst/>
            </a:prstGeom>
          </p:spPr>
        </p:pic>
        <p:grpSp>
          <p:nvGrpSpPr>
            <p:cNvPr id="47" name="Group 46">
              <a:extLst>
                <a:ext uri="{FF2B5EF4-FFF2-40B4-BE49-F238E27FC236}">
                  <a16:creationId xmlns:a16="http://schemas.microsoft.com/office/drawing/2014/main" id="{25740144-BCA4-494A-B85A-C03FB1C1A986}"/>
                </a:ext>
              </a:extLst>
            </p:cNvPr>
            <p:cNvGrpSpPr>
              <a:grpSpLocks noChangeAspect="1"/>
            </p:cNvGrpSpPr>
            <p:nvPr/>
          </p:nvGrpSpPr>
          <p:grpSpPr>
            <a:xfrm>
              <a:off x="2769142" y="2983447"/>
              <a:ext cx="863779" cy="640080"/>
              <a:chOff x="7498810" y="3760108"/>
              <a:chExt cx="3419300" cy="2533778"/>
            </a:xfrm>
          </p:grpSpPr>
          <p:grpSp>
            <p:nvGrpSpPr>
              <p:cNvPr id="48" name="Group 47">
                <a:extLst>
                  <a:ext uri="{FF2B5EF4-FFF2-40B4-BE49-F238E27FC236}">
                    <a16:creationId xmlns:a16="http://schemas.microsoft.com/office/drawing/2014/main" id="{ED877EFE-5180-455F-990E-5A82A904D926}"/>
                  </a:ext>
                </a:extLst>
              </p:cNvPr>
              <p:cNvGrpSpPr/>
              <p:nvPr/>
            </p:nvGrpSpPr>
            <p:grpSpPr>
              <a:xfrm>
                <a:off x="8646326" y="3760108"/>
                <a:ext cx="2271784" cy="2036772"/>
                <a:chOff x="8258247" y="4401909"/>
                <a:chExt cx="1699681" cy="1523852"/>
              </a:xfrm>
            </p:grpSpPr>
            <p:pic>
              <p:nvPicPr>
                <p:cNvPr id="56" name="Picture 55">
                  <a:extLst>
                    <a:ext uri="{FF2B5EF4-FFF2-40B4-BE49-F238E27FC236}">
                      <a16:creationId xmlns:a16="http://schemas.microsoft.com/office/drawing/2014/main" id="{431B0B8C-4E5C-4372-B4DB-3AAC87F3E5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57" name="Rectangle 56">
                  <a:extLst>
                    <a:ext uri="{FF2B5EF4-FFF2-40B4-BE49-F238E27FC236}">
                      <a16:creationId xmlns:a16="http://schemas.microsoft.com/office/drawing/2014/main" id="{416E87BC-EB42-4B58-B1D3-81F4BC27B045}"/>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8" name="Rectangle 57">
                  <a:extLst>
                    <a:ext uri="{FF2B5EF4-FFF2-40B4-BE49-F238E27FC236}">
                      <a16:creationId xmlns:a16="http://schemas.microsoft.com/office/drawing/2014/main" id="{511D1A9D-D2D6-4DF1-B1FD-75BB032DC169}"/>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49" name="Group 48">
                <a:extLst>
                  <a:ext uri="{FF2B5EF4-FFF2-40B4-BE49-F238E27FC236}">
                    <a16:creationId xmlns:a16="http://schemas.microsoft.com/office/drawing/2014/main" id="{CA8350B0-FC52-4475-B0A3-D9B208BFF16A}"/>
                  </a:ext>
                </a:extLst>
              </p:cNvPr>
              <p:cNvGrpSpPr/>
              <p:nvPr/>
            </p:nvGrpSpPr>
            <p:grpSpPr>
              <a:xfrm>
                <a:off x="7498810" y="4257114"/>
                <a:ext cx="2271784" cy="2036772"/>
                <a:chOff x="7383827" y="5017936"/>
                <a:chExt cx="1699681" cy="1523852"/>
              </a:xfrm>
            </p:grpSpPr>
            <p:sp>
              <p:nvSpPr>
                <p:cNvPr id="50" name="Rectangle 49">
                  <a:extLst>
                    <a:ext uri="{FF2B5EF4-FFF2-40B4-BE49-F238E27FC236}">
                      <a16:creationId xmlns:a16="http://schemas.microsoft.com/office/drawing/2014/main" id="{FE5C9D8B-B998-4974-88F0-254E2797A2F7}"/>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51" name="Group 50">
                  <a:extLst>
                    <a:ext uri="{FF2B5EF4-FFF2-40B4-BE49-F238E27FC236}">
                      <a16:creationId xmlns:a16="http://schemas.microsoft.com/office/drawing/2014/main" id="{9851FE5D-4155-4D29-96E1-90D92CA14D2F}"/>
                    </a:ext>
                  </a:extLst>
                </p:cNvPr>
                <p:cNvGrpSpPr/>
                <p:nvPr/>
              </p:nvGrpSpPr>
              <p:grpSpPr>
                <a:xfrm>
                  <a:off x="7383827" y="5017936"/>
                  <a:ext cx="1699681" cy="1523852"/>
                  <a:chOff x="6246902" y="3993276"/>
                  <a:chExt cx="1699681" cy="1523852"/>
                </a:xfrm>
              </p:grpSpPr>
              <p:pic>
                <p:nvPicPr>
                  <p:cNvPr id="52" name="Picture 51">
                    <a:extLst>
                      <a:ext uri="{FF2B5EF4-FFF2-40B4-BE49-F238E27FC236}">
                        <a16:creationId xmlns:a16="http://schemas.microsoft.com/office/drawing/2014/main" id="{D1157F17-D1D6-4D2E-B6DF-885555741C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53" name="Rectangle 52">
                    <a:extLst>
                      <a:ext uri="{FF2B5EF4-FFF2-40B4-BE49-F238E27FC236}">
                        <a16:creationId xmlns:a16="http://schemas.microsoft.com/office/drawing/2014/main" id="{F65A27A6-9AB3-4697-AA5A-1BE199715738}"/>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4" name="Rectangle 53">
                    <a:extLst>
                      <a:ext uri="{FF2B5EF4-FFF2-40B4-BE49-F238E27FC236}">
                        <a16:creationId xmlns:a16="http://schemas.microsoft.com/office/drawing/2014/main" id="{DB627D35-D867-44AA-8F2E-30B5649A3554}"/>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5" name="Rectangle 54">
                    <a:extLst>
                      <a:ext uri="{FF2B5EF4-FFF2-40B4-BE49-F238E27FC236}">
                        <a16:creationId xmlns:a16="http://schemas.microsoft.com/office/drawing/2014/main" id="{40EB15DE-DF5D-4CC5-BCDE-C7600ABFCCB1}"/>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nvGrpSpPr>
            <p:cNvPr id="60" name="Group 59">
              <a:extLst>
                <a:ext uri="{FF2B5EF4-FFF2-40B4-BE49-F238E27FC236}">
                  <a16:creationId xmlns:a16="http://schemas.microsoft.com/office/drawing/2014/main" id="{92ADA62D-14FB-4042-B977-AFB2C358D885}"/>
                </a:ext>
              </a:extLst>
            </p:cNvPr>
            <p:cNvGrpSpPr>
              <a:grpSpLocks noChangeAspect="1"/>
            </p:cNvGrpSpPr>
            <p:nvPr/>
          </p:nvGrpSpPr>
          <p:grpSpPr>
            <a:xfrm>
              <a:off x="2769142" y="1613139"/>
              <a:ext cx="863779" cy="640080"/>
              <a:chOff x="7498810" y="3760108"/>
              <a:chExt cx="3419300" cy="2533778"/>
            </a:xfrm>
          </p:grpSpPr>
          <p:grpSp>
            <p:nvGrpSpPr>
              <p:cNvPr id="61" name="Group 60">
                <a:extLst>
                  <a:ext uri="{FF2B5EF4-FFF2-40B4-BE49-F238E27FC236}">
                    <a16:creationId xmlns:a16="http://schemas.microsoft.com/office/drawing/2014/main" id="{14C7E3CD-B0BB-4966-A316-D997733D3CA4}"/>
                  </a:ext>
                </a:extLst>
              </p:cNvPr>
              <p:cNvGrpSpPr/>
              <p:nvPr/>
            </p:nvGrpSpPr>
            <p:grpSpPr>
              <a:xfrm>
                <a:off x="8646326" y="3760108"/>
                <a:ext cx="2271784" cy="2036772"/>
                <a:chOff x="8258247" y="4401909"/>
                <a:chExt cx="1699681" cy="1523852"/>
              </a:xfrm>
            </p:grpSpPr>
            <p:pic>
              <p:nvPicPr>
                <p:cNvPr id="69" name="Picture 68">
                  <a:extLst>
                    <a:ext uri="{FF2B5EF4-FFF2-40B4-BE49-F238E27FC236}">
                      <a16:creationId xmlns:a16="http://schemas.microsoft.com/office/drawing/2014/main" id="{F2072D9E-1D0B-47B6-814C-74B982457B5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70" name="Rectangle 69">
                  <a:extLst>
                    <a:ext uri="{FF2B5EF4-FFF2-40B4-BE49-F238E27FC236}">
                      <a16:creationId xmlns:a16="http://schemas.microsoft.com/office/drawing/2014/main" id="{0D76C759-F8A8-4781-8FDF-5A3D63FA45A3}"/>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71" name="Rectangle 70">
                  <a:extLst>
                    <a:ext uri="{FF2B5EF4-FFF2-40B4-BE49-F238E27FC236}">
                      <a16:creationId xmlns:a16="http://schemas.microsoft.com/office/drawing/2014/main" id="{263B1E33-C522-4164-A432-48FF77D3D06D}"/>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62" name="Group 61">
                <a:extLst>
                  <a:ext uri="{FF2B5EF4-FFF2-40B4-BE49-F238E27FC236}">
                    <a16:creationId xmlns:a16="http://schemas.microsoft.com/office/drawing/2014/main" id="{6CB8C642-3FBF-40BD-81E6-DADB48FFABD0}"/>
                  </a:ext>
                </a:extLst>
              </p:cNvPr>
              <p:cNvGrpSpPr/>
              <p:nvPr/>
            </p:nvGrpSpPr>
            <p:grpSpPr>
              <a:xfrm>
                <a:off x="7498810" y="4257114"/>
                <a:ext cx="2271784" cy="2036772"/>
                <a:chOff x="7383827" y="5017936"/>
                <a:chExt cx="1699681" cy="1523852"/>
              </a:xfrm>
            </p:grpSpPr>
            <p:sp>
              <p:nvSpPr>
                <p:cNvPr id="63" name="Rectangle 62">
                  <a:extLst>
                    <a:ext uri="{FF2B5EF4-FFF2-40B4-BE49-F238E27FC236}">
                      <a16:creationId xmlns:a16="http://schemas.microsoft.com/office/drawing/2014/main" id="{82D0EDC6-119A-480B-8D50-3F8579C33A6F}"/>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64" name="Group 63">
                  <a:extLst>
                    <a:ext uri="{FF2B5EF4-FFF2-40B4-BE49-F238E27FC236}">
                      <a16:creationId xmlns:a16="http://schemas.microsoft.com/office/drawing/2014/main" id="{F089296C-443B-4A45-BD74-0761E3383FEA}"/>
                    </a:ext>
                  </a:extLst>
                </p:cNvPr>
                <p:cNvGrpSpPr/>
                <p:nvPr/>
              </p:nvGrpSpPr>
              <p:grpSpPr>
                <a:xfrm>
                  <a:off x="7383827" y="5017936"/>
                  <a:ext cx="1699681" cy="1523852"/>
                  <a:chOff x="6246902" y="3993276"/>
                  <a:chExt cx="1699681" cy="1523852"/>
                </a:xfrm>
              </p:grpSpPr>
              <p:pic>
                <p:nvPicPr>
                  <p:cNvPr id="65" name="Picture 64">
                    <a:extLst>
                      <a:ext uri="{FF2B5EF4-FFF2-40B4-BE49-F238E27FC236}">
                        <a16:creationId xmlns:a16="http://schemas.microsoft.com/office/drawing/2014/main" id="{322C4533-6609-46E1-AEDF-3E378E6BC2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66" name="Rectangle 65">
                    <a:extLst>
                      <a:ext uri="{FF2B5EF4-FFF2-40B4-BE49-F238E27FC236}">
                        <a16:creationId xmlns:a16="http://schemas.microsoft.com/office/drawing/2014/main" id="{64A1B5C9-CC06-42F0-86FE-5DBAE0E8FEBC}"/>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67" name="Rectangle 66">
                    <a:extLst>
                      <a:ext uri="{FF2B5EF4-FFF2-40B4-BE49-F238E27FC236}">
                        <a16:creationId xmlns:a16="http://schemas.microsoft.com/office/drawing/2014/main" id="{8AECBA31-BB53-4BE9-8BAC-A48674E23B3C}"/>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68" name="Rectangle 67">
                    <a:extLst>
                      <a:ext uri="{FF2B5EF4-FFF2-40B4-BE49-F238E27FC236}">
                        <a16:creationId xmlns:a16="http://schemas.microsoft.com/office/drawing/2014/main" id="{032857EE-1104-4E08-B040-F81A019FBF86}"/>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pic>
          <p:nvPicPr>
            <p:cNvPr id="80" name="Picture 79">
              <a:extLst>
                <a:ext uri="{FF2B5EF4-FFF2-40B4-BE49-F238E27FC236}">
                  <a16:creationId xmlns:a16="http://schemas.microsoft.com/office/drawing/2014/main" id="{E588D045-E67E-4F10-8127-BCA1EB9C3D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9418" y="2609335"/>
              <a:ext cx="423335" cy="914400"/>
            </a:xfrm>
            <a:prstGeom prst="rect">
              <a:avLst/>
            </a:prstGeom>
            <a:effectLst>
              <a:glow rad="76200">
                <a:schemeClr val="bg1"/>
              </a:glow>
            </a:effectLst>
          </p:spPr>
        </p:pic>
        <p:pic>
          <p:nvPicPr>
            <p:cNvPr id="81" name="Picture 80">
              <a:extLst>
                <a:ext uri="{FF2B5EF4-FFF2-40B4-BE49-F238E27FC236}">
                  <a16:creationId xmlns:a16="http://schemas.microsoft.com/office/drawing/2014/main" id="{13F13185-3AE4-4181-8802-9EA201DFEE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02840" y="2513234"/>
              <a:ext cx="648586" cy="365760"/>
            </a:xfrm>
            <a:prstGeom prst="rect">
              <a:avLst/>
            </a:prstGeom>
          </p:spPr>
        </p:pic>
        <p:grpSp>
          <p:nvGrpSpPr>
            <p:cNvPr id="82" name="Group 81">
              <a:extLst>
                <a:ext uri="{FF2B5EF4-FFF2-40B4-BE49-F238E27FC236}">
                  <a16:creationId xmlns:a16="http://schemas.microsoft.com/office/drawing/2014/main" id="{0A2258B4-9889-498F-A708-022532B06D35}"/>
                </a:ext>
              </a:extLst>
            </p:cNvPr>
            <p:cNvGrpSpPr>
              <a:grpSpLocks noChangeAspect="1"/>
            </p:cNvGrpSpPr>
            <p:nvPr/>
          </p:nvGrpSpPr>
          <p:grpSpPr>
            <a:xfrm>
              <a:off x="4845548" y="2991163"/>
              <a:ext cx="863779" cy="640080"/>
              <a:chOff x="7498810" y="3760108"/>
              <a:chExt cx="3419300" cy="2533778"/>
            </a:xfrm>
          </p:grpSpPr>
          <p:grpSp>
            <p:nvGrpSpPr>
              <p:cNvPr id="83" name="Group 82">
                <a:extLst>
                  <a:ext uri="{FF2B5EF4-FFF2-40B4-BE49-F238E27FC236}">
                    <a16:creationId xmlns:a16="http://schemas.microsoft.com/office/drawing/2014/main" id="{E2D893C5-C746-4052-9658-0ADD422D7751}"/>
                  </a:ext>
                </a:extLst>
              </p:cNvPr>
              <p:cNvGrpSpPr/>
              <p:nvPr/>
            </p:nvGrpSpPr>
            <p:grpSpPr>
              <a:xfrm>
                <a:off x="8646326" y="3760108"/>
                <a:ext cx="2271784" cy="2036772"/>
                <a:chOff x="8258247" y="4401909"/>
                <a:chExt cx="1699681" cy="1523852"/>
              </a:xfrm>
            </p:grpSpPr>
            <p:pic>
              <p:nvPicPr>
                <p:cNvPr id="91" name="Picture 90">
                  <a:extLst>
                    <a:ext uri="{FF2B5EF4-FFF2-40B4-BE49-F238E27FC236}">
                      <a16:creationId xmlns:a16="http://schemas.microsoft.com/office/drawing/2014/main" id="{2D2F44EA-FC2C-4712-917A-D8208D5F635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92" name="Rectangle 91">
                  <a:extLst>
                    <a:ext uri="{FF2B5EF4-FFF2-40B4-BE49-F238E27FC236}">
                      <a16:creationId xmlns:a16="http://schemas.microsoft.com/office/drawing/2014/main" id="{5A12BB6F-2F14-4FFB-A190-C133574C38B3}"/>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3" name="Rectangle 92">
                  <a:extLst>
                    <a:ext uri="{FF2B5EF4-FFF2-40B4-BE49-F238E27FC236}">
                      <a16:creationId xmlns:a16="http://schemas.microsoft.com/office/drawing/2014/main" id="{E6520601-F7B0-426B-8230-AF0FB2E469D1}"/>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84" name="Group 83">
                <a:extLst>
                  <a:ext uri="{FF2B5EF4-FFF2-40B4-BE49-F238E27FC236}">
                    <a16:creationId xmlns:a16="http://schemas.microsoft.com/office/drawing/2014/main" id="{56BF4737-7968-44C5-8146-28FD9FEB893B}"/>
                  </a:ext>
                </a:extLst>
              </p:cNvPr>
              <p:cNvGrpSpPr/>
              <p:nvPr/>
            </p:nvGrpSpPr>
            <p:grpSpPr>
              <a:xfrm>
                <a:off x="7498810" y="4257114"/>
                <a:ext cx="2271784" cy="2036772"/>
                <a:chOff x="7383827" y="5017936"/>
                <a:chExt cx="1699681" cy="1523852"/>
              </a:xfrm>
            </p:grpSpPr>
            <p:sp>
              <p:nvSpPr>
                <p:cNvPr id="85" name="Rectangle 84">
                  <a:extLst>
                    <a:ext uri="{FF2B5EF4-FFF2-40B4-BE49-F238E27FC236}">
                      <a16:creationId xmlns:a16="http://schemas.microsoft.com/office/drawing/2014/main" id="{259B4868-EC83-45A5-AE2D-EF270C699ADD}"/>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86" name="Group 85">
                  <a:extLst>
                    <a:ext uri="{FF2B5EF4-FFF2-40B4-BE49-F238E27FC236}">
                      <a16:creationId xmlns:a16="http://schemas.microsoft.com/office/drawing/2014/main" id="{BA33B0EB-DCBF-49AC-A9C6-B593BC5D45A8}"/>
                    </a:ext>
                  </a:extLst>
                </p:cNvPr>
                <p:cNvGrpSpPr/>
                <p:nvPr/>
              </p:nvGrpSpPr>
              <p:grpSpPr>
                <a:xfrm>
                  <a:off x="7383827" y="5017936"/>
                  <a:ext cx="1699681" cy="1523852"/>
                  <a:chOff x="6246902" y="3993276"/>
                  <a:chExt cx="1699681" cy="1523852"/>
                </a:xfrm>
              </p:grpSpPr>
              <p:pic>
                <p:nvPicPr>
                  <p:cNvPr id="87" name="Picture 86">
                    <a:extLst>
                      <a:ext uri="{FF2B5EF4-FFF2-40B4-BE49-F238E27FC236}">
                        <a16:creationId xmlns:a16="http://schemas.microsoft.com/office/drawing/2014/main" id="{C5FFA8C4-0CBD-4F00-842E-858AF33AFC5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88" name="Rectangle 87">
                    <a:extLst>
                      <a:ext uri="{FF2B5EF4-FFF2-40B4-BE49-F238E27FC236}">
                        <a16:creationId xmlns:a16="http://schemas.microsoft.com/office/drawing/2014/main" id="{718AB683-5B16-419B-BC7C-397FF4EB596E}"/>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9" name="Rectangle 88">
                    <a:extLst>
                      <a:ext uri="{FF2B5EF4-FFF2-40B4-BE49-F238E27FC236}">
                        <a16:creationId xmlns:a16="http://schemas.microsoft.com/office/drawing/2014/main" id="{A2BF00E6-568F-48B4-8733-C56EA2A0A09C}"/>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0" name="Rectangle 89">
                    <a:extLst>
                      <a:ext uri="{FF2B5EF4-FFF2-40B4-BE49-F238E27FC236}">
                        <a16:creationId xmlns:a16="http://schemas.microsoft.com/office/drawing/2014/main" id="{AF3836C9-D17D-434B-BDC1-31B1C3F8DFB2}"/>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nvGrpSpPr>
            <p:cNvPr id="103" name="Group 102">
              <a:extLst>
                <a:ext uri="{FF2B5EF4-FFF2-40B4-BE49-F238E27FC236}">
                  <a16:creationId xmlns:a16="http://schemas.microsoft.com/office/drawing/2014/main" id="{84FCC338-2BF3-496C-8646-3C42FA717622}"/>
                </a:ext>
              </a:extLst>
            </p:cNvPr>
            <p:cNvGrpSpPr>
              <a:grpSpLocks noChangeAspect="1"/>
            </p:cNvGrpSpPr>
            <p:nvPr/>
          </p:nvGrpSpPr>
          <p:grpSpPr>
            <a:xfrm>
              <a:off x="1034457" y="1614251"/>
              <a:ext cx="863779" cy="640080"/>
              <a:chOff x="2292057" y="3128148"/>
              <a:chExt cx="1198607" cy="888195"/>
            </a:xfrm>
          </p:grpSpPr>
          <p:pic>
            <p:nvPicPr>
              <p:cNvPr id="104" name="Picture 103">
                <a:extLst>
                  <a:ext uri="{FF2B5EF4-FFF2-40B4-BE49-F238E27FC236}">
                    <a16:creationId xmlns:a16="http://schemas.microsoft.com/office/drawing/2014/main" id="{C331F343-C737-42E7-B9F3-23C592D8B57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94309" y="3128148"/>
                <a:ext cx="796355" cy="713974"/>
              </a:xfrm>
              <a:prstGeom prst="rect">
                <a:avLst/>
              </a:prstGeom>
            </p:spPr>
          </p:pic>
          <p:sp>
            <p:nvSpPr>
              <p:cNvPr id="105" name="Rectangle 104">
                <a:extLst>
                  <a:ext uri="{FF2B5EF4-FFF2-40B4-BE49-F238E27FC236}">
                    <a16:creationId xmlns:a16="http://schemas.microsoft.com/office/drawing/2014/main" id="{E2CFCFB2-B761-4996-9513-5CF66FDCCBF7}"/>
                  </a:ext>
                </a:extLst>
              </p:cNvPr>
              <p:cNvSpPr/>
              <p:nvPr/>
            </p:nvSpPr>
            <p:spPr>
              <a:xfrm>
                <a:off x="2706117" y="3715769"/>
                <a:ext cx="664489"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6" name="Rectangle 105">
                <a:extLst>
                  <a:ext uri="{FF2B5EF4-FFF2-40B4-BE49-F238E27FC236}">
                    <a16:creationId xmlns:a16="http://schemas.microsoft.com/office/drawing/2014/main" id="{56F172F2-BC63-4866-991B-11B0F33DD688}"/>
                  </a:ext>
                </a:extLst>
              </p:cNvPr>
              <p:cNvSpPr/>
              <p:nvPr/>
            </p:nvSpPr>
            <p:spPr>
              <a:xfrm flipH="1">
                <a:off x="3144622" y="3608111"/>
                <a:ext cx="332181"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7" name="Rectangle 106">
                <a:extLst>
                  <a:ext uri="{FF2B5EF4-FFF2-40B4-BE49-F238E27FC236}">
                    <a16:creationId xmlns:a16="http://schemas.microsoft.com/office/drawing/2014/main" id="{C98F2B19-EDC4-4188-8EAE-DC4DA382B4B9}"/>
                  </a:ext>
                </a:extLst>
              </p:cNvPr>
              <p:cNvSpPr/>
              <p:nvPr/>
            </p:nvSpPr>
            <p:spPr>
              <a:xfrm>
                <a:off x="2292057" y="3302369"/>
                <a:ext cx="794001" cy="713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pic>
            <p:nvPicPr>
              <p:cNvPr id="108" name="Picture 107">
                <a:extLst>
                  <a:ext uri="{FF2B5EF4-FFF2-40B4-BE49-F238E27FC236}">
                    <a16:creationId xmlns:a16="http://schemas.microsoft.com/office/drawing/2014/main" id="{F0EF00DA-5F9C-46C5-8463-0229D08549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92057" y="3302369"/>
                <a:ext cx="796355" cy="713974"/>
              </a:xfrm>
              <a:prstGeom prst="rect">
                <a:avLst/>
              </a:prstGeom>
            </p:spPr>
          </p:pic>
          <p:sp>
            <p:nvSpPr>
              <p:cNvPr id="109" name="Rectangle 108">
                <a:extLst>
                  <a:ext uri="{FF2B5EF4-FFF2-40B4-BE49-F238E27FC236}">
                    <a16:creationId xmlns:a16="http://schemas.microsoft.com/office/drawing/2014/main" id="{0BFEBE98-2002-4829-B532-928092EC6BB5}"/>
                  </a:ext>
                </a:extLst>
              </p:cNvPr>
              <p:cNvSpPr/>
              <p:nvPr/>
            </p:nvSpPr>
            <p:spPr>
              <a:xfrm>
                <a:off x="2521893" y="3555451"/>
                <a:ext cx="564165"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0" name="Rectangle 109">
                <a:extLst>
                  <a:ext uri="{FF2B5EF4-FFF2-40B4-BE49-F238E27FC236}">
                    <a16:creationId xmlns:a16="http://schemas.microsoft.com/office/drawing/2014/main" id="{9F85D975-5924-4F84-A2AF-941E6CD665B7}"/>
                  </a:ext>
                </a:extLst>
              </p:cNvPr>
              <p:cNvSpPr/>
              <p:nvPr/>
            </p:nvSpPr>
            <p:spPr>
              <a:xfrm>
                <a:off x="2303864" y="3671940"/>
                <a:ext cx="770688"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1" name="Rectangle 110">
                <a:extLst>
                  <a:ext uri="{FF2B5EF4-FFF2-40B4-BE49-F238E27FC236}">
                    <a16:creationId xmlns:a16="http://schemas.microsoft.com/office/drawing/2014/main" id="{C3FB6DE0-6CC5-4308-B886-635D2FF967B1}"/>
                  </a:ext>
                </a:extLst>
              </p:cNvPr>
              <p:cNvSpPr/>
              <p:nvPr/>
            </p:nvSpPr>
            <p:spPr>
              <a:xfrm>
                <a:off x="2303902" y="3782332"/>
                <a:ext cx="217991"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pic>
          <p:nvPicPr>
            <p:cNvPr id="125" name="Picture 124">
              <a:extLst>
                <a:ext uri="{FF2B5EF4-FFF2-40B4-BE49-F238E27FC236}">
                  <a16:creationId xmlns:a16="http://schemas.microsoft.com/office/drawing/2014/main" id="{ABE19561-5600-4F10-97FD-81BFF432D9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26719" y="1144997"/>
              <a:ext cx="648586" cy="365760"/>
            </a:xfrm>
            <a:prstGeom prst="rect">
              <a:avLst/>
            </a:prstGeom>
          </p:spPr>
        </p:pic>
      </p:grpSp>
      <p:sp>
        <p:nvSpPr>
          <p:cNvPr id="95" name="Rectangle 94">
            <a:extLst>
              <a:ext uri="{FF2B5EF4-FFF2-40B4-BE49-F238E27FC236}">
                <a16:creationId xmlns:a16="http://schemas.microsoft.com/office/drawing/2014/main" id="{4607FCAD-D9FF-4383-89DC-F3AEEB3E2A64}"/>
              </a:ext>
              <a:ext uri="{C183D7F6-B498-43B3-948B-1728B52AA6E4}">
                <adec:decorative xmlns:adec="http://schemas.microsoft.com/office/drawing/2017/decorative" val="1"/>
              </a:ext>
            </a:extLst>
          </p:cNvPr>
          <p:cNvSpPr/>
          <p:nvPr/>
        </p:nvSpPr>
        <p:spPr>
          <a:xfrm>
            <a:off x="633065" y="955430"/>
            <a:ext cx="5999711" cy="294328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76" name="Group 75" descr="Icon of a computer running the R program.">
            <a:extLst>
              <a:ext uri="{FF2B5EF4-FFF2-40B4-BE49-F238E27FC236}">
                <a16:creationId xmlns:a16="http://schemas.microsoft.com/office/drawing/2014/main" id="{4F79B949-C057-48FC-A322-986E60519E11}"/>
              </a:ext>
            </a:extLst>
          </p:cNvPr>
          <p:cNvGrpSpPr/>
          <p:nvPr/>
        </p:nvGrpSpPr>
        <p:grpSpPr>
          <a:xfrm>
            <a:off x="7364268" y="1010850"/>
            <a:ext cx="2243226" cy="2154465"/>
            <a:chOff x="4744598" y="2351767"/>
            <a:chExt cx="2243226" cy="2154465"/>
          </a:xfrm>
        </p:grpSpPr>
        <p:pic>
          <p:nvPicPr>
            <p:cNvPr id="77" name="Picture 76">
              <a:extLst>
                <a:ext uri="{FF2B5EF4-FFF2-40B4-BE49-F238E27FC236}">
                  <a16:creationId xmlns:a16="http://schemas.microsoft.com/office/drawing/2014/main" id="{71A5B975-01EB-4F6E-B02E-F23C11EDFEE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4598" y="2351767"/>
              <a:ext cx="2243226" cy="2154465"/>
            </a:xfrm>
            <a:prstGeom prst="rect">
              <a:avLst/>
            </a:prstGeom>
          </p:spPr>
        </p:pic>
        <p:pic>
          <p:nvPicPr>
            <p:cNvPr id="78" name="Picture 77">
              <a:extLst>
                <a:ext uri="{FF2B5EF4-FFF2-40B4-BE49-F238E27FC236}">
                  <a16:creationId xmlns:a16="http://schemas.microsoft.com/office/drawing/2014/main" id="{9CEAE3A5-02D0-43A4-B316-E0CE6178D79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66771" y="3006194"/>
              <a:ext cx="1035880" cy="800453"/>
            </a:xfrm>
            <a:prstGeom prst="rect">
              <a:avLst/>
            </a:prstGeom>
          </p:spPr>
        </p:pic>
      </p:grpSp>
      <p:pic>
        <p:nvPicPr>
          <p:cNvPr id="94" name="Picture 93" descr="Diagram that utilizes shaded horizontal bars to illustrate overlapping dates of stays of persons at a location and during an infectious period.">
            <a:extLst>
              <a:ext uri="{FF2B5EF4-FFF2-40B4-BE49-F238E27FC236}">
                <a16:creationId xmlns:a16="http://schemas.microsoft.com/office/drawing/2014/main" id="{AC4E2B22-19B3-4103-93CD-D1DF69B8747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5857" y="3839918"/>
            <a:ext cx="11468862" cy="2921508"/>
          </a:xfrm>
          <a:prstGeom prst="rect">
            <a:avLst/>
          </a:prstGeom>
        </p:spPr>
      </p:pic>
      <p:cxnSp>
        <p:nvCxnSpPr>
          <p:cNvPr id="7" name="Straight Arrow Connector 6">
            <a:extLst>
              <a:ext uri="{FF2B5EF4-FFF2-40B4-BE49-F238E27FC236}">
                <a16:creationId xmlns:a16="http://schemas.microsoft.com/office/drawing/2014/main" id="{B11BE584-1FDD-4ECF-984B-5C6467F8B9EB}"/>
              </a:ext>
              <a:ext uri="{C183D7F6-B498-43B3-948B-1728B52AA6E4}">
                <adec:decorative xmlns:adec="http://schemas.microsoft.com/office/drawing/2017/decorative" val="1"/>
              </a:ext>
            </a:extLst>
          </p:cNvPr>
          <p:cNvCxnSpPr/>
          <p:nvPr/>
        </p:nvCxnSpPr>
        <p:spPr>
          <a:xfrm>
            <a:off x="8435340" y="3370938"/>
            <a:ext cx="0" cy="731520"/>
          </a:xfrm>
          <a:prstGeom prst="straightConnector1">
            <a:avLst/>
          </a:prstGeom>
          <a:ln w="50800">
            <a:solidFill>
              <a:srgbClr val="F6A01A"/>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descr="Rectangle highlighting overlapping dates of stays during infectious periods.">
            <a:extLst>
              <a:ext uri="{FF2B5EF4-FFF2-40B4-BE49-F238E27FC236}">
                <a16:creationId xmlns:a16="http://schemas.microsoft.com/office/drawing/2014/main" id="{13EAD68E-92ED-4CEC-ACA2-674E4515007A}"/>
              </a:ext>
            </a:extLst>
          </p:cNvPr>
          <p:cNvSpPr/>
          <p:nvPr/>
        </p:nvSpPr>
        <p:spPr>
          <a:xfrm flipH="1">
            <a:off x="5381612" y="4528223"/>
            <a:ext cx="2994658" cy="1828511"/>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23</a:t>
            </a:fld>
            <a:endParaRPr lang="en-US" dirty="0"/>
          </a:p>
        </p:txBody>
      </p:sp>
    </p:spTree>
    <p:extLst>
      <p:ext uri="{BB962C8B-B14F-4D97-AF65-F5344CB8AC3E}">
        <p14:creationId xmlns:p14="http://schemas.microsoft.com/office/powerpoint/2010/main" val="35028580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8691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(18/24)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6" name="TextBox 5">
            <a:extLst>
              <a:ext uri="{FF2B5EF4-FFF2-40B4-BE49-F238E27FC236}">
                <a16:creationId xmlns:a16="http://schemas.microsoft.com/office/drawing/2014/main" id="{9EEDAD9F-526A-479D-B56B-358347FA9BB2}"/>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Gantt chart by location</a:t>
            </a:r>
          </a:p>
        </p:txBody>
      </p:sp>
      <p:grpSp>
        <p:nvGrpSpPr>
          <p:cNvPr id="4" name="Group 3" descr="Screenshot of a Gantt chart by location output file with select content highlighted.">
            <a:extLst>
              <a:ext uri="{FF2B5EF4-FFF2-40B4-BE49-F238E27FC236}">
                <a16:creationId xmlns:a16="http://schemas.microsoft.com/office/drawing/2014/main" id="{5DDB4BD0-433A-4BA3-BB92-752391C3EBEF}"/>
              </a:ext>
            </a:extLst>
          </p:cNvPr>
          <p:cNvGrpSpPr/>
          <p:nvPr/>
        </p:nvGrpSpPr>
        <p:grpSpPr>
          <a:xfrm>
            <a:off x="1929113" y="1417320"/>
            <a:ext cx="8342524" cy="5298611"/>
            <a:chOff x="1929113" y="1417320"/>
            <a:chExt cx="8342524" cy="5298611"/>
          </a:xfrm>
        </p:grpSpPr>
        <p:pic>
          <p:nvPicPr>
            <p:cNvPr id="5" name="Picture 4" descr="Screenshot of a Gantt chart by location output file.">
              <a:extLst>
                <a:ext uri="{FF2B5EF4-FFF2-40B4-BE49-F238E27FC236}">
                  <a16:creationId xmlns:a16="http://schemas.microsoft.com/office/drawing/2014/main" id="{68525CAA-7B47-4335-933F-04785B756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113" y="1417320"/>
              <a:ext cx="8342524" cy="5248656"/>
            </a:xfrm>
            <a:prstGeom prst="rect">
              <a:avLst/>
            </a:prstGeom>
            <a:ln w="6350">
              <a:solidFill>
                <a:schemeClr val="tx1"/>
              </a:solidFill>
            </a:ln>
          </p:spPr>
        </p:pic>
        <p:sp>
          <p:nvSpPr>
            <p:cNvPr id="7" name="Down Arrow 10">
              <a:extLst>
                <a:ext uri="{FF2B5EF4-FFF2-40B4-BE49-F238E27FC236}">
                  <a16:creationId xmlns:a16="http://schemas.microsoft.com/office/drawing/2014/main" id="{9FB361A4-F748-459F-AC49-342104A9387C}"/>
                </a:ext>
              </a:extLst>
            </p:cNvPr>
            <p:cNvSpPr/>
            <p:nvPr/>
          </p:nvSpPr>
          <p:spPr>
            <a:xfrm rot="16200000">
              <a:off x="3414278" y="6146854"/>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230</a:t>
            </a:fld>
            <a:endParaRPr lang="en-US" dirty="0"/>
          </a:p>
        </p:txBody>
      </p:sp>
    </p:spTree>
    <p:extLst>
      <p:ext uri="{BB962C8B-B14F-4D97-AF65-F5344CB8AC3E}">
        <p14:creationId xmlns:p14="http://schemas.microsoft.com/office/powerpoint/2010/main" val="15511794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8691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(19/24)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6" name="TextBox 5">
            <a:extLst>
              <a:ext uri="{FF2B5EF4-FFF2-40B4-BE49-F238E27FC236}">
                <a16:creationId xmlns:a16="http://schemas.microsoft.com/office/drawing/2014/main" id="{9EEDAD9F-526A-479D-B56B-358347FA9BB2}"/>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Gantt chart by location</a:t>
            </a:r>
          </a:p>
        </p:txBody>
      </p:sp>
      <p:grpSp>
        <p:nvGrpSpPr>
          <p:cNvPr id="4" name="Group 3" descr="Screenshot of a Gantt chart by location output file with select content highlighted.">
            <a:extLst>
              <a:ext uri="{FF2B5EF4-FFF2-40B4-BE49-F238E27FC236}">
                <a16:creationId xmlns:a16="http://schemas.microsoft.com/office/drawing/2014/main" id="{9B8EE64E-F582-4936-AD56-AF637679BFC3}"/>
              </a:ext>
            </a:extLst>
          </p:cNvPr>
          <p:cNvGrpSpPr/>
          <p:nvPr/>
        </p:nvGrpSpPr>
        <p:grpSpPr>
          <a:xfrm>
            <a:off x="1929113" y="1417320"/>
            <a:ext cx="8342524" cy="5248656"/>
            <a:chOff x="1929113" y="1417320"/>
            <a:chExt cx="8342524" cy="5248656"/>
          </a:xfrm>
        </p:grpSpPr>
        <p:pic>
          <p:nvPicPr>
            <p:cNvPr id="5" name="Picture 4" descr="Chart, surface chart&#10;&#10;Description automatically generated">
              <a:extLst>
                <a:ext uri="{FF2B5EF4-FFF2-40B4-BE49-F238E27FC236}">
                  <a16:creationId xmlns:a16="http://schemas.microsoft.com/office/drawing/2014/main" id="{68525CAA-7B47-4335-933F-04785B756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113" y="1417320"/>
              <a:ext cx="8342524" cy="5248656"/>
            </a:xfrm>
            <a:prstGeom prst="rect">
              <a:avLst/>
            </a:prstGeom>
            <a:ln w="6350">
              <a:solidFill>
                <a:schemeClr val="tx1"/>
              </a:solidFill>
            </a:ln>
          </p:spPr>
        </p:pic>
        <p:sp>
          <p:nvSpPr>
            <p:cNvPr id="7" name="Rectangle 6">
              <a:extLst>
                <a:ext uri="{FF2B5EF4-FFF2-40B4-BE49-F238E27FC236}">
                  <a16:creationId xmlns:a16="http://schemas.microsoft.com/office/drawing/2014/main" id="{8388B554-9A15-4448-9867-DADD534DC5F6}"/>
                </a:ext>
              </a:extLst>
            </p:cNvPr>
            <p:cNvSpPr/>
            <p:nvPr/>
          </p:nvSpPr>
          <p:spPr>
            <a:xfrm flipH="1">
              <a:off x="4030578" y="1804737"/>
              <a:ext cx="2634915" cy="365125"/>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231</a:t>
            </a:fld>
            <a:endParaRPr lang="en-US" dirty="0"/>
          </a:p>
        </p:txBody>
      </p:sp>
    </p:spTree>
    <p:extLst>
      <p:ext uri="{BB962C8B-B14F-4D97-AF65-F5344CB8AC3E}">
        <p14:creationId xmlns:p14="http://schemas.microsoft.com/office/powerpoint/2010/main" val="9373147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8691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(20/24)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950660D8-C529-4E2B-9FE8-AA4984421896}"/>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Gantt chart by location</a:t>
            </a:r>
          </a:p>
        </p:txBody>
      </p:sp>
      <p:pic>
        <p:nvPicPr>
          <p:cNvPr id="7" name="Picture 6" descr="Screenshot of a Gantt chart by location output file.">
            <a:extLst>
              <a:ext uri="{FF2B5EF4-FFF2-40B4-BE49-F238E27FC236}">
                <a16:creationId xmlns:a16="http://schemas.microsoft.com/office/drawing/2014/main" id="{C69FC520-A0BE-41C0-825B-F06E93D8C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1468" y="1417320"/>
            <a:ext cx="8270609" cy="5248656"/>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232</a:t>
            </a:fld>
            <a:endParaRPr lang="en-US" dirty="0"/>
          </a:p>
        </p:txBody>
      </p:sp>
    </p:spTree>
    <p:extLst>
      <p:ext uri="{BB962C8B-B14F-4D97-AF65-F5344CB8AC3E}">
        <p14:creationId xmlns:p14="http://schemas.microsoft.com/office/powerpoint/2010/main" val="39368717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8691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(21/24)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950660D8-C529-4E2B-9FE8-AA4984421896}"/>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Gantt chart IP</a:t>
            </a:r>
          </a:p>
        </p:txBody>
      </p:sp>
      <p:pic>
        <p:nvPicPr>
          <p:cNvPr id="6" name="Picture 5" descr="Screenshot of a Gantt chart IP output file.">
            <a:extLst>
              <a:ext uri="{FF2B5EF4-FFF2-40B4-BE49-F238E27FC236}">
                <a16:creationId xmlns:a16="http://schemas.microsoft.com/office/drawing/2014/main" id="{3A19BF3C-5C41-49B8-B7CC-474E2BE6F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384" y="1417320"/>
            <a:ext cx="9080894" cy="5248656"/>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233</a:t>
            </a:fld>
            <a:endParaRPr lang="en-US" dirty="0"/>
          </a:p>
        </p:txBody>
      </p:sp>
    </p:spTree>
    <p:extLst>
      <p:ext uri="{BB962C8B-B14F-4D97-AF65-F5344CB8AC3E}">
        <p14:creationId xmlns:p14="http://schemas.microsoft.com/office/powerpoint/2010/main" val="385518009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8691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(22/24)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950660D8-C529-4E2B-9FE8-AA4984421896}"/>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Gantt chart IP</a:t>
            </a:r>
          </a:p>
        </p:txBody>
      </p:sp>
      <p:grpSp>
        <p:nvGrpSpPr>
          <p:cNvPr id="5" name="Group 4" descr="Screenshot of a Gantt chart IP output file with select content highlighted.">
            <a:extLst>
              <a:ext uri="{FF2B5EF4-FFF2-40B4-BE49-F238E27FC236}">
                <a16:creationId xmlns:a16="http://schemas.microsoft.com/office/drawing/2014/main" id="{1D49359F-B62E-4767-8DC6-850EF688AB61}"/>
              </a:ext>
            </a:extLst>
          </p:cNvPr>
          <p:cNvGrpSpPr/>
          <p:nvPr/>
        </p:nvGrpSpPr>
        <p:grpSpPr>
          <a:xfrm>
            <a:off x="920147" y="1417320"/>
            <a:ext cx="10090131" cy="5298611"/>
            <a:chOff x="920147" y="1417320"/>
            <a:chExt cx="10090131" cy="5298611"/>
          </a:xfrm>
        </p:grpSpPr>
        <p:pic>
          <p:nvPicPr>
            <p:cNvPr id="6" name="Picture 5" descr="Screenshot of a Gantt chart IP output file.">
              <a:extLst>
                <a:ext uri="{FF2B5EF4-FFF2-40B4-BE49-F238E27FC236}">
                  <a16:creationId xmlns:a16="http://schemas.microsoft.com/office/drawing/2014/main" id="{3A19BF3C-5C41-49B8-B7CC-474E2BE6F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384" y="1417320"/>
              <a:ext cx="9080894" cy="5248656"/>
            </a:xfrm>
            <a:prstGeom prst="rect">
              <a:avLst/>
            </a:prstGeom>
            <a:ln w="6350">
              <a:solidFill>
                <a:schemeClr val="tx1"/>
              </a:solidFill>
            </a:ln>
          </p:spPr>
        </p:pic>
        <p:sp>
          <p:nvSpPr>
            <p:cNvPr id="7" name="Down Arrow 10">
              <a:extLst>
                <a:ext uri="{FF2B5EF4-FFF2-40B4-BE49-F238E27FC236}">
                  <a16:creationId xmlns:a16="http://schemas.microsoft.com/office/drawing/2014/main" id="{AA80641F-1517-4E69-8D01-63E12D919C49}"/>
                </a:ext>
              </a:extLst>
            </p:cNvPr>
            <p:cNvSpPr/>
            <p:nvPr/>
          </p:nvSpPr>
          <p:spPr>
            <a:xfrm rot="16200000">
              <a:off x="1200466" y="6146854"/>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234</a:t>
            </a:fld>
            <a:endParaRPr lang="en-US" dirty="0"/>
          </a:p>
        </p:txBody>
      </p:sp>
    </p:spTree>
    <p:extLst>
      <p:ext uri="{BB962C8B-B14F-4D97-AF65-F5344CB8AC3E}">
        <p14:creationId xmlns:p14="http://schemas.microsoft.com/office/powerpoint/2010/main" val="43550645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8691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(23/24)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950660D8-C529-4E2B-9FE8-AA4984421896}"/>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Gantt chart IP</a:t>
            </a:r>
          </a:p>
        </p:txBody>
      </p:sp>
      <p:grpSp>
        <p:nvGrpSpPr>
          <p:cNvPr id="5" name="Group 4" descr="Screenshot of a Gantt chart IP output file with select content highlighted.">
            <a:extLst>
              <a:ext uri="{FF2B5EF4-FFF2-40B4-BE49-F238E27FC236}">
                <a16:creationId xmlns:a16="http://schemas.microsoft.com/office/drawing/2014/main" id="{55D348AB-C8A8-4512-806C-89B216E5B6E3}"/>
              </a:ext>
            </a:extLst>
          </p:cNvPr>
          <p:cNvGrpSpPr/>
          <p:nvPr/>
        </p:nvGrpSpPr>
        <p:grpSpPr>
          <a:xfrm>
            <a:off x="1929384" y="1417320"/>
            <a:ext cx="9080894" cy="5248656"/>
            <a:chOff x="1929384" y="1417320"/>
            <a:chExt cx="9080894" cy="5248656"/>
          </a:xfrm>
        </p:grpSpPr>
        <p:pic>
          <p:nvPicPr>
            <p:cNvPr id="6" name="Picture 5" descr="Graphical user interface, application, table, Excel&#10;&#10;Description automatically generated">
              <a:extLst>
                <a:ext uri="{FF2B5EF4-FFF2-40B4-BE49-F238E27FC236}">
                  <a16:creationId xmlns:a16="http://schemas.microsoft.com/office/drawing/2014/main" id="{3A19BF3C-5C41-49B8-B7CC-474E2BE6F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384" y="1417320"/>
              <a:ext cx="9080894" cy="5248656"/>
            </a:xfrm>
            <a:prstGeom prst="rect">
              <a:avLst/>
            </a:prstGeom>
            <a:ln w="6350">
              <a:solidFill>
                <a:schemeClr val="tx1"/>
              </a:solidFill>
            </a:ln>
          </p:spPr>
        </p:pic>
        <p:sp>
          <p:nvSpPr>
            <p:cNvPr id="8" name="Rectangle 7">
              <a:extLst>
                <a:ext uri="{FF2B5EF4-FFF2-40B4-BE49-F238E27FC236}">
                  <a16:creationId xmlns:a16="http://schemas.microsoft.com/office/drawing/2014/main" id="{CC31CE93-F7DB-49AD-A2B3-677954AB5AF1}"/>
                </a:ext>
              </a:extLst>
            </p:cNvPr>
            <p:cNvSpPr/>
            <p:nvPr/>
          </p:nvSpPr>
          <p:spPr>
            <a:xfrm flipH="1">
              <a:off x="2550693" y="1990716"/>
              <a:ext cx="8459584" cy="27432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 name="Rectangle 8">
              <a:extLst>
                <a:ext uri="{FF2B5EF4-FFF2-40B4-BE49-F238E27FC236}">
                  <a16:creationId xmlns:a16="http://schemas.microsoft.com/office/drawing/2014/main" id="{20AEA8C2-16B9-42F2-A46A-771039B0FC60}"/>
                </a:ext>
              </a:extLst>
            </p:cNvPr>
            <p:cNvSpPr/>
            <p:nvPr/>
          </p:nvSpPr>
          <p:spPr>
            <a:xfrm flipH="1">
              <a:off x="2138550" y="2127875"/>
              <a:ext cx="412142" cy="949279"/>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235</a:t>
            </a:fld>
            <a:endParaRPr lang="en-US" dirty="0"/>
          </a:p>
        </p:txBody>
      </p:sp>
    </p:spTree>
    <p:extLst>
      <p:ext uri="{BB962C8B-B14F-4D97-AF65-F5344CB8AC3E}">
        <p14:creationId xmlns:p14="http://schemas.microsoft.com/office/powerpoint/2010/main" val="29906097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86911"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Gantt chart analysis – output files</a:t>
            </a:r>
            <a:r>
              <a:rPr lang="en-US" sz="4000" dirty="0">
                <a:latin typeface="Tahoma" panose="020B0604030504040204" pitchFamily="34" charset="0"/>
              </a:rPr>
              <a:t> </a:t>
            </a:r>
            <a:r>
              <a:rPr lang="en-US" sz="1000" dirty="0">
                <a:latin typeface="Tahoma" panose="020B0604030504040204" pitchFamily="34" charset="0"/>
              </a:rPr>
              <a:t>(24/24)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950660D8-C529-4E2B-9FE8-AA4984421896}"/>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Gantt chart IP</a:t>
            </a:r>
          </a:p>
        </p:txBody>
      </p:sp>
      <p:grpSp>
        <p:nvGrpSpPr>
          <p:cNvPr id="5" name="Group 4" descr="Screenshot of a Gantt chart IP output file with select content highlighted.">
            <a:extLst>
              <a:ext uri="{FF2B5EF4-FFF2-40B4-BE49-F238E27FC236}">
                <a16:creationId xmlns:a16="http://schemas.microsoft.com/office/drawing/2014/main" id="{7625653D-96F4-49A2-9FBD-F62B62F3A42C}"/>
              </a:ext>
            </a:extLst>
          </p:cNvPr>
          <p:cNvGrpSpPr/>
          <p:nvPr/>
        </p:nvGrpSpPr>
        <p:grpSpPr>
          <a:xfrm>
            <a:off x="1604362" y="1417320"/>
            <a:ext cx="8983276" cy="5298611"/>
            <a:chOff x="1604362" y="1417320"/>
            <a:chExt cx="8983276" cy="5298611"/>
          </a:xfrm>
        </p:grpSpPr>
        <p:pic>
          <p:nvPicPr>
            <p:cNvPr id="7" name="Picture 6" descr="Graphical user interface, application, table, Excel&#10;&#10;Description automatically generated">
              <a:extLst>
                <a:ext uri="{FF2B5EF4-FFF2-40B4-BE49-F238E27FC236}">
                  <a16:creationId xmlns:a16="http://schemas.microsoft.com/office/drawing/2014/main" id="{B38508BA-0A61-4E5B-B8F4-F807B08D8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62" y="1417320"/>
              <a:ext cx="8983276" cy="5248656"/>
            </a:xfrm>
            <a:prstGeom prst="rect">
              <a:avLst/>
            </a:prstGeom>
            <a:ln w="6350">
              <a:solidFill>
                <a:schemeClr val="tx1"/>
              </a:solidFill>
            </a:ln>
          </p:spPr>
        </p:pic>
        <p:sp>
          <p:nvSpPr>
            <p:cNvPr id="8" name="Down Arrow 10">
              <a:extLst>
                <a:ext uri="{FF2B5EF4-FFF2-40B4-BE49-F238E27FC236}">
                  <a16:creationId xmlns:a16="http://schemas.microsoft.com/office/drawing/2014/main" id="{601A063E-79D7-40C6-A4A2-092A00CC3805}"/>
                </a:ext>
              </a:extLst>
            </p:cNvPr>
            <p:cNvSpPr/>
            <p:nvPr/>
          </p:nvSpPr>
          <p:spPr>
            <a:xfrm rot="16200000">
              <a:off x="2916973" y="6146854"/>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236</a:t>
            </a:fld>
            <a:endParaRPr lang="en-US" dirty="0"/>
          </a:p>
        </p:txBody>
      </p:sp>
    </p:spTree>
    <p:extLst>
      <p:ext uri="{BB962C8B-B14F-4D97-AF65-F5344CB8AC3E}">
        <p14:creationId xmlns:p14="http://schemas.microsoft.com/office/powerpoint/2010/main" val="16375363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D853FC-A765-4A25-B7D2-87B53B3CA62F}"/>
              </a:ext>
            </a:extLst>
          </p:cNvPr>
          <p:cNvSpPr txBox="1">
            <a:spLocks noGrp="1"/>
          </p:cNvSpPr>
          <p:nvPr>
            <p:ph type="title" idx="4294967295"/>
          </p:nvPr>
        </p:nvSpPr>
        <p:spPr>
          <a:xfrm>
            <a:off x="428625" y="228600"/>
            <a:ext cx="1030852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Using LATTE results – Gantt chart analyses </a:t>
            </a:r>
            <a:r>
              <a:rPr kumimoji="0" lang="en-US" sz="10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(1/4)</a:t>
            </a:r>
          </a:p>
        </p:txBody>
      </p:sp>
      <p:sp>
        <p:nvSpPr>
          <p:cNvPr id="4" name="TextBox 3">
            <a:extLst>
              <a:ext uri="{FF2B5EF4-FFF2-40B4-BE49-F238E27FC236}">
                <a16:creationId xmlns:a16="http://schemas.microsoft.com/office/drawing/2014/main" id="{2382986C-47F5-4425-8B47-A2A04F5A8B7F}"/>
              </a:ext>
            </a:extLst>
          </p:cNvPr>
          <p:cNvSpPr txBox="1"/>
          <p:nvPr/>
        </p:nvSpPr>
        <p:spPr>
          <a:xfrm>
            <a:off x="1419367" y="2465457"/>
            <a:ext cx="9389656" cy="1938992"/>
          </a:xfrm>
          <a:prstGeom prst="rect">
            <a:avLst/>
          </a:prstGeom>
          <a:noFill/>
        </p:spPr>
        <p:txBody>
          <a:bodyPr wrap="square" rtlCol="0">
            <a:spAutoFit/>
          </a:bodyPr>
          <a:lstStyle/>
          <a:p>
            <a:pPr algn="ctr"/>
            <a:r>
              <a:rPr lang="en-US" sz="6000" dirty="0">
                <a:latin typeface="Tahoma" panose="020B0604030504040204" pitchFamily="34" charset="0"/>
              </a:rPr>
              <a:t>Using LATTE results – Gantt chart analyses</a:t>
            </a:r>
          </a:p>
        </p:txBody>
      </p:sp>
      <p:sp>
        <p:nvSpPr>
          <p:cNvPr id="3" name="Slide Number Placeholder 2"/>
          <p:cNvSpPr>
            <a:spLocks noGrp="1"/>
          </p:cNvSpPr>
          <p:nvPr>
            <p:ph type="sldNum" sz="quarter" idx="12"/>
          </p:nvPr>
        </p:nvSpPr>
        <p:spPr/>
        <p:txBody>
          <a:bodyPr/>
          <a:lstStyle/>
          <a:p>
            <a:fld id="{1B5DE891-BED3-4FCA-96F7-3F8A1588183F}" type="slidenum">
              <a:rPr lang="en-US" smtClean="0"/>
              <a:pPr/>
              <a:t>237</a:t>
            </a:fld>
            <a:endParaRPr lang="en-US" dirty="0"/>
          </a:p>
        </p:txBody>
      </p:sp>
    </p:spTree>
    <p:extLst>
      <p:ext uri="{BB962C8B-B14F-4D97-AF65-F5344CB8AC3E}">
        <p14:creationId xmlns:p14="http://schemas.microsoft.com/office/powerpoint/2010/main" val="80890229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030852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Using LATTE results – Gantt chart analyses</a:t>
            </a:r>
            <a:r>
              <a:rPr lang="en-US" sz="4000" dirty="0">
                <a:latin typeface="Tahoma" panose="020B0604030504040204" pitchFamily="34" charset="0"/>
              </a:rPr>
              <a:t> </a:t>
            </a:r>
            <a:r>
              <a:rPr lang="en-US" sz="1000" dirty="0">
                <a:latin typeface="Tahoma" panose="020B0604030504040204" pitchFamily="34" charset="0"/>
              </a:rPr>
              <a:t>(2/4)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4" name="Group 3" descr="Screenshot of a Gantt chart by location output file with select content highlighted.">
            <a:extLst>
              <a:ext uri="{FF2B5EF4-FFF2-40B4-BE49-F238E27FC236}">
                <a16:creationId xmlns:a16="http://schemas.microsoft.com/office/drawing/2014/main" id="{B0B7A4BC-8C63-42CD-B714-20CC4A37D0EF}"/>
              </a:ext>
            </a:extLst>
          </p:cNvPr>
          <p:cNvGrpSpPr/>
          <p:nvPr/>
        </p:nvGrpSpPr>
        <p:grpSpPr>
          <a:xfrm>
            <a:off x="1540038" y="1162724"/>
            <a:ext cx="9124044" cy="5251040"/>
            <a:chOff x="1540038" y="1162724"/>
            <a:chExt cx="9124044" cy="5251040"/>
          </a:xfrm>
        </p:grpSpPr>
        <p:pic>
          <p:nvPicPr>
            <p:cNvPr id="5" name="Picture 4" descr="Graphical user interface, application, table, Excel&#10;&#10;Description automatically generated">
              <a:extLst>
                <a:ext uri="{FF2B5EF4-FFF2-40B4-BE49-F238E27FC236}">
                  <a16:creationId xmlns:a16="http://schemas.microsoft.com/office/drawing/2014/main" id="{0CC5F674-B4C8-4006-9149-215A4B8A3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038" y="1162724"/>
              <a:ext cx="9124044" cy="5251040"/>
            </a:xfrm>
            <a:prstGeom prst="rect">
              <a:avLst/>
            </a:prstGeom>
            <a:ln w="6350">
              <a:solidFill>
                <a:schemeClr val="tx1"/>
              </a:solidFill>
            </a:ln>
          </p:spPr>
        </p:pic>
        <p:sp>
          <p:nvSpPr>
            <p:cNvPr id="7" name="Rectangle 6">
              <a:extLst>
                <a:ext uri="{FF2B5EF4-FFF2-40B4-BE49-F238E27FC236}">
                  <a16:creationId xmlns:a16="http://schemas.microsoft.com/office/drawing/2014/main" id="{DE91B6E9-6248-42AD-8D16-7FEC871D4189}"/>
                </a:ext>
              </a:extLst>
            </p:cNvPr>
            <p:cNvSpPr/>
            <p:nvPr/>
          </p:nvSpPr>
          <p:spPr>
            <a:xfrm flipH="1">
              <a:off x="3662550" y="1646611"/>
              <a:ext cx="2176776" cy="2973515"/>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238</a:t>
            </a:fld>
            <a:endParaRPr lang="en-US" dirty="0"/>
          </a:p>
        </p:txBody>
      </p:sp>
    </p:spTree>
    <p:extLst>
      <p:ext uri="{BB962C8B-B14F-4D97-AF65-F5344CB8AC3E}">
        <p14:creationId xmlns:p14="http://schemas.microsoft.com/office/powerpoint/2010/main" val="36547760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030852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Using LATTE results – Gantt chart analyses</a:t>
            </a:r>
            <a:r>
              <a:rPr lang="en-US" sz="4000" dirty="0">
                <a:latin typeface="Tahoma" panose="020B0604030504040204" pitchFamily="34" charset="0"/>
              </a:rPr>
              <a:t> </a:t>
            </a:r>
            <a:r>
              <a:rPr lang="en-US" sz="1000" dirty="0">
                <a:latin typeface="Tahoma" panose="020B0604030504040204" pitchFamily="34" charset="0"/>
              </a:rPr>
              <a:t>(3/4)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4" name="Group 3" descr="Screenshot of a Gantt chart by location output file with select content highlighted.">
            <a:extLst>
              <a:ext uri="{FF2B5EF4-FFF2-40B4-BE49-F238E27FC236}">
                <a16:creationId xmlns:a16="http://schemas.microsoft.com/office/drawing/2014/main" id="{F3528CEB-30D0-4E7E-8E71-1B614A9DFE68}"/>
              </a:ext>
            </a:extLst>
          </p:cNvPr>
          <p:cNvGrpSpPr/>
          <p:nvPr/>
        </p:nvGrpSpPr>
        <p:grpSpPr>
          <a:xfrm>
            <a:off x="1540038" y="1162724"/>
            <a:ext cx="9124044" cy="5251040"/>
            <a:chOff x="1540038" y="1162724"/>
            <a:chExt cx="9124044" cy="5251040"/>
          </a:xfrm>
        </p:grpSpPr>
        <p:pic>
          <p:nvPicPr>
            <p:cNvPr id="5" name="Picture 4" descr="Graphical user interface, application, table, Excel&#10;&#10;Description automatically generated">
              <a:extLst>
                <a:ext uri="{FF2B5EF4-FFF2-40B4-BE49-F238E27FC236}">
                  <a16:creationId xmlns:a16="http://schemas.microsoft.com/office/drawing/2014/main" id="{0CC5F674-B4C8-4006-9149-215A4B8A3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038" y="1162724"/>
              <a:ext cx="9124044" cy="5251040"/>
            </a:xfrm>
            <a:prstGeom prst="rect">
              <a:avLst/>
            </a:prstGeom>
            <a:ln w="6350">
              <a:solidFill>
                <a:schemeClr val="tx1"/>
              </a:solidFill>
            </a:ln>
          </p:spPr>
        </p:pic>
        <p:sp>
          <p:nvSpPr>
            <p:cNvPr id="7" name="Rectangle 6">
              <a:extLst>
                <a:ext uri="{FF2B5EF4-FFF2-40B4-BE49-F238E27FC236}">
                  <a16:creationId xmlns:a16="http://schemas.microsoft.com/office/drawing/2014/main" id="{DE91B6E9-6248-42AD-8D16-7FEC871D4189}"/>
                </a:ext>
              </a:extLst>
            </p:cNvPr>
            <p:cNvSpPr/>
            <p:nvPr/>
          </p:nvSpPr>
          <p:spPr>
            <a:xfrm flipH="1">
              <a:off x="8610598" y="1646612"/>
              <a:ext cx="1576135" cy="2588504"/>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239</a:t>
            </a:fld>
            <a:endParaRPr lang="en-US" dirty="0"/>
          </a:p>
        </p:txBody>
      </p:sp>
    </p:spTree>
    <p:extLst>
      <p:ext uri="{BB962C8B-B14F-4D97-AF65-F5344CB8AC3E}">
        <p14:creationId xmlns:p14="http://schemas.microsoft.com/office/powerpoint/2010/main" val="4159424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626DB8-6762-4DE1-8F65-9ED2371DEC82}"/>
              </a:ext>
            </a:extLst>
          </p:cNvPr>
          <p:cNvSpPr txBox="1">
            <a:spLocks noGrp="1"/>
          </p:cNvSpPr>
          <p:nvPr>
            <p:ph type="title" idx="4294967295"/>
          </p:nvPr>
        </p:nvSpPr>
        <p:spPr>
          <a:xfrm>
            <a:off x="428625" y="228600"/>
            <a:ext cx="4987263"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How to use LATTE? </a:t>
            </a:r>
            <a:r>
              <a:rPr kumimoji="0" lang="en-US" sz="10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(1/3)</a:t>
            </a:r>
          </a:p>
        </p:txBody>
      </p:sp>
      <p:sp>
        <p:nvSpPr>
          <p:cNvPr id="7" name="TextBox 6">
            <a:extLst>
              <a:ext uri="{FF2B5EF4-FFF2-40B4-BE49-F238E27FC236}">
                <a16:creationId xmlns:a16="http://schemas.microsoft.com/office/drawing/2014/main" id="{105A8647-20B1-431A-B6E7-6BD86A318AD5}"/>
              </a:ext>
            </a:extLst>
          </p:cNvPr>
          <p:cNvSpPr txBox="1"/>
          <p:nvPr/>
        </p:nvSpPr>
        <p:spPr>
          <a:xfrm>
            <a:off x="2367401" y="2465457"/>
            <a:ext cx="7462399" cy="1015663"/>
          </a:xfrm>
          <a:prstGeom prst="rect">
            <a:avLst/>
          </a:prstGeom>
          <a:noFill/>
        </p:spPr>
        <p:txBody>
          <a:bodyPr wrap="square" rtlCol="0">
            <a:spAutoFit/>
          </a:bodyPr>
          <a:lstStyle/>
          <a:p>
            <a:pPr algn="ctr"/>
            <a:r>
              <a:rPr lang="en-US" sz="6000" dirty="0">
                <a:latin typeface="Tahoma" panose="020B0604030504040204" pitchFamily="34" charset="0"/>
              </a:rPr>
              <a:t>How to use LATTE</a:t>
            </a:r>
          </a:p>
        </p:txBody>
      </p:sp>
      <p:sp>
        <p:nvSpPr>
          <p:cNvPr id="3" name="Slide Number Placeholder 2"/>
          <p:cNvSpPr>
            <a:spLocks noGrp="1"/>
          </p:cNvSpPr>
          <p:nvPr>
            <p:ph type="sldNum" sz="quarter" idx="12"/>
          </p:nvPr>
        </p:nvSpPr>
        <p:spPr/>
        <p:txBody>
          <a:bodyPr/>
          <a:lstStyle/>
          <a:p>
            <a:fld id="{1B5DE891-BED3-4FCA-96F7-3F8A1588183F}" type="slidenum">
              <a:rPr lang="en-US" smtClean="0"/>
              <a:pPr/>
              <a:t>24</a:t>
            </a:fld>
            <a:endParaRPr lang="en-US" dirty="0"/>
          </a:p>
        </p:txBody>
      </p:sp>
    </p:spTree>
    <p:extLst>
      <p:ext uri="{BB962C8B-B14F-4D97-AF65-F5344CB8AC3E}">
        <p14:creationId xmlns:p14="http://schemas.microsoft.com/office/powerpoint/2010/main" val="243338763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030852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Using LATTE results – Gantt chart analyses</a:t>
            </a:r>
            <a:r>
              <a:rPr lang="en-US" sz="4000" dirty="0">
                <a:latin typeface="Tahoma" panose="020B0604030504040204" pitchFamily="34" charset="0"/>
              </a:rPr>
              <a:t> </a:t>
            </a:r>
            <a:r>
              <a:rPr lang="en-US" sz="1000" dirty="0">
                <a:latin typeface="Tahoma" panose="020B0604030504040204" pitchFamily="34" charset="0"/>
              </a:rPr>
              <a:t>(4/4)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6" name="Picture 5" descr="Screenshot of a Gantt chart IP output file.">
            <a:extLst>
              <a:ext uri="{FF2B5EF4-FFF2-40B4-BE49-F238E27FC236}">
                <a16:creationId xmlns:a16="http://schemas.microsoft.com/office/drawing/2014/main" id="{FB031D79-4C52-4B98-B941-1C443F6E8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62" y="1161288"/>
            <a:ext cx="8983276" cy="5248656"/>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240</a:t>
            </a:fld>
            <a:endParaRPr lang="en-US" dirty="0"/>
          </a:p>
        </p:txBody>
      </p:sp>
    </p:spTree>
    <p:extLst>
      <p:ext uri="{BB962C8B-B14F-4D97-AF65-F5344CB8AC3E}">
        <p14:creationId xmlns:p14="http://schemas.microsoft.com/office/powerpoint/2010/main" val="392597423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22372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How can I become a LATTE user? </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(1/3)</a:t>
            </a:r>
          </a:p>
        </p:txBody>
      </p:sp>
      <p:sp>
        <p:nvSpPr>
          <p:cNvPr id="6" name="TextBox 5">
            <a:extLst>
              <a:ext uri="{FF2B5EF4-FFF2-40B4-BE49-F238E27FC236}">
                <a16:creationId xmlns:a16="http://schemas.microsoft.com/office/drawing/2014/main" id="{FDA9DC25-7082-417B-9F47-41EE6A0F9B80}"/>
              </a:ext>
            </a:extLst>
          </p:cNvPr>
          <p:cNvSpPr txBox="1"/>
          <p:nvPr/>
        </p:nvSpPr>
        <p:spPr>
          <a:xfrm>
            <a:off x="346737" y="1233602"/>
            <a:ext cx="11518705" cy="523220"/>
          </a:xfrm>
          <a:prstGeom prst="rect">
            <a:avLst/>
          </a:prstGeom>
          <a:noFill/>
        </p:spPr>
        <p:txBody>
          <a:bodyPr wrap="square" rtlCol="0">
            <a:spAutoFit/>
          </a:bodyPr>
          <a:lstStyle/>
          <a:p>
            <a:r>
              <a:rPr lang="en-US" sz="2800" dirty="0">
                <a:latin typeface="Tahoma" panose="020B0604030504040204" pitchFamily="34" charset="0"/>
              </a:rPr>
              <a:t>Email: </a:t>
            </a:r>
            <a:r>
              <a:rPr lang="en-US" sz="2800" u="sng" dirty="0">
                <a:solidFill>
                  <a:schemeClr val="accent1"/>
                </a:solidFill>
                <a:latin typeface="Tahoma" panose="020B0604030504040204" pitchFamily="34" charset="0"/>
              </a:rPr>
              <a:t>TBGenotyping@cdc.gov</a:t>
            </a:r>
          </a:p>
        </p:txBody>
      </p:sp>
      <p:sp>
        <p:nvSpPr>
          <p:cNvPr id="19" name="TextBox 18"/>
          <p:cNvSpPr txBox="1"/>
          <p:nvPr/>
        </p:nvSpPr>
        <p:spPr>
          <a:xfrm>
            <a:off x="354844" y="1888288"/>
            <a:ext cx="11518705" cy="523220"/>
          </a:xfrm>
          <a:prstGeom prst="rect">
            <a:avLst/>
          </a:prstGeom>
          <a:noFill/>
        </p:spPr>
        <p:txBody>
          <a:bodyPr wrap="square" rtlCol="0">
            <a:spAutoFit/>
          </a:bodyPr>
          <a:lstStyle/>
          <a:p>
            <a:r>
              <a:rPr lang="en-US" sz="2800" dirty="0">
                <a:latin typeface="Tahoma" panose="020B0604030504040204" pitchFamily="34" charset="0"/>
              </a:rPr>
              <a:t>Initiate credentialing for access to the online user interface</a:t>
            </a:r>
          </a:p>
        </p:txBody>
      </p:sp>
      <p:sp>
        <p:nvSpPr>
          <p:cNvPr id="3" name="Slide Number Placeholder 2"/>
          <p:cNvSpPr>
            <a:spLocks noGrp="1"/>
          </p:cNvSpPr>
          <p:nvPr>
            <p:ph type="sldNum" sz="quarter" idx="12"/>
          </p:nvPr>
        </p:nvSpPr>
        <p:spPr/>
        <p:txBody>
          <a:bodyPr/>
          <a:lstStyle/>
          <a:p>
            <a:fld id="{1B5DE891-BED3-4FCA-96F7-3F8A1588183F}" type="slidenum">
              <a:rPr lang="en-US" smtClean="0"/>
              <a:pPr/>
              <a:t>241</a:t>
            </a:fld>
            <a:endParaRPr lang="en-US" dirty="0"/>
          </a:p>
        </p:txBody>
      </p:sp>
    </p:spTree>
    <p:extLst>
      <p:ext uri="{BB962C8B-B14F-4D97-AF65-F5344CB8AC3E}">
        <p14:creationId xmlns:p14="http://schemas.microsoft.com/office/powerpoint/2010/main" val="143244866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22372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How can I become a LATTE user?</a:t>
            </a:r>
            <a:r>
              <a:rPr lang="en-US" sz="4000" dirty="0">
                <a:latin typeface="Tahoma" panose="020B0604030504040204" pitchFamily="34" charset="0"/>
              </a:rPr>
              <a:t> </a:t>
            </a:r>
            <a:r>
              <a:rPr lang="en-US" sz="1000" dirty="0">
                <a:latin typeface="Tahoma" panose="020B0604030504040204" pitchFamily="34" charset="0"/>
              </a:rPr>
              <a:t>(2/3)</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11" name="TextBox 10">
            <a:extLst>
              <a:ext uri="{FF2B5EF4-FFF2-40B4-BE49-F238E27FC236}">
                <a16:creationId xmlns:a16="http://schemas.microsoft.com/office/drawing/2014/main" id="{7B073836-7718-47AE-A4EC-FCD4FC93CF25}"/>
              </a:ext>
            </a:extLst>
          </p:cNvPr>
          <p:cNvSpPr txBox="1"/>
          <p:nvPr/>
        </p:nvSpPr>
        <p:spPr>
          <a:xfrm>
            <a:off x="346737" y="1233602"/>
            <a:ext cx="11518705" cy="523220"/>
          </a:xfrm>
          <a:prstGeom prst="rect">
            <a:avLst/>
          </a:prstGeom>
          <a:noFill/>
        </p:spPr>
        <p:txBody>
          <a:bodyPr wrap="square" rtlCol="0">
            <a:spAutoFit/>
          </a:bodyPr>
          <a:lstStyle/>
          <a:p>
            <a:r>
              <a:rPr lang="en-US" sz="2800" dirty="0">
                <a:latin typeface="Tahoma" panose="020B0604030504040204" pitchFamily="34" charset="0"/>
              </a:rPr>
              <a:t>Email: </a:t>
            </a:r>
            <a:r>
              <a:rPr lang="en-US" sz="2800" u="sng" dirty="0">
                <a:solidFill>
                  <a:schemeClr val="accent1"/>
                </a:solidFill>
                <a:latin typeface="Tahoma" panose="020B0604030504040204" pitchFamily="34" charset="0"/>
              </a:rPr>
              <a:t>TBGenotyping@cdc.gov</a:t>
            </a:r>
          </a:p>
        </p:txBody>
      </p:sp>
      <p:sp>
        <p:nvSpPr>
          <p:cNvPr id="10" name="TextBox 9">
            <a:extLst>
              <a:ext uri="{FF2B5EF4-FFF2-40B4-BE49-F238E27FC236}">
                <a16:creationId xmlns:a16="http://schemas.microsoft.com/office/drawing/2014/main" id="{A7FC0562-F556-4B39-B1D7-B88F72C12610}"/>
              </a:ext>
            </a:extLst>
          </p:cNvPr>
          <p:cNvSpPr txBox="1"/>
          <p:nvPr/>
        </p:nvSpPr>
        <p:spPr>
          <a:xfrm>
            <a:off x="354844" y="1888288"/>
            <a:ext cx="11518705" cy="523220"/>
          </a:xfrm>
          <a:prstGeom prst="rect">
            <a:avLst/>
          </a:prstGeom>
          <a:noFill/>
        </p:spPr>
        <p:txBody>
          <a:bodyPr wrap="square" rtlCol="0">
            <a:spAutoFit/>
          </a:bodyPr>
          <a:lstStyle/>
          <a:p>
            <a:r>
              <a:rPr lang="en-US" sz="2800" dirty="0">
                <a:latin typeface="Tahoma" panose="020B0604030504040204" pitchFamily="34" charset="0"/>
              </a:rPr>
              <a:t>Initiate credentialing for access to the online user interface</a:t>
            </a:r>
          </a:p>
        </p:txBody>
      </p:sp>
      <p:sp>
        <p:nvSpPr>
          <p:cNvPr id="13" name="TextBox 12">
            <a:extLst>
              <a:ext uri="{FF2B5EF4-FFF2-40B4-BE49-F238E27FC236}">
                <a16:creationId xmlns:a16="http://schemas.microsoft.com/office/drawing/2014/main" id="{6C5F76AA-4388-422A-B81E-AAC178864ABD}"/>
              </a:ext>
            </a:extLst>
          </p:cNvPr>
          <p:cNvSpPr txBox="1"/>
          <p:nvPr/>
        </p:nvSpPr>
        <p:spPr>
          <a:xfrm>
            <a:off x="335360" y="2821441"/>
            <a:ext cx="11518705" cy="523220"/>
          </a:xfrm>
          <a:prstGeom prst="rect">
            <a:avLst/>
          </a:prstGeom>
          <a:noFill/>
        </p:spPr>
        <p:txBody>
          <a:bodyPr wrap="square" rtlCol="0">
            <a:spAutoFit/>
          </a:bodyPr>
          <a:lstStyle/>
          <a:p>
            <a:r>
              <a:rPr lang="en-US" sz="2800" u="sng" dirty="0">
                <a:solidFill>
                  <a:schemeClr val="accent1"/>
                </a:solidFill>
                <a:latin typeface="Tahoma" panose="020B0604030504040204" pitchFamily="34" charset="0"/>
              </a:rPr>
              <a:t>https://www.cdc.gov/tb/programs/genotyping/default.htm</a:t>
            </a:r>
          </a:p>
        </p:txBody>
      </p:sp>
      <p:sp>
        <p:nvSpPr>
          <p:cNvPr id="12" name="TextBox 11">
            <a:extLst>
              <a:ext uri="{FF2B5EF4-FFF2-40B4-BE49-F238E27FC236}">
                <a16:creationId xmlns:a16="http://schemas.microsoft.com/office/drawing/2014/main" id="{39274724-83BA-49D6-B432-E49DFD4B8CE2}"/>
              </a:ext>
            </a:extLst>
          </p:cNvPr>
          <p:cNvSpPr txBox="1"/>
          <p:nvPr/>
        </p:nvSpPr>
        <p:spPr>
          <a:xfrm>
            <a:off x="343467" y="3476127"/>
            <a:ext cx="1151870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ahoma" panose="020B0604030504040204" pitchFamily="34" charset="0"/>
              </a:rPr>
              <a:t>User’s manual</a:t>
            </a:r>
          </a:p>
          <a:p>
            <a:pPr marL="457200" indent="-457200">
              <a:buFont typeface="Arial" panose="020B0604020202020204" pitchFamily="34" charset="0"/>
              <a:buChar char="•"/>
            </a:pPr>
            <a:r>
              <a:rPr lang="en-US" sz="2800" dirty="0">
                <a:latin typeface="Tahoma" panose="020B0604030504040204" pitchFamily="34" charset="0"/>
              </a:rPr>
              <a:t>Input file templates</a:t>
            </a:r>
          </a:p>
          <a:p>
            <a:pPr marL="457200" indent="-457200">
              <a:buFont typeface="Arial" panose="020B0604020202020204" pitchFamily="34" charset="0"/>
              <a:buChar char="•"/>
            </a:pPr>
            <a:r>
              <a:rPr lang="en-US" sz="2800" dirty="0">
                <a:latin typeface="Tahoma" panose="020B0604030504040204" pitchFamily="34" charset="0"/>
              </a:rPr>
              <a:t>Training datasets</a:t>
            </a:r>
          </a:p>
        </p:txBody>
      </p:sp>
      <p:sp>
        <p:nvSpPr>
          <p:cNvPr id="3" name="Slide Number Placeholder 2"/>
          <p:cNvSpPr>
            <a:spLocks noGrp="1"/>
          </p:cNvSpPr>
          <p:nvPr>
            <p:ph type="sldNum" sz="quarter" idx="12"/>
          </p:nvPr>
        </p:nvSpPr>
        <p:spPr/>
        <p:txBody>
          <a:bodyPr/>
          <a:lstStyle/>
          <a:p>
            <a:fld id="{1B5DE891-BED3-4FCA-96F7-3F8A1588183F}" type="slidenum">
              <a:rPr lang="en-US" smtClean="0"/>
              <a:pPr/>
              <a:t>242</a:t>
            </a:fld>
            <a:endParaRPr lang="en-US" dirty="0"/>
          </a:p>
        </p:txBody>
      </p:sp>
    </p:spTree>
    <p:extLst>
      <p:ext uri="{BB962C8B-B14F-4D97-AF65-F5344CB8AC3E}">
        <p14:creationId xmlns:p14="http://schemas.microsoft.com/office/powerpoint/2010/main" val="315797549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22372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How can I become a LATTE user?</a:t>
            </a:r>
            <a:r>
              <a:rPr lang="en-US" sz="4000" dirty="0">
                <a:latin typeface="Tahoma" panose="020B0604030504040204" pitchFamily="34" charset="0"/>
              </a:rPr>
              <a:t> </a:t>
            </a:r>
            <a:r>
              <a:rPr lang="en-US" sz="1000" dirty="0">
                <a:latin typeface="Tahoma" panose="020B0604030504040204" pitchFamily="34" charset="0"/>
              </a:rPr>
              <a:t>(3/3)</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11" name="TextBox 10">
            <a:extLst>
              <a:ext uri="{FF2B5EF4-FFF2-40B4-BE49-F238E27FC236}">
                <a16:creationId xmlns:a16="http://schemas.microsoft.com/office/drawing/2014/main" id="{7B073836-7718-47AE-A4EC-FCD4FC93CF25}"/>
              </a:ext>
            </a:extLst>
          </p:cNvPr>
          <p:cNvSpPr txBox="1"/>
          <p:nvPr/>
        </p:nvSpPr>
        <p:spPr>
          <a:xfrm>
            <a:off x="346737" y="1233602"/>
            <a:ext cx="11518705" cy="523220"/>
          </a:xfrm>
          <a:prstGeom prst="rect">
            <a:avLst/>
          </a:prstGeom>
          <a:noFill/>
        </p:spPr>
        <p:txBody>
          <a:bodyPr wrap="square" rtlCol="0">
            <a:spAutoFit/>
          </a:bodyPr>
          <a:lstStyle/>
          <a:p>
            <a:r>
              <a:rPr lang="en-US" sz="2800" dirty="0">
                <a:latin typeface="Tahoma" panose="020B0604030504040204" pitchFamily="34" charset="0"/>
              </a:rPr>
              <a:t>Email: </a:t>
            </a:r>
            <a:r>
              <a:rPr lang="en-US" sz="2800" u="sng" dirty="0">
                <a:solidFill>
                  <a:schemeClr val="accent1"/>
                </a:solidFill>
                <a:latin typeface="Tahoma" panose="020B0604030504040204" pitchFamily="34" charset="0"/>
              </a:rPr>
              <a:t>TBGenotyping@cdc.gov</a:t>
            </a:r>
          </a:p>
        </p:txBody>
      </p:sp>
      <p:sp>
        <p:nvSpPr>
          <p:cNvPr id="10" name="TextBox 9">
            <a:extLst>
              <a:ext uri="{FF2B5EF4-FFF2-40B4-BE49-F238E27FC236}">
                <a16:creationId xmlns:a16="http://schemas.microsoft.com/office/drawing/2014/main" id="{A7FC0562-F556-4B39-B1D7-B88F72C12610}"/>
              </a:ext>
            </a:extLst>
          </p:cNvPr>
          <p:cNvSpPr txBox="1"/>
          <p:nvPr/>
        </p:nvSpPr>
        <p:spPr>
          <a:xfrm>
            <a:off x="354844" y="1888288"/>
            <a:ext cx="11518705" cy="523220"/>
          </a:xfrm>
          <a:prstGeom prst="rect">
            <a:avLst/>
          </a:prstGeom>
          <a:noFill/>
        </p:spPr>
        <p:txBody>
          <a:bodyPr wrap="square" rtlCol="0">
            <a:spAutoFit/>
          </a:bodyPr>
          <a:lstStyle/>
          <a:p>
            <a:r>
              <a:rPr lang="en-US" sz="2800" dirty="0">
                <a:latin typeface="Tahoma" panose="020B0604030504040204" pitchFamily="34" charset="0"/>
              </a:rPr>
              <a:t>Initiate credentialing for access to the online user interface</a:t>
            </a:r>
          </a:p>
        </p:txBody>
      </p:sp>
      <p:sp>
        <p:nvSpPr>
          <p:cNvPr id="14" name="TextBox 13">
            <a:extLst>
              <a:ext uri="{FF2B5EF4-FFF2-40B4-BE49-F238E27FC236}">
                <a16:creationId xmlns:a16="http://schemas.microsoft.com/office/drawing/2014/main" id="{2274FEF7-07C6-46B9-B70B-511E063044E6}"/>
              </a:ext>
            </a:extLst>
          </p:cNvPr>
          <p:cNvSpPr txBox="1"/>
          <p:nvPr/>
        </p:nvSpPr>
        <p:spPr>
          <a:xfrm>
            <a:off x="335360" y="2821441"/>
            <a:ext cx="11518705" cy="523220"/>
          </a:xfrm>
          <a:prstGeom prst="rect">
            <a:avLst/>
          </a:prstGeom>
          <a:noFill/>
        </p:spPr>
        <p:txBody>
          <a:bodyPr wrap="square" rtlCol="0">
            <a:spAutoFit/>
          </a:bodyPr>
          <a:lstStyle/>
          <a:p>
            <a:r>
              <a:rPr lang="en-US" sz="2800" u="sng" dirty="0">
                <a:solidFill>
                  <a:schemeClr val="accent1"/>
                </a:solidFill>
                <a:latin typeface="Tahoma" panose="020B0604030504040204" pitchFamily="34" charset="0"/>
              </a:rPr>
              <a:t>https://www.cdc.gov/tb/programs/genotyping/default.htm</a:t>
            </a:r>
          </a:p>
        </p:txBody>
      </p:sp>
      <p:sp>
        <p:nvSpPr>
          <p:cNvPr id="12" name="TextBox 11">
            <a:extLst>
              <a:ext uri="{FF2B5EF4-FFF2-40B4-BE49-F238E27FC236}">
                <a16:creationId xmlns:a16="http://schemas.microsoft.com/office/drawing/2014/main" id="{39274724-83BA-49D6-B432-E49DFD4B8CE2}"/>
              </a:ext>
            </a:extLst>
          </p:cNvPr>
          <p:cNvSpPr txBox="1"/>
          <p:nvPr/>
        </p:nvSpPr>
        <p:spPr>
          <a:xfrm>
            <a:off x="343467" y="3476127"/>
            <a:ext cx="1151870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ahoma" panose="020B0604030504040204" pitchFamily="34" charset="0"/>
              </a:rPr>
              <a:t>User’s manual</a:t>
            </a:r>
          </a:p>
          <a:p>
            <a:pPr marL="457200" indent="-457200">
              <a:buFont typeface="Arial" panose="020B0604020202020204" pitchFamily="34" charset="0"/>
              <a:buChar char="•"/>
            </a:pPr>
            <a:r>
              <a:rPr lang="en-US" sz="2800" dirty="0">
                <a:latin typeface="Tahoma" panose="020B0604030504040204" pitchFamily="34" charset="0"/>
              </a:rPr>
              <a:t>Input file templates</a:t>
            </a:r>
          </a:p>
          <a:p>
            <a:pPr marL="457200" indent="-457200">
              <a:buFont typeface="Arial" panose="020B0604020202020204" pitchFamily="34" charset="0"/>
              <a:buChar char="•"/>
            </a:pPr>
            <a:r>
              <a:rPr lang="en-US" sz="2800" dirty="0">
                <a:latin typeface="Tahoma" panose="020B0604030504040204" pitchFamily="34" charset="0"/>
              </a:rPr>
              <a:t>Training datasets</a:t>
            </a:r>
          </a:p>
        </p:txBody>
      </p:sp>
      <p:sp>
        <p:nvSpPr>
          <p:cNvPr id="9" name="TextBox 8">
            <a:extLst>
              <a:ext uri="{FF2B5EF4-FFF2-40B4-BE49-F238E27FC236}">
                <a16:creationId xmlns:a16="http://schemas.microsoft.com/office/drawing/2014/main" id="{DB8E8C4E-EB3B-4A0F-A6C3-DF5DD3C8864F}"/>
              </a:ext>
            </a:extLst>
          </p:cNvPr>
          <p:cNvSpPr txBox="1"/>
          <p:nvPr/>
        </p:nvSpPr>
        <p:spPr>
          <a:xfrm>
            <a:off x="351280" y="5130195"/>
            <a:ext cx="11518705" cy="523220"/>
          </a:xfrm>
          <a:prstGeom prst="rect">
            <a:avLst/>
          </a:prstGeom>
          <a:noFill/>
        </p:spPr>
        <p:txBody>
          <a:bodyPr wrap="square" rtlCol="0">
            <a:spAutoFit/>
          </a:bodyPr>
          <a:lstStyle/>
          <a:p>
            <a:r>
              <a:rPr lang="en-US" sz="2800" u="sng" dirty="0">
                <a:solidFill>
                  <a:schemeClr val="accent1"/>
                </a:solidFill>
                <a:latin typeface="Tahoma" panose="020B0604030504040204" pitchFamily="34" charset="0"/>
              </a:rPr>
              <a:t>https://github.com/CDCgov/TB_molecular_epidemiology</a:t>
            </a:r>
          </a:p>
        </p:txBody>
      </p:sp>
      <p:sp>
        <p:nvSpPr>
          <p:cNvPr id="8" name="TextBox 7">
            <a:extLst>
              <a:ext uri="{FF2B5EF4-FFF2-40B4-BE49-F238E27FC236}">
                <a16:creationId xmlns:a16="http://schemas.microsoft.com/office/drawing/2014/main" id="{B67BE0B8-6272-4CD9-9FC8-AA6A7CABC12E}"/>
              </a:ext>
            </a:extLst>
          </p:cNvPr>
          <p:cNvSpPr txBox="1"/>
          <p:nvPr/>
        </p:nvSpPr>
        <p:spPr>
          <a:xfrm>
            <a:off x="345739" y="5784881"/>
            <a:ext cx="11518705"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ahoma" panose="020B0604030504040204" pitchFamily="34" charset="0"/>
              </a:rPr>
              <a:t>R source code</a:t>
            </a:r>
          </a:p>
        </p:txBody>
      </p:sp>
      <p:sp>
        <p:nvSpPr>
          <p:cNvPr id="3" name="Slide Number Placeholder 2"/>
          <p:cNvSpPr>
            <a:spLocks noGrp="1"/>
          </p:cNvSpPr>
          <p:nvPr>
            <p:ph type="sldNum" sz="quarter" idx="12"/>
          </p:nvPr>
        </p:nvSpPr>
        <p:spPr/>
        <p:txBody>
          <a:bodyPr/>
          <a:lstStyle/>
          <a:p>
            <a:fld id="{1B5DE891-BED3-4FCA-96F7-3F8A1588183F}" type="slidenum">
              <a:rPr lang="en-US" smtClean="0"/>
              <a:pPr/>
              <a:t>243</a:t>
            </a:fld>
            <a:endParaRPr lang="en-US" dirty="0"/>
          </a:p>
        </p:txBody>
      </p:sp>
    </p:spTree>
    <p:extLst>
      <p:ext uri="{BB962C8B-B14F-4D97-AF65-F5344CB8AC3E}">
        <p14:creationId xmlns:p14="http://schemas.microsoft.com/office/powerpoint/2010/main" val="392570646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62F40EA0-83D1-4C6B-985A-FA9D9AAD5C52}"/>
              </a:ext>
            </a:extLst>
          </p:cNvPr>
          <p:cNvSpPr txBox="1">
            <a:spLocks noGrp="1"/>
          </p:cNvSpPr>
          <p:nvPr>
            <p:ph type="title" idx="4294967295"/>
          </p:nvPr>
        </p:nvSpPr>
        <p:spPr>
          <a:xfrm>
            <a:off x="411480" y="0"/>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ysClr val="windowText" lastClr="000000"/>
                </a:solidFill>
                <a:effectLst/>
                <a:uLnTx/>
                <a:uFillTx/>
                <a:latin typeface="Tahoma" panose="020B0604030504040204" pitchFamily="34" charset="0"/>
                <a:ea typeface="Tahoma" panose="020B0604030504040204" pitchFamily="34" charset="0"/>
                <a:cs typeface="Tahoma" panose="020B0604030504040204" pitchFamily="34" charset="0"/>
              </a:rPr>
              <a:t>Acknowledgments</a:t>
            </a:r>
          </a:p>
        </p:txBody>
      </p:sp>
      <p:sp>
        <p:nvSpPr>
          <p:cNvPr id="5" name="TextBox 4">
            <a:extLst>
              <a:ext uri="{FF2B5EF4-FFF2-40B4-BE49-F238E27FC236}">
                <a16:creationId xmlns:a16="http://schemas.microsoft.com/office/drawing/2014/main" id="{1D4C8BD5-464A-4C65-8369-3DD4B8C025AE}"/>
              </a:ext>
            </a:extLst>
          </p:cNvPr>
          <p:cNvSpPr txBox="1"/>
          <p:nvPr/>
        </p:nvSpPr>
        <p:spPr>
          <a:xfrm>
            <a:off x="751995" y="1036549"/>
            <a:ext cx="1071125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mn-ea"/>
                <a:cs typeface="+mn-cs"/>
              </a:rPr>
              <a:t>Funding from, and online hosting of LATTE by, the CDC Office of Advanced Molecular Detection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mn-ea"/>
                <a:cs typeface="+mn-cs"/>
              </a:rPr>
              <a:t>Icons used in this presentation from the Noun Project, the R Project for Statistical Computing</a:t>
            </a:r>
          </a:p>
        </p:txBody>
      </p:sp>
    </p:spTree>
    <p:extLst>
      <p:ext uri="{BB962C8B-B14F-4D97-AF65-F5344CB8AC3E}">
        <p14:creationId xmlns:p14="http://schemas.microsoft.com/office/powerpoint/2010/main" val="327887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4987263"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How to use LATTE?</a:t>
            </a:r>
            <a:r>
              <a:rPr lang="en-US" sz="4000" dirty="0">
                <a:latin typeface="Tahoma" panose="020B0604030504040204" pitchFamily="34" charset="0"/>
              </a:rPr>
              <a:t> </a:t>
            </a:r>
            <a:r>
              <a:rPr lang="en-US" sz="1000" dirty="0">
                <a:latin typeface="Tahoma" panose="020B0604030504040204" pitchFamily="34" charset="0"/>
              </a:rPr>
              <a:t>(2/3)</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25" name="Group 24" descr="Icon of a computer running the R program."/>
          <p:cNvGrpSpPr/>
          <p:nvPr/>
        </p:nvGrpSpPr>
        <p:grpSpPr>
          <a:xfrm>
            <a:off x="607978" y="2360911"/>
            <a:ext cx="2243226" cy="2154465"/>
            <a:chOff x="4744598" y="2351767"/>
            <a:chExt cx="2243226" cy="2154465"/>
          </a:xfrm>
        </p:grpSpPr>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4598" y="2351767"/>
              <a:ext cx="2243226" cy="2154465"/>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6771" y="3006194"/>
              <a:ext cx="1035880" cy="800453"/>
            </a:xfrm>
            <a:prstGeom prst="rect">
              <a:avLst/>
            </a:prstGeom>
          </p:spPr>
        </p:pic>
      </p:grpSp>
      <p:grpSp>
        <p:nvGrpSpPr>
          <p:cNvPr id="4" name="Group 3">
            <a:extLst>
              <a:ext uri="{FF2B5EF4-FFF2-40B4-BE49-F238E27FC236}">
                <a16:creationId xmlns:a16="http://schemas.microsoft.com/office/drawing/2014/main" id="{391AE19E-4C4D-4ADF-92F1-47180BB2984E}"/>
              </a:ext>
              <a:ext uri="{C183D7F6-B498-43B3-948B-1728B52AA6E4}">
                <adec:decorative xmlns:adec="http://schemas.microsoft.com/office/drawing/2017/decorative" val="1"/>
              </a:ext>
            </a:extLst>
          </p:cNvPr>
          <p:cNvGrpSpPr/>
          <p:nvPr/>
        </p:nvGrpSpPr>
        <p:grpSpPr>
          <a:xfrm>
            <a:off x="2974760" y="1902017"/>
            <a:ext cx="3427916" cy="3090672"/>
            <a:chOff x="2974760" y="1902017"/>
            <a:chExt cx="3427916" cy="3090672"/>
          </a:xfrm>
        </p:grpSpPr>
        <p:cxnSp>
          <p:nvCxnSpPr>
            <p:cNvPr id="10" name="Straight Connector 9"/>
            <p:cNvCxnSpPr/>
            <p:nvPr/>
          </p:nvCxnSpPr>
          <p:spPr>
            <a:xfrm flipV="1">
              <a:off x="2974760" y="3438143"/>
              <a:ext cx="794084" cy="0"/>
            </a:xfrm>
            <a:prstGeom prst="line">
              <a:avLst/>
            </a:prstGeom>
            <a:ln w="38100">
              <a:solidFill>
                <a:srgbClr val="F6A01A"/>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768844" y="1902017"/>
              <a:ext cx="0" cy="3090672"/>
            </a:xfrm>
            <a:prstGeom prst="line">
              <a:avLst/>
            </a:prstGeom>
            <a:ln w="38100">
              <a:solidFill>
                <a:srgbClr val="F6A01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750916" y="1910919"/>
              <a:ext cx="2651760" cy="0"/>
            </a:xfrm>
            <a:prstGeom prst="line">
              <a:avLst/>
            </a:prstGeom>
            <a:ln w="38100">
              <a:solidFill>
                <a:srgbClr val="F6A01A"/>
              </a:solidFill>
              <a:head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50916" y="4975104"/>
              <a:ext cx="2651760" cy="0"/>
            </a:xfrm>
            <a:prstGeom prst="line">
              <a:avLst/>
            </a:prstGeom>
            <a:ln w="38100">
              <a:solidFill>
                <a:srgbClr val="F6A01A"/>
              </a:solidFill>
              <a:headEnd type="triangle"/>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3773954" y="1264588"/>
            <a:ext cx="2675665" cy="646331"/>
          </a:xfrm>
          <a:prstGeom prst="rect">
            <a:avLst/>
          </a:prstGeom>
          <a:noFill/>
          <a:ln cmpd="thickThin">
            <a:noFill/>
          </a:ln>
        </p:spPr>
        <p:txBody>
          <a:bodyPr wrap="square" rtlCol="0">
            <a:spAutoFit/>
          </a:bodyPr>
          <a:lstStyle/>
          <a:p>
            <a:r>
              <a:rPr lang="en-US" dirty="0">
                <a:latin typeface="Tahoma" panose="020B0604030504040204" pitchFamily="34" charset="0"/>
              </a:rPr>
              <a:t>Online user interface, runs on a CDC server</a:t>
            </a:r>
          </a:p>
        </p:txBody>
      </p:sp>
      <p:pic>
        <p:nvPicPr>
          <p:cNvPr id="8" name="Picture 7" descr="Screenshot of the with date data tab of the LATTE online user interface.">
            <a:extLst>
              <a:ext uri="{FF2B5EF4-FFF2-40B4-BE49-F238E27FC236}">
                <a16:creationId xmlns:a16="http://schemas.microsoft.com/office/drawing/2014/main" id="{F6F40C99-591C-45DF-A070-C2F4C87CD0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598" y="408517"/>
            <a:ext cx="5212080" cy="3320109"/>
          </a:xfrm>
          <a:prstGeom prst="rect">
            <a:avLst/>
          </a:prstGeom>
          <a:ln w="6350">
            <a:solidFill>
              <a:schemeClr val="tx1"/>
            </a:solidFill>
          </a:ln>
        </p:spPr>
      </p:pic>
      <p:sp>
        <p:nvSpPr>
          <p:cNvPr id="18" name="TextBox 17"/>
          <p:cNvSpPr txBox="1"/>
          <p:nvPr/>
        </p:nvSpPr>
        <p:spPr>
          <a:xfrm>
            <a:off x="3769808" y="4975172"/>
            <a:ext cx="2675663" cy="646331"/>
          </a:xfrm>
          <a:prstGeom prst="rect">
            <a:avLst/>
          </a:prstGeom>
          <a:noFill/>
          <a:ln cmpd="thickThin">
            <a:noFill/>
          </a:ln>
        </p:spPr>
        <p:txBody>
          <a:bodyPr wrap="square" rtlCol="0">
            <a:spAutoFit/>
          </a:bodyPr>
          <a:lstStyle/>
          <a:p>
            <a:r>
              <a:rPr lang="en-US" dirty="0">
                <a:latin typeface="Tahoma" panose="020B0604030504040204" pitchFamily="34" charset="0"/>
              </a:rPr>
              <a:t>Source code, runs on your local computer</a:t>
            </a:r>
          </a:p>
        </p:txBody>
      </p:sp>
      <p:pic>
        <p:nvPicPr>
          <p:cNvPr id="13" name="Picture 12" descr="Screenshot of the LATTE code in R.">
            <a:extLst>
              <a:ext uri="{FF2B5EF4-FFF2-40B4-BE49-F238E27FC236}">
                <a16:creationId xmlns:a16="http://schemas.microsoft.com/office/drawing/2014/main" id="{E239B3A5-C78D-4925-AA16-0445427E6E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2563" y="3911653"/>
            <a:ext cx="5212080" cy="2738054"/>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25</a:t>
            </a:fld>
            <a:endParaRPr lang="en-US" dirty="0"/>
          </a:p>
        </p:txBody>
      </p:sp>
    </p:spTree>
    <p:extLst>
      <p:ext uri="{BB962C8B-B14F-4D97-AF65-F5344CB8AC3E}">
        <p14:creationId xmlns:p14="http://schemas.microsoft.com/office/powerpoint/2010/main" val="2537814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4987263"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How to use LATTE?</a:t>
            </a:r>
            <a:r>
              <a:rPr lang="en-US" sz="4000" dirty="0">
                <a:latin typeface="Tahoma" panose="020B0604030504040204" pitchFamily="34" charset="0"/>
              </a:rPr>
              <a:t> </a:t>
            </a:r>
            <a:r>
              <a:rPr lang="en-US" sz="1000" dirty="0">
                <a:latin typeface="Tahoma" panose="020B0604030504040204" pitchFamily="34" charset="0"/>
              </a:rPr>
              <a:t>(3/3)</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7" name="Picture 6" descr="Screenshot of the with date data tab of the LATTE online user interface.">
            <a:extLst>
              <a:ext uri="{FF2B5EF4-FFF2-40B4-BE49-F238E27FC236}">
                <a16:creationId xmlns:a16="http://schemas.microsoft.com/office/drawing/2014/main" id="{9491739B-F87C-4D7A-BD4A-D1D165B52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119" y="1113790"/>
            <a:ext cx="7761527" cy="4944110"/>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26</a:t>
            </a:fld>
            <a:endParaRPr lang="en-US" dirty="0"/>
          </a:p>
        </p:txBody>
      </p:sp>
    </p:spTree>
    <p:extLst>
      <p:ext uri="{BB962C8B-B14F-4D97-AF65-F5344CB8AC3E}">
        <p14:creationId xmlns:p14="http://schemas.microsoft.com/office/powerpoint/2010/main" val="3894738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730764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Four types of LATTE analyses </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(1/14)</a:t>
            </a:r>
          </a:p>
        </p:txBody>
      </p:sp>
      <p:sp>
        <p:nvSpPr>
          <p:cNvPr id="5" name="TextBox 4">
            <a:extLst>
              <a:ext uri="{FF2B5EF4-FFF2-40B4-BE49-F238E27FC236}">
                <a16:creationId xmlns:a16="http://schemas.microsoft.com/office/drawing/2014/main" id="{C76B757A-C451-41C9-953F-BD74BE1002AD}"/>
              </a:ext>
            </a:extLst>
          </p:cNvPr>
          <p:cNvSpPr txBox="1"/>
          <p:nvPr/>
        </p:nvSpPr>
        <p:spPr>
          <a:xfrm>
            <a:off x="408039" y="1335644"/>
            <a:ext cx="3907929" cy="4401205"/>
          </a:xfrm>
          <a:prstGeom prst="rect">
            <a:avLst/>
          </a:prstGeom>
          <a:noFill/>
          <a:ln cmpd="thickThin">
            <a:noFill/>
          </a:ln>
        </p:spPr>
        <p:txBody>
          <a:bodyPr wrap="square" rtlCol="0">
            <a:spAutoFit/>
          </a:bodyPr>
          <a:lstStyle/>
          <a:p>
            <a:pPr marL="514350" indent="-514350">
              <a:buFont typeface="+mj-lt"/>
              <a:buAutoNum type="arabicPeriod"/>
            </a:pPr>
            <a:r>
              <a:rPr lang="en-US" sz="2800" dirty="0">
                <a:latin typeface="Tahoma" panose="020B0604030504040204" pitchFamily="34" charset="0"/>
              </a:rPr>
              <a:t>IP* epi link analysis with date data</a:t>
            </a:r>
          </a:p>
          <a:p>
            <a:pPr marL="514350" indent="-514350">
              <a:buFont typeface="+mj-lt"/>
              <a:buAutoNum type="arabicPeriod"/>
            </a:pPr>
            <a:endParaRPr lang="en-US" sz="2800" dirty="0">
              <a:latin typeface="Tahoma" panose="020B0604030504040204" pitchFamily="34" charset="0"/>
            </a:endParaRPr>
          </a:p>
          <a:p>
            <a:pPr marL="514350" indent="-514350">
              <a:buFont typeface="+mj-lt"/>
              <a:buAutoNum type="arabicPeriod"/>
            </a:pPr>
            <a:r>
              <a:rPr lang="en-US" sz="2800" dirty="0">
                <a:latin typeface="Tahoma" panose="020B0604030504040204" pitchFamily="34" charset="0"/>
              </a:rPr>
              <a:t>Epi link analysis with date data</a:t>
            </a:r>
          </a:p>
          <a:p>
            <a:pPr marL="514350" indent="-514350">
              <a:buFont typeface="+mj-lt"/>
              <a:buAutoNum type="arabicPeriod"/>
            </a:pPr>
            <a:endParaRPr lang="en-US" sz="2800" dirty="0">
              <a:latin typeface="Tahoma" panose="020B0604030504040204" pitchFamily="34" charset="0"/>
            </a:endParaRPr>
          </a:p>
          <a:p>
            <a:pPr marL="514350" indent="-514350">
              <a:buFont typeface="+mj-lt"/>
              <a:buAutoNum type="arabicPeriod"/>
            </a:pPr>
            <a:r>
              <a:rPr lang="en-US" sz="2800" dirty="0">
                <a:latin typeface="Tahoma" panose="020B0604030504040204" pitchFamily="34" charset="0"/>
              </a:rPr>
              <a:t>Epi link analysis without date data</a:t>
            </a:r>
          </a:p>
          <a:p>
            <a:pPr marL="514350" indent="-514350">
              <a:buFont typeface="+mj-lt"/>
              <a:buAutoNum type="arabicPeriod"/>
            </a:pPr>
            <a:endParaRPr lang="en-US" sz="2800" dirty="0">
              <a:latin typeface="Tahoma" panose="020B0604030504040204" pitchFamily="34" charset="0"/>
            </a:endParaRPr>
          </a:p>
          <a:p>
            <a:pPr marL="514350" indent="-514350">
              <a:buFont typeface="+mj-lt"/>
              <a:buAutoNum type="arabicPeriod"/>
            </a:pPr>
            <a:r>
              <a:rPr lang="en-US" sz="2800" dirty="0">
                <a:latin typeface="Tahoma" panose="020B0604030504040204" pitchFamily="34" charset="0"/>
              </a:rPr>
              <a:t>Gantt chart analysis</a:t>
            </a:r>
          </a:p>
        </p:txBody>
      </p:sp>
      <p:sp>
        <p:nvSpPr>
          <p:cNvPr id="6" name="TextBox 5">
            <a:extLst>
              <a:ext uri="{FF2B5EF4-FFF2-40B4-BE49-F238E27FC236}">
                <a16:creationId xmlns:a16="http://schemas.microsoft.com/office/drawing/2014/main" id="{F9C89C2D-0491-4137-B6A9-22B87F9B2B8E}"/>
              </a:ext>
            </a:extLst>
          </p:cNvPr>
          <p:cNvSpPr txBox="1"/>
          <p:nvPr/>
        </p:nvSpPr>
        <p:spPr>
          <a:xfrm>
            <a:off x="408039" y="6316581"/>
            <a:ext cx="2327160" cy="404894"/>
          </a:xfrm>
          <a:prstGeom prst="rect">
            <a:avLst/>
          </a:prstGeom>
          <a:noFill/>
          <a:ln cmpd="thickThin">
            <a:noFill/>
          </a:ln>
        </p:spPr>
        <p:txBody>
          <a:bodyPr wrap="square" rtlCol="0">
            <a:spAutoFit/>
          </a:bodyPr>
          <a:lstStyle/>
          <a:p>
            <a:r>
              <a:rPr lang="en-US" sz="2000" dirty="0">
                <a:latin typeface="Tahoma" panose="020B0604030504040204" pitchFamily="34" charset="0"/>
              </a:rPr>
              <a:t>* Infectious period</a:t>
            </a:r>
          </a:p>
        </p:txBody>
      </p:sp>
      <p:pic>
        <p:nvPicPr>
          <p:cNvPr id="9" name="Picture 8" descr="Screenshot of the with date data tab of the LATTE online user interface.">
            <a:extLst>
              <a:ext uri="{FF2B5EF4-FFF2-40B4-BE49-F238E27FC236}">
                <a16:creationId xmlns:a16="http://schemas.microsoft.com/office/drawing/2014/main" id="{C2E73E3F-CB88-4525-9E83-0948D9864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119" y="1113790"/>
            <a:ext cx="7761527" cy="4944110"/>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27</a:t>
            </a:fld>
            <a:endParaRPr lang="en-US" dirty="0"/>
          </a:p>
        </p:txBody>
      </p:sp>
    </p:spTree>
    <p:extLst>
      <p:ext uri="{BB962C8B-B14F-4D97-AF65-F5344CB8AC3E}">
        <p14:creationId xmlns:p14="http://schemas.microsoft.com/office/powerpoint/2010/main" val="3133876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730764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Four types of LATTE analyses</a:t>
            </a:r>
            <a:r>
              <a:rPr lang="en-US" sz="4000" dirty="0">
                <a:latin typeface="Tahoma" panose="020B0604030504040204" pitchFamily="34" charset="0"/>
              </a:rPr>
              <a:t> </a:t>
            </a:r>
            <a:r>
              <a:rPr lang="en-US" sz="1000" dirty="0">
                <a:latin typeface="Tahoma" panose="020B0604030504040204" pitchFamily="34" charset="0"/>
              </a:rPr>
              <a:t>(2/14)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9" name="TextBox 8">
            <a:extLst>
              <a:ext uri="{FF2B5EF4-FFF2-40B4-BE49-F238E27FC236}">
                <a16:creationId xmlns:a16="http://schemas.microsoft.com/office/drawing/2014/main" id="{0D9D168E-EC57-4F1F-B0B1-1690121FD9AB}"/>
              </a:ext>
            </a:extLst>
          </p:cNvPr>
          <p:cNvSpPr txBox="1"/>
          <p:nvPr/>
        </p:nvSpPr>
        <p:spPr>
          <a:xfrm>
            <a:off x="408039" y="1335644"/>
            <a:ext cx="3907929" cy="4401205"/>
          </a:xfrm>
          <a:prstGeom prst="rect">
            <a:avLst/>
          </a:prstGeom>
          <a:noFill/>
          <a:ln cmpd="thickThin">
            <a:noFill/>
          </a:ln>
        </p:spPr>
        <p:txBody>
          <a:bodyPr wrap="square" rtlCol="0">
            <a:spAutoFit/>
          </a:bodyPr>
          <a:lstStyle/>
          <a:p>
            <a:pPr marL="514350" indent="-514350">
              <a:buFont typeface="+mj-lt"/>
              <a:buAutoNum type="arabicPeriod"/>
            </a:pPr>
            <a:r>
              <a:rPr lang="en-US" sz="2800" dirty="0">
                <a:latin typeface="Tahoma" panose="020B0604030504040204" pitchFamily="34" charset="0"/>
              </a:rPr>
              <a:t>IP* epi link analysis with date data</a:t>
            </a:r>
          </a:p>
          <a:p>
            <a:pPr marL="514350" indent="-514350">
              <a:buFont typeface="+mj-lt"/>
              <a:buAutoNum type="arabicPeriod"/>
            </a:pPr>
            <a:endParaRPr lang="en-US" sz="2800" dirty="0">
              <a:solidFill>
                <a:schemeClr val="bg1">
                  <a:lumMod val="85000"/>
                </a:schemeClr>
              </a:solidFill>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Epi link analysis with date data</a:t>
            </a:r>
          </a:p>
          <a:p>
            <a:pPr marL="514350" indent="-514350">
              <a:buFont typeface="+mj-lt"/>
              <a:buAutoNum type="arabicPeriod"/>
            </a:pPr>
            <a:endParaRPr lang="en-US" sz="2800" dirty="0">
              <a:solidFill>
                <a:schemeClr val="bg1">
                  <a:lumMod val="85000"/>
                </a:schemeClr>
              </a:solidFill>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Epi link analysis without date data</a:t>
            </a:r>
          </a:p>
          <a:p>
            <a:pPr marL="514350" indent="-514350">
              <a:buFont typeface="+mj-lt"/>
              <a:buAutoNum type="arabicPeriod"/>
            </a:pPr>
            <a:endParaRPr lang="en-US" sz="2800" dirty="0">
              <a:solidFill>
                <a:schemeClr val="bg1">
                  <a:lumMod val="85000"/>
                </a:schemeClr>
              </a:solidFill>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Gantt chart analysis</a:t>
            </a:r>
          </a:p>
        </p:txBody>
      </p:sp>
      <p:sp>
        <p:nvSpPr>
          <p:cNvPr id="7" name="TextBox 6">
            <a:extLst>
              <a:ext uri="{FF2B5EF4-FFF2-40B4-BE49-F238E27FC236}">
                <a16:creationId xmlns:a16="http://schemas.microsoft.com/office/drawing/2014/main" id="{3386CC0E-4D5C-4F27-8FFD-531A7D8942C7}"/>
              </a:ext>
            </a:extLst>
          </p:cNvPr>
          <p:cNvSpPr txBox="1"/>
          <p:nvPr/>
        </p:nvSpPr>
        <p:spPr>
          <a:xfrm>
            <a:off x="408039" y="6316581"/>
            <a:ext cx="2327160" cy="404894"/>
          </a:xfrm>
          <a:prstGeom prst="rect">
            <a:avLst/>
          </a:prstGeom>
          <a:noFill/>
          <a:ln cmpd="thickThin">
            <a:noFill/>
          </a:ln>
        </p:spPr>
        <p:txBody>
          <a:bodyPr wrap="square" rtlCol="0">
            <a:spAutoFit/>
          </a:bodyPr>
          <a:lstStyle/>
          <a:p>
            <a:r>
              <a:rPr lang="en-US" sz="2000" dirty="0">
                <a:latin typeface="Tahoma" panose="020B0604030504040204" pitchFamily="34" charset="0"/>
              </a:rPr>
              <a:t>* Infectious period</a:t>
            </a:r>
          </a:p>
        </p:txBody>
      </p:sp>
      <p:sp>
        <p:nvSpPr>
          <p:cNvPr id="8" name="TextBox 7">
            <a:extLst>
              <a:ext uri="{FF2B5EF4-FFF2-40B4-BE49-F238E27FC236}">
                <a16:creationId xmlns:a16="http://schemas.microsoft.com/office/drawing/2014/main" id="{1CB60763-7F55-4502-99BE-7FC56199755B}"/>
              </a:ext>
            </a:extLst>
          </p:cNvPr>
          <p:cNvSpPr txBox="1"/>
          <p:nvPr/>
        </p:nvSpPr>
        <p:spPr>
          <a:xfrm>
            <a:off x="6096000" y="1707408"/>
            <a:ext cx="5462016" cy="2308324"/>
          </a:xfrm>
          <a:prstGeom prst="rect">
            <a:avLst/>
          </a:prstGeom>
          <a:noFill/>
          <a:ln cmpd="thickThin">
            <a:noFill/>
          </a:ln>
        </p:spPr>
        <p:txBody>
          <a:bodyPr wrap="square" rtlCol="0">
            <a:spAutoFit/>
          </a:bodyPr>
          <a:lstStyle/>
          <a:p>
            <a:r>
              <a:rPr lang="en-US" sz="3600" i="1" dirty="0"/>
              <a:t>User only wants to identify overlaps between persons that occurred during an infectious period</a:t>
            </a:r>
            <a:endParaRPr lang="en-US" sz="3600" i="1"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28</a:t>
            </a:fld>
            <a:endParaRPr lang="en-US" dirty="0"/>
          </a:p>
        </p:txBody>
      </p:sp>
    </p:spTree>
    <p:extLst>
      <p:ext uri="{BB962C8B-B14F-4D97-AF65-F5344CB8AC3E}">
        <p14:creationId xmlns:p14="http://schemas.microsoft.com/office/powerpoint/2010/main" val="1334252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730764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Four types of LATTE analyses</a:t>
            </a:r>
            <a:r>
              <a:rPr lang="en-US" sz="4000" dirty="0">
                <a:latin typeface="Tahoma" panose="020B0604030504040204" pitchFamily="34" charset="0"/>
              </a:rPr>
              <a:t> </a:t>
            </a:r>
            <a:r>
              <a:rPr lang="en-US" sz="1000" dirty="0">
                <a:latin typeface="Tahoma" panose="020B0604030504040204" pitchFamily="34" charset="0"/>
              </a:rPr>
              <a:t>(3/14)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188" name="TextBox 187">
            <a:extLst>
              <a:ext uri="{FF2B5EF4-FFF2-40B4-BE49-F238E27FC236}">
                <a16:creationId xmlns:a16="http://schemas.microsoft.com/office/drawing/2014/main" id="{112D4D69-D076-4FE7-8AFC-FE3CAC9E5C49}"/>
              </a:ext>
            </a:extLst>
          </p:cNvPr>
          <p:cNvSpPr txBox="1"/>
          <p:nvPr/>
        </p:nvSpPr>
        <p:spPr>
          <a:xfrm>
            <a:off x="408039" y="1335644"/>
            <a:ext cx="3907929" cy="4401205"/>
          </a:xfrm>
          <a:prstGeom prst="rect">
            <a:avLst/>
          </a:prstGeom>
          <a:noFill/>
          <a:ln cmpd="thickThin">
            <a:noFill/>
          </a:ln>
        </p:spPr>
        <p:txBody>
          <a:bodyPr wrap="square" rtlCol="0">
            <a:spAutoFit/>
          </a:bodyPr>
          <a:lstStyle/>
          <a:p>
            <a:pPr marL="514350" indent="-514350">
              <a:buFont typeface="+mj-lt"/>
              <a:buAutoNum type="arabicPeriod"/>
            </a:pPr>
            <a:r>
              <a:rPr lang="en-US" sz="2800" dirty="0">
                <a:latin typeface="Tahoma" panose="020B0604030504040204" pitchFamily="34" charset="0"/>
              </a:rPr>
              <a:t>IP* epi link analysis with date data</a:t>
            </a:r>
          </a:p>
          <a:p>
            <a:pPr marL="514350" indent="-514350">
              <a:buFont typeface="+mj-lt"/>
              <a:buAutoNum type="arabicPeriod"/>
            </a:pPr>
            <a:endParaRPr lang="en-US" sz="2800" dirty="0">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Epi link analysis with date data</a:t>
            </a:r>
          </a:p>
          <a:p>
            <a:pPr marL="514350" indent="-514350">
              <a:buFont typeface="+mj-lt"/>
              <a:buAutoNum type="arabicPeriod"/>
            </a:pPr>
            <a:endParaRPr lang="en-US" sz="2800" dirty="0">
              <a:solidFill>
                <a:schemeClr val="bg1">
                  <a:lumMod val="85000"/>
                </a:schemeClr>
              </a:solidFill>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Epi link analysis without date data</a:t>
            </a:r>
          </a:p>
          <a:p>
            <a:pPr marL="514350" indent="-514350">
              <a:buFont typeface="+mj-lt"/>
              <a:buAutoNum type="arabicPeriod"/>
            </a:pPr>
            <a:endParaRPr lang="en-US" sz="2800" dirty="0">
              <a:solidFill>
                <a:schemeClr val="bg1">
                  <a:lumMod val="85000"/>
                </a:schemeClr>
              </a:solidFill>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Gantt chart analysis</a:t>
            </a:r>
          </a:p>
        </p:txBody>
      </p:sp>
      <p:sp>
        <p:nvSpPr>
          <p:cNvPr id="20" name="TextBox 19">
            <a:extLst>
              <a:ext uri="{FF2B5EF4-FFF2-40B4-BE49-F238E27FC236}">
                <a16:creationId xmlns:a16="http://schemas.microsoft.com/office/drawing/2014/main" id="{60A0092E-7295-4193-A9F2-A68C221B5546}"/>
              </a:ext>
            </a:extLst>
          </p:cNvPr>
          <p:cNvSpPr txBox="1"/>
          <p:nvPr/>
        </p:nvSpPr>
        <p:spPr>
          <a:xfrm>
            <a:off x="408039" y="6316581"/>
            <a:ext cx="2327160" cy="404894"/>
          </a:xfrm>
          <a:prstGeom prst="rect">
            <a:avLst/>
          </a:prstGeom>
          <a:noFill/>
          <a:ln cmpd="thickThin">
            <a:noFill/>
          </a:ln>
        </p:spPr>
        <p:txBody>
          <a:bodyPr wrap="square" rtlCol="0">
            <a:spAutoFit/>
          </a:bodyPr>
          <a:lstStyle/>
          <a:p>
            <a:r>
              <a:rPr lang="en-US" sz="2000" dirty="0">
                <a:latin typeface="Tahoma" panose="020B0604030504040204" pitchFamily="34" charset="0"/>
              </a:rPr>
              <a:t>* Infectious period</a:t>
            </a:r>
          </a:p>
        </p:txBody>
      </p:sp>
      <p:grpSp>
        <p:nvGrpSpPr>
          <p:cNvPr id="5" name="Group 4" descr="Icons of a sick person coughing and multiple contacts at a location.">
            <a:extLst>
              <a:ext uri="{FF2B5EF4-FFF2-40B4-BE49-F238E27FC236}">
                <a16:creationId xmlns:a16="http://schemas.microsoft.com/office/drawing/2014/main" id="{B845E803-2440-4D6B-9555-F2929AB1DC92}"/>
              </a:ext>
            </a:extLst>
          </p:cNvPr>
          <p:cNvGrpSpPr/>
          <p:nvPr/>
        </p:nvGrpSpPr>
        <p:grpSpPr>
          <a:xfrm>
            <a:off x="5418414" y="964644"/>
            <a:ext cx="6541409" cy="5418744"/>
            <a:chOff x="5418414" y="964644"/>
            <a:chExt cx="6541409" cy="5418744"/>
          </a:xfrm>
        </p:grpSpPr>
        <p:pic>
          <p:nvPicPr>
            <p:cNvPr id="9" name="Picture 8">
              <a:extLst>
                <a:ext uri="{FF2B5EF4-FFF2-40B4-BE49-F238E27FC236}">
                  <a16:creationId xmlns:a16="http://schemas.microsoft.com/office/drawing/2014/main" id="{799E90FD-8784-48C7-8204-2EA6FDFF49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5426" y="2777515"/>
              <a:ext cx="509015" cy="914400"/>
            </a:xfrm>
            <a:prstGeom prst="rect">
              <a:avLst/>
            </a:prstGeom>
            <a:effectLst>
              <a:glow rad="127000">
                <a:srgbClr val="F6A01A"/>
              </a:glow>
            </a:effectLst>
          </p:spPr>
        </p:pic>
        <p:pic>
          <p:nvPicPr>
            <p:cNvPr id="10" name="Picture 9">
              <a:extLst>
                <a:ext uri="{FF2B5EF4-FFF2-40B4-BE49-F238E27FC236}">
                  <a16:creationId xmlns:a16="http://schemas.microsoft.com/office/drawing/2014/main" id="{013B523D-B1A3-4E5A-A206-CEC1AD02CE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4651" y="964644"/>
              <a:ext cx="1586218" cy="894523"/>
            </a:xfrm>
            <a:prstGeom prst="rect">
              <a:avLst/>
            </a:prstGeom>
          </p:spPr>
        </p:pic>
        <p:pic>
          <p:nvPicPr>
            <p:cNvPr id="7" name="Picture 6">
              <a:extLst>
                <a:ext uri="{FF2B5EF4-FFF2-40B4-BE49-F238E27FC236}">
                  <a16:creationId xmlns:a16="http://schemas.microsoft.com/office/drawing/2014/main" id="{3A1E36CC-A145-4067-AA93-5D925AFCEC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07" y="4131118"/>
              <a:ext cx="382695" cy="914400"/>
            </a:xfrm>
            <a:prstGeom prst="rect">
              <a:avLst/>
            </a:prstGeom>
            <a:effectLst>
              <a:glow rad="76200">
                <a:schemeClr val="bg1"/>
              </a:glow>
            </a:effectLst>
          </p:spPr>
        </p:pic>
        <p:pic>
          <p:nvPicPr>
            <p:cNvPr id="48" name="Picture 47">
              <a:extLst>
                <a:ext uri="{FF2B5EF4-FFF2-40B4-BE49-F238E27FC236}">
                  <a16:creationId xmlns:a16="http://schemas.microsoft.com/office/drawing/2014/main" id="{E82CA51E-65CE-40CE-AAA9-4CA9D0F70A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sp>
          <p:nvSpPr>
            <p:cNvPr id="4" name="TextBox 3">
              <a:extLst>
                <a:ext uri="{FF2B5EF4-FFF2-40B4-BE49-F238E27FC236}">
                  <a16:creationId xmlns:a16="http://schemas.microsoft.com/office/drawing/2014/main" id="{DEED86BC-4577-49BA-882E-EC81329AC277}"/>
                </a:ext>
              </a:extLst>
            </p:cNvPr>
            <p:cNvSpPr txBox="1"/>
            <p:nvPr/>
          </p:nvSpPr>
          <p:spPr>
            <a:xfrm>
              <a:off x="9620849" y="1147525"/>
              <a:ext cx="2338974" cy="461665"/>
            </a:xfrm>
            <a:prstGeom prst="rect">
              <a:avLst/>
            </a:prstGeom>
            <a:noFill/>
          </p:spPr>
          <p:txBody>
            <a:bodyPr wrap="none" rtlCol="0">
              <a:spAutoFit/>
            </a:bodyPr>
            <a:lstStyle/>
            <a:p>
              <a:r>
                <a:rPr lang="en-US" sz="2400" dirty="0"/>
                <a:t>Homeless shelter</a:t>
              </a:r>
            </a:p>
          </p:txBody>
        </p:sp>
        <p:pic>
          <p:nvPicPr>
            <p:cNvPr id="75" name="Picture 74">
              <a:extLst>
                <a:ext uri="{FF2B5EF4-FFF2-40B4-BE49-F238E27FC236}">
                  <a16:creationId xmlns:a16="http://schemas.microsoft.com/office/drawing/2014/main" id="{B6AF5CFA-4B00-4637-98B1-C33FAE8C69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73744" y="2340461"/>
              <a:ext cx="382695" cy="914400"/>
            </a:xfrm>
            <a:prstGeom prst="rect">
              <a:avLst/>
            </a:prstGeom>
            <a:effectLst>
              <a:glow rad="76200">
                <a:schemeClr val="bg1"/>
              </a:glow>
            </a:effectLst>
          </p:spPr>
        </p:pic>
        <p:pic>
          <p:nvPicPr>
            <p:cNvPr id="89" name="Picture 88">
              <a:extLst>
                <a:ext uri="{FF2B5EF4-FFF2-40B4-BE49-F238E27FC236}">
                  <a16:creationId xmlns:a16="http://schemas.microsoft.com/office/drawing/2014/main" id="{30CF123A-A664-4EF6-976C-E917405AB6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04237" y="3293500"/>
              <a:ext cx="382695" cy="914400"/>
            </a:xfrm>
            <a:prstGeom prst="rect">
              <a:avLst/>
            </a:prstGeom>
            <a:effectLst>
              <a:glow rad="76200">
                <a:schemeClr val="bg1"/>
              </a:glow>
            </a:effectLst>
          </p:spPr>
        </p:pic>
        <p:pic>
          <p:nvPicPr>
            <p:cNvPr id="103" name="Picture 102">
              <a:extLst>
                <a:ext uri="{FF2B5EF4-FFF2-40B4-BE49-F238E27FC236}">
                  <a16:creationId xmlns:a16="http://schemas.microsoft.com/office/drawing/2014/main" id="{21510721-D658-4B18-9083-496F306518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1279" y="5468988"/>
              <a:ext cx="382695" cy="914400"/>
            </a:xfrm>
            <a:prstGeom prst="rect">
              <a:avLst/>
            </a:prstGeom>
            <a:effectLst>
              <a:glow rad="76200">
                <a:schemeClr val="bg1"/>
              </a:glow>
            </a:effectLst>
          </p:spPr>
        </p:pic>
        <p:pic>
          <p:nvPicPr>
            <p:cNvPr id="117" name="Picture 116">
              <a:extLst>
                <a:ext uri="{FF2B5EF4-FFF2-40B4-BE49-F238E27FC236}">
                  <a16:creationId xmlns:a16="http://schemas.microsoft.com/office/drawing/2014/main" id="{917B94EF-15E7-42A9-BA68-C5BC32CC3EE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5137" y="5382396"/>
              <a:ext cx="423335" cy="914400"/>
            </a:xfrm>
            <a:prstGeom prst="rect">
              <a:avLst/>
            </a:prstGeom>
            <a:effectLst>
              <a:glow rad="76200">
                <a:schemeClr val="bg1"/>
              </a:glow>
            </a:effectLst>
          </p:spPr>
        </p:pic>
        <p:pic>
          <p:nvPicPr>
            <p:cNvPr id="131" name="Picture 130">
              <a:extLst>
                <a:ext uri="{FF2B5EF4-FFF2-40B4-BE49-F238E27FC236}">
                  <a16:creationId xmlns:a16="http://schemas.microsoft.com/office/drawing/2014/main" id="{64A85A7F-9010-4076-9D4F-9511F2039E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49847" y="1864402"/>
              <a:ext cx="423335" cy="914400"/>
            </a:xfrm>
            <a:prstGeom prst="rect">
              <a:avLst/>
            </a:prstGeom>
            <a:effectLst>
              <a:glow rad="76200">
                <a:schemeClr val="bg1"/>
              </a:glow>
            </a:effectLst>
          </p:spPr>
        </p:pic>
        <p:pic>
          <p:nvPicPr>
            <p:cNvPr id="145" name="Picture 144">
              <a:extLst>
                <a:ext uri="{FF2B5EF4-FFF2-40B4-BE49-F238E27FC236}">
                  <a16:creationId xmlns:a16="http://schemas.microsoft.com/office/drawing/2014/main" id="{99FFDB9C-8B24-4763-A28C-2B81769C4B5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15773" y="5402772"/>
              <a:ext cx="423335" cy="914400"/>
            </a:xfrm>
            <a:prstGeom prst="rect">
              <a:avLst/>
            </a:prstGeom>
            <a:effectLst>
              <a:glow rad="76200">
                <a:schemeClr val="bg1"/>
              </a:glow>
            </a:effectLst>
          </p:spPr>
        </p:pic>
        <p:pic>
          <p:nvPicPr>
            <p:cNvPr id="159" name="Picture 158">
              <a:extLst>
                <a:ext uri="{FF2B5EF4-FFF2-40B4-BE49-F238E27FC236}">
                  <a16:creationId xmlns:a16="http://schemas.microsoft.com/office/drawing/2014/main" id="{DD403B08-EB3E-478E-8C29-356DF9139E9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4324" y="1543115"/>
              <a:ext cx="423335" cy="914400"/>
            </a:xfrm>
            <a:prstGeom prst="rect">
              <a:avLst/>
            </a:prstGeom>
            <a:effectLst>
              <a:glow rad="76200">
                <a:schemeClr val="bg1"/>
              </a:glow>
            </a:effectLst>
          </p:spPr>
        </p:pic>
        <p:pic>
          <p:nvPicPr>
            <p:cNvPr id="173" name="Picture 172">
              <a:extLst>
                <a:ext uri="{FF2B5EF4-FFF2-40B4-BE49-F238E27FC236}">
                  <a16:creationId xmlns:a16="http://schemas.microsoft.com/office/drawing/2014/main" id="{072EEFEE-266E-480B-A9AD-8CF5DC725E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8414" y="4106114"/>
              <a:ext cx="423335" cy="914400"/>
            </a:xfrm>
            <a:prstGeom prst="rect">
              <a:avLst/>
            </a:prstGeom>
            <a:effectLst>
              <a:glow rad="76200">
                <a:schemeClr val="bg1"/>
              </a:glow>
            </a:effectLst>
          </p:spPr>
        </p:pic>
      </p:grpSp>
      <p:sp>
        <p:nvSpPr>
          <p:cNvPr id="3" name="Slide Number Placeholder 2"/>
          <p:cNvSpPr>
            <a:spLocks noGrp="1"/>
          </p:cNvSpPr>
          <p:nvPr>
            <p:ph type="sldNum" sz="quarter" idx="12"/>
          </p:nvPr>
        </p:nvSpPr>
        <p:spPr/>
        <p:txBody>
          <a:bodyPr/>
          <a:lstStyle/>
          <a:p>
            <a:fld id="{1B5DE891-BED3-4FCA-96F7-3F8A1588183F}" type="slidenum">
              <a:rPr lang="en-US" smtClean="0"/>
              <a:pPr/>
              <a:t>29</a:t>
            </a:fld>
            <a:endParaRPr lang="en-US" dirty="0"/>
          </a:p>
        </p:txBody>
      </p:sp>
    </p:spTree>
    <p:extLst>
      <p:ext uri="{BB962C8B-B14F-4D97-AF65-F5344CB8AC3E}">
        <p14:creationId xmlns:p14="http://schemas.microsoft.com/office/powerpoint/2010/main" val="3440471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9">
            <a:extLst>
              <a:ext uri="{FF2B5EF4-FFF2-40B4-BE49-F238E27FC236}">
                <a16:creationId xmlns:a16="http://schemas.microsoft.com/office/drawing/2014/main" id="{345D2A41-0C46-4846-A8F9-024F6C295395}"/>
              </a:ext>
            </a:extLst>
          </p:cNvPr>
          <p:cNvSpPr txBox="1">
            <a:spLocks noGrp="1"/>
          </p:cNvSpPr>
          <p:nvPr>
            <p:ph type="title" idx="4294967295"/>
          </p:nvPr>
        </p:nvSpPr>
        <p:spPr>
          <a:xfrm>
            <a:off x="428625" y="228600"/>
            <a:ext cx="612167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TB contact investigation </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(1/12)</a:t>
            </a:r>
          </a:p>
        </p:txBody>
      </p:sp>
      <p:pic>
        <p:nvPicPr>
          <p:cNvPr id="6" name="Picture 5" descr="Icon of a sick person coughing.">
            <a:extLst>
              <a:ext uri="{FF2B5EF4-FFF2-40B4-BE49-F238E27FC236}">
                <a16:creationId xmlns:a16="http://schemas.microsoft.com/office/drawing/2014/main" id="{2A0B98B3-149F-4ACD-B839-1DF9654998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3633" y="2597177"/>
            <a:ext cx="916230" cy="1645920"/>
          </a:xfrm>
          <a:prstGeom prst="rect">
            <a:avLst/>
          </a:prstGeom>
          <a:effectLst>
            <a:glow rad="127000">
              <a:srgbClr val="F6A01A"/>
            </a:glow>
          </a:effectLst>
        </p:spPr>
      </p:pic>
      <p:sp>
        <p:nvSpPr>
          <p:cNvPr id="3" name="Slide Number Placeholder 2">
            <a:extLst>
              <a:ext uri="{C183D7F6-B498-43B3-948B-1728B52AA6E4}">
                <adec:decorative xmlns:adec="http://schemas.microsoft.com/office/drawing/2017/decorative" val="0"/>
              </a:ext>
            </a:extLst>
          </p:cNvPr>
          <p:cNvSpPr>
            <a:spLocks noGrp="1"/>
          </p:cNvSpPr>
          <p:nvPr>
            <p:ph type="sldNum" sz="quarter" idx="12"/>
          </p:nvPr>
        </p:nvSpPr>
        <p:spPr/>
        <p:txBody>
          <a:bodyPr/>
          <a:lstStyle/>
          <a:p>
            <a:fld id="{1B5DE891-BED3-4FCA-96F7-3F8A1588183F}" type="slidenum">
              <a:rPr lang="en-US" smtClean="0"/>
              <a:pPr/>
              <a:t>3</a:t>
            </a:fld>
            <a:endParaRPr lang="en-US" dirty="0"/>
          </a:p>
        </p:txBody>
      </p:sp>
    </p:spTree>
    <p:extLst>
      <p:ext uri="{BB962C8B-B14F-4D97-AF65-F5344CB8AC3E}">
        <p14:creationId xmlns:p14="http://schemas.microsoft.com/office/powerpoint/2010/main" val="67911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730764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Four types of LATTE analyses</a:t>
            </a:r>
            <a:r>
              <a:rPr lang="en-US" sz="4000" dirty="0">
                <a:latin typeface="Tahoma" panose="020B0604030504040204" pitchFamily="34" charset="0"/>
              </a:rPr>
              <a:t> </a:t>
            </a:r>
            <a:r>
              <a:rPr lang="en-US" sz="1000" dirty="0">
                <a:latin typeface="Tahoma" panose="020B0604030504040204" pitchFamily="34" charset="0"/>
              </a:rPr>
              <a:t>(4/14)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188" name="TextBox 187">
            <a:extLst>
              <a:ext uri="{FF2B5EF4-FFF2-40B4-BE49-F238E27FC236}">
                <a16:creationId xmlns:a16="http://schemas.microsoft.com/office/drawing/2014/main" id="{112D4D69-D076-4FE7-8AFC-FE3CAC9E5C49}"/>
              </a:ext>
            </a:extLst>
          </p:cNvPr>
          <p:cNvSpPr txBox="1"/>
          <p:nvPr/>
        </p:nvSpPr>
        <p:spPr>
          <a:xfrm>
            <a:off x="408039" y="1335644"/>
            <a:ext cx="3907929" cy="4401205"/>
          </a:xfrm>
          <a:prstGeom prst="rect">
            <a:avLst/>
          </a:prstGeom>
          <a:noFill/>
          <a:ln cmpd="thickThin">
            <a:noFill/>
          </a:ln>
        </p:spPr>
        <p:txBody>
          <a:bodyPr wrap="square" rtlCol="0">
            <a:spAutoFit/>
          </a:bodyPr>
          <a:lstStyle/>
          <a:p>
            <a:pPr marL="514350" indent="-514350">
              <a:buFont typeface="+mj-lt"/>
              <a:buAutoNum type="arabicPeriod"/>
            </a:pPr>
            <a:r>
              <a:rPr lang="en-US" sz="2800" dirty="0">
                <a:latin typeface="Tahoma" panose="020B0604030504040204" pitchFamily="34" charset="0"/>
              </a:rPr>
              <a:t>IP* epi link analysis with date data</a:t>
            </a:r>
          </a:p>
          <a:p>
            <a:pPr marL="514350" indent="-514350">
              <a:buFont typeface="+mj-lt"/>
              <a:buAutoNum type="arabicPeriod"/>
            </a:pPr>
            <a:endParaRPr lang="en-US" sz="2800" dirty="0">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Epi link analysis with date data</a:t>
            </a:r>
          </a:p>
          <a:p>
            <a:pPr marL="514350" indent="-514350">
              <a:buFont typeface="+mj-lt"/>
              <a:buAutoNum type="arabicPeriod"/>
            </a:pPr>
            <a:endParaRPr lang="en-US" sz="2800" dirty="0">
              <a:solidFill>
                <a:schemeClr val="bg1">
                  <a:lumMod val="85000"/>
                </a:schemeClr>
              </a:solidFill>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Epi link analysis without date data</a:t>
            </a:r>
          </a:p>
          <a:p>
            <a:pPr marL="514350" indent="-514350">
              <a:buFont typeface="+mj-lt"/>
              <a:buAutoNum type="arabicPeriod"/>
            </a:pPr>
            <a:endParaRPr lang="en-US" sz="2800" dirty="0">
              <a:solidFill>
                <a:schemeClr val="bg1">
                  <a:lumMod val="85000"/>
                </a:schemeClr>
              </a:solidFill>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Gantt chart analysis</a:t>
            </a:r>
          </a:p>
        </p:txBody>
      </p:sp>
      <p:sp>
        <p:nvSpPr>
          <p:cNvPr id="187" name="TextBox 186">
            <a:extLst>
              <a:ext uri="{FF2B5EF4-FFF2-40B4-BE49-F238E27FC236}">
                <a16:creationId xmlns:a16="http://schemas.microsoft.com/office/drawing/2014/main" id="{FFBDD875-28CB-4A77-95EF-4873BF964138}"/>
              </a:ext>
            </a:extLst>
          </p:cNvPr>
          <p:cNvSpPr txBox="1"/>
          <p:nvPr/>
        </p:nvSpPr>
        <p:spPr>
          <a:xfrm>
            <a:off x="408039" y="6316581"/>
            <a:ext cx="2327160" cy="404894"/>
          </a:xfrm>
          <a:prstGeom prst="rect">
            <a:avLst/>
          </a:prstGeom>
          <a:noFill/>
          <a:ln cmpd="thickThin">
            <a:noFill/>
          </a:ln>
        </p:spPr>
        <p:txBody>
          <a:bodyPr wrap="square" rtlCol="0">
            <a:spAutoFit/>
          </a:bodyPr>
          <a:lstStyle/>
          <a:p>
            <a:r>
              <a:rPr lang="en-US" sz="2000" dirty="0">
                <a:latin typeface="Tahoma" panose="020B0604030504040204" pitchFamily="34" charset="0"/>
              </a:rPr>
              <a:t>* Infectious period</a:t>
            </a:r>
          </a:p>
        </p:txBody>
      </p:sp>
      <p:grpSp>
        <p:nvGrpSpPr>
          <p:cNvPr id="5" name="Group 4" descr="Icons of a sick person coughing and multiple contacts with dates of stay at a location.">
            <a:extLst>
              <a:ext uri="{FF2B5EF4-FFF2-40B4-BE49-F238E27FC236}">
                <a16:creationId xmlns:a16="http://schemas.microsoft.com/office/drawing/2014/main" id="{3B98BC45-CAC0-44F9-87C5-3B2F36F80945}"/>
              </a:ext>
            </a:extLst>
          </p:cNvPr>
          <p:cNvGrpSpPr/>
          <p:nvPr/>
        </p:nvGrpSpPr>
        <p:grpSpPr>
          <a:xfrm>
            <a:off x="5418414" y="964644"/>
            <a:ext cx="6577042" cy="5584253"/>
            <a:chOff x="5418414" y="964644"/>
            <a:chExt cx="6577042" cy="5584253"/>
          </a:xfrm>
        </p:grpSpPr>
        <p:pic>
          <p:nvPicPr>
            <p:cNvPr id="9" name="Picture 8">
              <a:extLst>
                <a:ext uri="{FF2B5EF4-FFF2-40B4-BE49-F238E27FC236}">
                  <a16:creationId xmlns:a16="http://schemas.microsoft.com/office/drawing/2014/main" id="{799E90FD-8784-48C7-8204-2EA6FDFF49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5426" y="2777515"/>
              <a:ext cx="509015" cy="914400"/>
            </a:xfrm>
            <a:prstGeom prst="rect">
              <a:avLst/>
            </a:prstGeom>
            <a:effectLst>
              <a:glow rad="127000">
                <a:srgbClr val="F6A01A"/>
              </a:glow>
            </a:effectLst>
          </p:spPr>
        </p:pic>
        <p:pic>
          <p:nvPicPr>
            <p:cNvPr id="10" name="Picture 9">
              <a:extLst>
                <a:ext uri="{FF2B5EF4-FFF2-40B4-BE49-F238E27FC236}">
                  <a16:creationId xmlns:a16="http://schemas.microsoft.com/office/drawing/2014/main" id="{013B523D-B1A3-4E5A-A206-CEC1AD02CE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4651" y="964644"/>
              <a:ext cx="1586218" cy="894523"/>
            </a:xfrm>
            <a:prstGeom prst="rect">
              <a:avLst/>
            </a:prstGeom>
          </p:spPr>
        </p:pic>
        <p:grpSp>
          <p:nvGrpSpPr>
            <p:cNvPr id="73" name="Group 72">
              <a:extLst>
                <a:ext uri="{FF2B5EF4-FFF2-40B4-BE49-F238E27FC236}">
                  <a16:creationId xmlns:a16="http://schemas.microsoft.com/office/drawing/2014/main" id="{1680A9C7-4E88-4220-B4B7-49AED225D5C6}"/>
                </a:ext>
              </a:extLst>
            </p:cNvPr>
            <p:cNvGrpSpPr/>
            <p:nvPr/>
          </p:nvGrpSpPr>
          <p:grpSpPr>
            <a:xfrm>
              <a:off x="7538007" y="4131118"/>
              <a:ext cx="1301914" cy="1079909"/>
              <a:chOff x="7538007" y="4131118"/>
              <a:chExt cx="1301914" cy="1079909"/>
            </a:xfrm>
          </p:grpSpPr>
          <p:pic>
            <p:nvPicPr>
              <p:cNvPr id="7" name="Picture 6">
                <a:extLst>
                  <a:ext uri="{FF2B5EF4-FFF2-40B4-BE49-F238E27FC236}">
                    <a16:creationId xmlns:a16="http://schemas.microsoft.com/office/drawing/2014/main" id="{3A1E36CC-A145-4067-AA93-5D925AFCEC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07" y="4131118"/>
                <a:ext cx="382695" cy="914400"/>
              </a:xfrm>
              <a:prstGeom prst="rect">
                <a:avLst/>
              </a:prstGeom>
              <a:effectLst>
                <a:glow rad="76200">
                  <a:schemeClr val="bg1"/>
                </a:glow>
              </a:effectLst>
            </p:spPr>
          </p:pic>
          <p:grpSp>
            <p:nvGrpSpPr>
              <p:cNvPr id="24" name="Group 23">
                <a:extLst>
                  <a:ext uri="{FF2B5EF4-FFF2-40B4-BE49-F238E27FC236}">
                    <a16:creationId xmlns:a16="http://schemas.microsoft.com/office/drawing/2014/main" id="{C88711A6-286B-49D2-95D8-7AE76E6594C6}"/>
                  </a:ext>
                </a:extLst>
              </p:cNvPr>
              <p:cNvGrpSpPr>
                <a:grpSpLocks noChangeAspect="1"/>
              </p:cNvGrpSpPr>
              <p:nvPr/>
            </p:nvGrpSpPr>
            <p:grpSpPr>
              <a:xfrm>
                <a:off x="7976142" y="4570947"/>
                <a:ext cx="863779" cy="640080"/>
                <a:chOff x="7498810" y="3760108"/>
                <a:chExt cx="3419300" cy="2533778"/>
              </a:xfrm>
            </p:grpSpPr>
            <p:grpSp>
              <p:nvGrpSpPr>
                <p:cNvPr id="25" name="Group 24">
                  <a:extLst>
                    <a:ext uri="{FF2B5EF4-FFF2-40B4-BE49-F238E27FC236}">
                      <a16:creationId xmlns:a16="http://schemas.microsoft.com/office/drawing/2014/main" id="{47764A0F-9621-4E09-AFEB-BAC421F4329F}"/>
                    </a:ext>
                  </a:extLst>
                </p:cNvPr>
                <p:cNvGrpSpPr/>
                <p:nvPr/>
              </p:nvGrpSpPr>
              <p:grpSpPr>
                <a:xfrm>
                  <a:off x="8646326" y="3760108"/>
                  <a:ext cx="2271784" cy="2036772"/>
                  <a:chOff x="8258247" y="4401909"/>
                  <a:chExt cx="1699681" cy="1523852"/>
                </a:xfrm>
              </p:grpSpPr>
              <p:pic>
                <p:nvPicPr>
                  <p:cNvPr id="33" name="Picture 32">
                    <a:extLst>
                      <a:ext uri="{FF2B5EF4-FFF2-40B4-BE49-F238E27FC236}">
                        <a16:creationId xmlns:a16="http://schemas.microsoft.com/office/drawing/2014/main" id="{C12229E1-1693-49C0-BF4B-E6A0053820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34" name="Rectangle 33">
                    <a:extLst>
                      <a:ext uri="{FF2B5EF4-FFF2-40B4-BE49-F238E27FC236}">
                        <a16:creationId xmlns:a16="http://schemas.microsoft.com/office/drawing/2014/main" id="{80C9AA01-7E0A-4C7B-9A2F-44873803EEED}"/>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5" name="Rectangle 34">
                    <a:extLst>
                      <a:ext uri="{FF2B5EF4-FFF2-40B4-BE49-F238E27FC236}">
                        <a16:creationId xmlns:a16="http://schemas.microsoft.com/office/drawing/2014/main" id="{C8E0D291-9422-4C96-9D20-81D4CB00065E}"/>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26" name="Group 25">
                  <a:extLst>
                    <a:ext uri="{FF2B5EF4-FFF2-40B4-BE49-F238E27FC236}">
                      <a16:creationId xmlns:a16="http://schemas.microsoft.com/office/drawing/2014/main" id="{25343F11-975A-45DF-9646-5FB80895B72C}"/>
                    </a:ext>
                  </a:extLst>
                </p:cNvPr>
                <p:cNvGrpSpPr/>
                <p:nvPr/>
              </p:nvGrpSpPr>
              <p:grpSpPr>
                <a:xfrm>
                  <a:off x="7498810" y="4257114"/>
                  <a:ext cx="2271784" cy="2036772"/>
                  <a:chOff x="7383827" y="5017936"/>
                  <a:chExt cx="1699681" cy="1523852"/>
                </a:xfrm>
              </p:grpSpPr>
              <p:sp>
                <p:nvSpPr>
                  <p:cNvPr id="27" name="Rectangle 26">
                    <a:extLst>
                      <a:ext uri="{FF2B5EF4-FFF2-40B4-BE49-F238E27FC236}">
                        <a16:creationId xmlns:a16="http://schemas.microsoft.com/office/drawing/2014/main" id="{21DA933B-6C09-49B2-9649-803E56F8B34D}"/>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8" name="Group 27">
                    <a:extLst>
                      <a:ext uri="{FF2B5EF4-FFF2-40B4-BE49-F238E27FC236}">
                        <a16:creationId xmlns:a16="http://schemas.microsoft.com/office/drawing/2014/main" id="{8C125954-A139-4424-9504-39006974BF8B}"/>
                      </a:ext>
                    </a:extLst>
                  </p:cNvPr>
                  <p:cNvGrpSpPr/>
                  <p:nvPr/>
                </p:nvGrpSpPr>
                <p:grpSpPr>
                  <a:xfrm>
                    <a:off x="7383827" y="5017936"/>
                    <a:ext cx="1699681" cy="1523852"/>
                    <a:chOff x="6246902" y="3993276"/>
                    <a:chExt cx="1699681" cy="1523852"/>
                  </a:xfrm>
                </p:grpSpPr>
                <p:pic>
                  <p:nvPicPr>
                    <p:cNvPr id="29" name="Picture 28">
                      <a:extLst>
                        <a:ext uri="{FF2B5EF4-FFF2-40B4-BE49-F238E27FC236}">
                          <a16:creationId xmlns:a16="http://schemas.microsoft.com/office/drawing/2014/main" id="{95672D43-3653-4EC4-892D-417F55B864B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30" name="Rectangle 29">
                      <a:extLst>
                        <a:ext uri="{FF2B5EF4-FFF2-40B4-BE49-F238E27FC236}">
                          <a16:creationId xmlns:a16="http://schemas.microsoft.com/office/drawing/2014/main" id="{4501B6DE-D36A-4D04-BE96-17C5224090C7}"/>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1" name="Rectangle 30">
                      <a:extLst>
                        <a:ext uri="{FF2B5EF4-FFF2-40B4-BE49-F238E27FC236}">
                          <a16:creationId xmlns:a16="http://schemas.microsoft.com/office/drawing/2014/main" id="{FD4212AE-971A-410B-BA65-5F69E5A00B9E}"/>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2" name="Rectangle 31">
                      <a:extLst>
                        <a:ext uri="{FF2B5EF4-FFF2-40B4-BE49-F238E27FC236}">
                          <a16:creationId xmlns:a16="http://schemas.microsoft.com/office/drawing/2014/main" id="{E2D5B052-3E69-4598-88EE-6FD14D4E8C24}"/>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36" name="Group 35">
              <a:extLst>
                <a:ext uri="{FF2B5EF4-FFF2-40B4-BE49-F238E27FC236}">
                  <a16:creationId xmlns:a16="http://schemas.microsoft.com/office/drawing/2014/main" id="{CFC1B608-CFCA-405B-B040-B1868C2F5768}"/>
                </a:ext>
              </a:extLst>
            </p:cNvPr>
            <p:cNvGrpSpPr>
              <a:grpSpLocks noChangeAspect="1"/>
            </p:cNvGrpSpPr>
            <p:nvPr/>
          </p:nvGrpSpPr>
          <p:grpSpPr>
            <a:xfrm>
              <a:off x="8065042" y="3238739"/>
              <a:ext cx="863779" cy="640080"/>
              <a:chOff x="7498810" y="3760108"/>
              <a:chExt cx="3419300" cy="2533778"/>
            </a:xfrm>
          </p:grpSpPr>
          <p:grpSp>
            <p:nvGrpSpPr>
              <p:cNvPr id="37" name="Group 36">
                <a:extLst>
                  <a:ext uri="{FF2B5EF4-FFF2-40B4-BE49-F238E27FC236}">
                    <a16:creationId xmlns:a16="http://schemas.microsoft.com/office/drawing/2014/main" id="{0A402CD7-8EF8-47C2-85C9-EF48775F8EBE}"/>
                  </a:ext>
                </a:extLst>
              </p:cNvPr>
              <p:cNvGrpSpPr/>
              <p:nvPr/>
            </p:nvGrpSpPr>
            <p:grpSpPr>
              <a:xfrm>
                <a:off x="8646326" y="3760108"/>
                <a:ext cx="2271784" cy="2036772"/>
                <a:chOff x="8258247" y="4401909"/>
                <a:chExt cx="1699681" cy="1523852"/>
              </a:xfrm>
            </p:grpSpPr>
            <p:pic>
              <p:nvPicPr>
                <p:cNvPr id="45" name="Picture 44">
                  <a:extLst>
                    <a:ext uri="{FF2B5EF4-FFF2-40B4-BE49-F238E27FC236}">
                      <a16:creationId xmlns:a16="http://schemas.microsoft.com/office/drawing/2014/main" id="{1EA27B18-1B8D-4BF3-8BE4-B3A0BF174D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46" name="Rectangle 45">
                  <a:extLst>
                    <a:ext uri="{FF2B5EF4-FFF2-40B4-BE49-F238E27FC236}">
                      <a16:creationId xmlns:a16="http://schemas.microsoft.com/office/drawing/2014/main" id="{6A6B55A4-46CE-4525-BF17-C0602F89523E}"/>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7" name="Rectangle 46">
                  <a:extLst>
                    <a:ext uri="{FF2B5EF4-FFF2-40B4-BE49-F238E27FC236}">
                      <a16:creationId xmlns:a16="http://schemas.microsoft.com/office/drawing/2014/main" id="{0278A5D2-5334-43CD-9F62-F844156D3E0A}"/>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38" name="Group 37">
                <a:extLst>
                  <a:ext uri="{FF2B5EF4-FFF2-40B4-BE49-F238E27FC236}">
                    <a16:creationId xmlns:a16="http://schemas.microsoft.com/office/drawing/2014/main" id="{354AA15B-8714-4E62-B72D-181579251837}"/>
                  </a:ext>
                </a:extLst>
              </p:cNvPr>
              <p:cNvGrpSpPr/>
              <p:nvPr/>
            </p:nvGrpSpPr>
            <p:grpSpPr>
              <a:xfrm>
                <a:off x="7498810" y="4257114"/>
                <a:ext cx="2271784" cy="2036772"/>
                <a:chOff x="7383827" y="5017936"/>
                <a:chExt cx="1699681" cy="1523852"/>
              </a:xfrm>
            </p:grpSpPr>
            <p:sp>
              <p:nvSpPr>
                <p:cNvPr id="39" name="Rectangle 38">
                  <a:extLst>
                    <a:ext uri="{FF2B5EF4-FFF2-40B4-BE49-F238E27FC236}">
                      <a16:creationId xmlns:a16="http://schemas.microsoft.com/office/drawing/2014/main" id="{E3E7BFE7-984B-43B1-9374-F6BFDF267733}"/>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40" name="Group 39">
                  <a:extLst>
                    <a:ext uri="{FF2B5EF4-FFF2-40B4-BE49-F238E27FC236}">
                      <a16:creationId xmlns:a16="http://schemas.microsoft.com/office/drawing/2014/main" id="{4A6E4DF3-9617-4BB2-B7B5-37CEAF9A49AF}"/>
                    </a:ext>
                  </a:extLst>
                </p:cNvPr>
                <p:cNvGrpSpPr/>
                <p:nvPr/>
              </p:nvGrpSpPr>
              <p:grpSpPr>
                <a:xfrm>
                  <a:off x="7383827" y="5017936"/>
                  <a:ext cx="1699681" cy="1523852"/>
                  <a:chOff x="6246902" y="3993276"/>
                  <a:chExt cx="1699681" cy="1523852"/>
                </a:xfrm>
              </p:grpSpPr>
              <p:pic>
                <p:nvPicPr>
                  <p:cNvPr id="41" name="Picture 40">
                    <a:extLst>
                      <a:ext uri="{FF2B5EF4-FFF2-40B4-BE49-F238E27FC236}">
                        <a16:creationId xmlns:a16="http://schemas.microsoft.com/office/drawing/2014/main" id="{46EB23F8-8B9B-4D1D-B4DC-055EDD77C8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42" name="Rectangle 41">
                    <a:extLst>
                      <a:ext uri="{FF2B5EF4-FFF2-40B4-BE49-F238E27FC236}">
                        <a16:creationId xmlns:a16="http://schemas.microsoft.com/office/drawing/2014/main" id="{47F84D75-DC15-4858-8BFA-14AB38C99A75}"/>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3" name="Rectangle 42">
                    <a:extLst>
                      <a:ext uri="{FF2B5EF4-FFF2-40B4-BE49-F238E27FC236}">
                        <a16:creationId xmlns:a16="http://schemas.microsoft.com/office/drawing/2014/main" id="{CFF68778-496F-4733-AB18-F44047E6FFA5}"/>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4" name="Rectangle 43">
                    <a:extLst>
                      <a:ext uri="{FF2B5EF4-FFF2-40B4-BE49-F238E27FC236}">
                        <a16:creationId xmlns:a16="http://schemas.microsoft.com/office/drawing/2014/main" id="{07213F47-6C89-4FE8-B105-1B3D0C3CA6F4}"/>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nvGrpSpPr>
            <p:cNvPr id="72" name="Group 71">
              <a:extLst>
                <a:ext uri="{FF2B5EF4-FFF2-40B4-BE49-F238E27FC236}">
                  <a16:creationId xmlns:a16="http://schemas.microsoft.com/office/drawing/2014/main" id="{8D0509B1-D350-4703-8CB1-7CF1B7A5FA92}"/>
                </a:ext>
              </a:extLst>
            </p:cNvPr>
            <p:cNvGrpSpPr/>
            <p:nvPr/>
          </p:nvGrpSpPr>
          <p:grpSpPr>
            <a:xfrm>
              <a:off x="9596118" y="4234935"/>
              <a:ext cx="1345609" cy="1021908"/>
              <a:chOff x="9596118" y="4234935"/>
              <a:chExt cx="1345609" cy="1021908"/>
            </a:xfrm>
          </p:grpSpPr>
          <p:pic>
            <p:nvPicPr>
              <p:cNvPr id="48" name="Picture 47">
                <a:extLst>
                  <a:ext uri="{FF2B5EF4-FFF2-40B4-BE49-F238E27FC236}">
                    <a16:creationId xmlns:a16="http://schemas.microsoft.com/office/drawing/2014/main" id="{E82CA51E-65CE-40CE-AAA9-4CA9D0F70A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50" name="Group 49">
                <a:extLst>
                  <a:ext uri="{FF2B5EF4-FFF2-40B4-BE49-F238E27FC236}">
                    <a16:creationId xmlns:a16="http://schemas.microsoft.com/office/drawing/2014/main" id="{6799150F-47A0-43C0-8E38-409D20A8DD6F}"/>
                  </a:ext>
                </a:extLst>
              </p:cNvPr>
              <p:cNvGrpSpPr>
                <a:grpSpLocks noChangeAspect="1"/>
              </p:cNvGrpSpPr>
              <p:nvPr/>
            </p:nvGrpSpPr>
            <p:grpSpPr>
              <a:xfrm>
                <a:off x="10077948" y="4616763"/>
                <a:ext cx="863779" cy="640080"/>
                <a:chOff x="7498810" y="3760108"/>
                <a:chExt cx="3419300" cy="2533778"/>
              </a:xfrm>
            </p:grpSpPr>
            <p:grpSp>
              <p:nvGrpSpPr>
                <p:cNvPr id="51" name="Group 50">
                  <a:extLst>
                    <a:ext uri="{FF2B5EF4-FFF2-40B4-BE49-F238E27FC236}">
                      <a16:creationId xmlns:a16="http://schemas.microsoft.com/office/drawing/2014/main" id="{1947C373-6275-462E-A1BB-C35824BE8828}"/>
                    </a:ext>
                  </a:extLst>
                </p:cNvPr>
                <p:cNvGrpSpPr/>
                <p:nvPr/>
              </p:nvGrpSpPr>
              <p:grpSpPr>
                <a:xfrm>
                  <a:off x="8646326" y="3760108"/>
                  <a:ext cx="2271784" cy="2036772"/>
                  <a:chOff x="8258247" y="4401909"/>
                  <a:chExt cx="1699681" cy="1523852"/>
                </a:xfrm>
              </p:grpSpPr>
              <p:pic>
                <p:nvPicPr>
                  <p:cNvPr id="59" name="Picture 58">
                    <a:extLst>
                      <a:ext uri="{FF2B5EF4-FFF2-40B4-BE49-F238E27FC236}">
                        <a16:creationId xmlns:a16="http://schemas.microsoft.com/office/drawing/2014/main" id="{89B49FF8-B74A-4A52-B97C-20AC50DB00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60" name="Rectangle 59">
                    <a:extLst>
                      <a:ext uri="{FF2B5EF4-FFF2-40B4-BE49-F238E27FC236}">
                        <a16:creationId xmlns:a16="http://schemas.microsoft.com/office/drawing/2014/main" id="{D565CA5B-EE8D-43D5-B9DF-6C16409F3AD0}"/>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61" name="Rectangle 60">
                    <a:extLst>
                      <a:ext uri="{FF2B5EF4-FFF2-40B4-BE49-F238E27FC236}">
                        <a16:creationId xmlns:a16="http://schemas.microsoft.com/office/drawing/2014/main" id="{83E3C3EC-FED3-48A5-8D10-92820FD15C8C}"/>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52" name="Group 51">
                  <a:extLst>
                    <a:ext uri="{FF2B5EF4-FFF2-40B4-BE49-F238E27FC236}">
                      <a16:creationId xmlns:a16="http://schemas.microsoft.com/office/drawing/2014/main" id="{21F8A231-2B69-4D3C-B518-1AF81F44046A}"/>
                    </a:ext>
                  </a:extLst>
                </p:cNvPr>
                <p:cNvGrpSpPr/>
                <p:nvPr/>
              </p:nvGrpSpPr>
              <p:grpSpPr>
                <a:xfrm>
                  <a:off x="7498810" y="4257114"/>
                  <a:ext cx="2271784" cy="2036772"/>
                  <a:chOff x="7383827" y="5017936"/>
                  <a:chExt cx="1699681" cy="1523852"/>
                </a:xfrm>
              </p:grpSpPr>
              <p:sp>
                <p:nvSpPr>
                  <p:cNvPr id="53" name="Rectangle 52">
                    <a:extLst>
                      <a:ext uri="{FF2B5EF4-FFF2-40B4-BE49-F238E27FC236}">
                        <a16:creationId xmlns:a16="http://schemas.microsoft.com/office/drawing/2014/main" id="{F3C54BF6-2A63-4E4F-800A-D7EA7F633F84}"/>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54" name="Group 53">
                    <a:extLst>
                      <a:ext uri="{FF2B5EF4-FFF2-40B4-BE49-F238E27FC236}">
                        <a16:creationId xmlns:a16="http://schemas.microsoft.com/office/drawing/2014/main" id="{B24E3411-65E1-4C4A-B860-2164DE888410}"/>
                      </a:ext>
                    </a:extLst>
                  </p:cNvPr>
                  <p:cNvGrpSpPr/>
                  <p:nvPr/>
                </p:nvGrpSpPr>
                <p:grpSpPr>
                  <a:xfrm>
                    <a:off x="7383827" y="5017936"/>
                    <a:ext cx="1699681" cy="1523852"/>
                    <a:chOff x="6246902" y="3993276"/>
                    <a:chExt cx="1699681" cy="1523852"/>
                  </a:xfrm>
                </p:grpSpPr>
                <p:pic>
                  <p:nvPicPr>
                    <p:cNvPr id="55" name="Picture 54">
                      <a:extLst>
                        <a:ext uri="{FF2B5EF4-FFF2-40B4-BE49-F238E27FC236}">
                          <a16:creationId xmlns:a16="http://schemas.microsoft.com/office/drawing/2014/main" id="{2FB4B19D-CADC-4773-8897-C46EF0BF88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56" name="Rectangle 55">
                      <a:extLst>
                        <a:ext uri="{FF2B5EF4-FFF2-40B4-BE49-F238E27FC236}">
                          <a16:creationId xmlns:a16="http://schemas.microsoft.com/office/drawing/2014/main" id="{2CDFC09F-0814-4BAB-956C-77AFCA9587F9}"/>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7" name="Rectangle 56">
                      <a:extLst>
                        <a:ext uri="{FF2B5EF4-FFF2-40B4-BE49-F238E27FC236}">
                          <a16:creationId xmlns:a16="http://schemas.microsoft.com/office/drawing/2014/main" id="{9437556A-596F-467F-AE15-FA6F1029C4EA}"/>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8" name="Rectangle 57">
                      <a:extLst>
                        <a:ext uri="{FF2B5EF4-FFF2-40B4-BE49-F238E27FC236}">
                          <a16:creationId xmlns:a16="http://schemas.microsoft.com/office/drawing/2014/main" id="{358DE0F0-7F6C-49CB-BF89-E6D770C6B9F0}"/>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sp>
          <p:nvSpPr>
            <p:cNvPr id="4" name="TextBox 3">
              <a:extLst>
                <a:ext uri="{FF2B5EF4-FFF2-40B4-BE49-F238E27FC236}">
                  <a16:creationId xmlns:a16="http://schemas.microsoft.com/office/drawing/2014/main" id="{DEED86BC-4577-49BA-882E-EC81329AC277}"/>
                </a:ext>
              </a:extLst>
            </p:cNvPr>
            <p:cNvSpPr txBox="1"/>
            <p:nvPr/>
          </p:nvSpPr>
          <p:spPr>
            <a:xfrm>
              <a:off x="9620849" y="1147525"/>
              <a:ext cx="2338974" cy="461665"/>
            </a:xfrm>
            <a:prstGeom prst="rect">
              <a:avLst/>
            </a:prstGeom>
            <a:noFill/>
          </p:spPr>
          <p:txBody>
            <a:bodyPr wrap="none" rtlCol="0">
              <a:spAutoFit/>
            </a:bodyPr>
            <a:lstStyle/>
            <a:p>
              <a:r>
                <a:rPr lang="en-US" sz="2400" dirty="0"/>
                <a:t>Homeless shelter</a:t>
              </a:r>
            </a:p>
          </p:txBody>
        </p:sp>
        <p:grpSp>
          <p:nvGrpSpPr>
            <p:cNvPr id="74" name="Group 73">
              <a:extLst>
                <a:ext uri="{FF2B5EF4-FFF2-40B4-BE49-F238E27FC236}">
                  <a16:creationId xmlns:a16="http://schemas.microsoft.com/office/drawing/2014/main" id="{98D3BEF0-B2D6-4617-AD03-0504AC2A93FB}"/>
                </a:ext>
              </a:extLst>
            </p:cNvPr>
            <p:cNvGrpSpPr/>
            <p:nvPr/>
          </p:nvGrpSpPr>
          <p:grpSpPr>
            <a:xfrm>
              <a:off x="9173744" y="2340461"/>
              <a:ext cx="1301914" cy="1079909"/>
              <a:chOff x="7538007" y="4131118"/>
              <a:chExt cx="1301914" cy="1079909"/>
            </a:xfrm>
          </p:grpSpPr>
          <p:pic>
            <p:nvPicPr>
              <p:cNvPr id="75" name="Picture 74">
                <a:extLst>
                  <a:ext uri="{FF2B5EF4-FFF2-40B4-BE49-F238E27FC236}">
                    <a16:creationId xmlns:a16="http://schemas.microsoft.com/office/drawing/2014/main" id="{B6AF5CFA-4B00-4637-98B1-C33FAE8C69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07" y="4131118"/>
                <a:ext cx="382695" cy="914400"/>
              </a:xfrm>
              <a:prstGeom prst="rect">
                <a:avLst/>
              </a:prstGeom>
              <a:effectLst>
                <a:glow rad="76200">
                  <a:schemeClr val="bg1"/>
                </a:glow>
              </a:effectLst>
            </p:spPr>
          </p:pic>
          <p:grpSp>
            <p:nvGrpSpPr>
              <p:cNvPr id="76" name="Group 75">
                <a:extLst>
                  <a:ext uri="{FF2B5EF4-FFF2-40B4-BE49-F238E27FC236}">
                    <a16:creationId xmlns:a16="http://schemas.microsoft.com/office/drawing/2014/main" id="{529375CC-BA2F-41A1-A9B0-24A80584DDCC}"/>
                  </a:ext>
                </a:extLst>
              </p:cNvPr>
              <p:cNvGrpSpPr>
                <a:grpSpLocks noChangeAspect="1"/>
              </p:cNvGrpSpPr>
              <p:nvPr/>
            </p:nvGrpSpPr>
            <p:grpSpPr>
              <a:xfrm>
                <a:off x="7976142" y="4570947"/>
                <a:ext cx="863779" cy="640080"/>
                <a:chOff x="7498810" y="3760108"/>
                <a:chExt cx="3419300" cy="2533778"/>
              </a:xfrm>
            </p:grpSpPr>
            <p:grpSp>
              <p:nvGrpSpPr>
                <p:cNvPr id="77" name="Group 76">
                  <a:extLst>
                    <a:ext uri="{FF2B5EF4-FFF2-40B4-BE49-F238E27FC236}">
                      <a16:creationId xmlns:a16="http://schemas.microsoft.com/office/drawing/2014/main" id="{A9C4F8DB-B919-47EB-8326-66BCB9A0C847}"/>
                    </a:ext>
                  </a:extLst>
                </p:cNvPr>
                <p:cNvGrpSpPr/>
                <p:nvPr/>
              </p:nvGrpSpPr>
              <p:grpSpPr>
                <a:xfrm>
                  <a:off x="8646326" y="3760108"/>
                  <a:ext cx="2271784" cy="2036772"/>
                  <a:chOff x="8258247" y="4401909"/>
                  <a:chExt cx="1699681" cy="1523852"/>
                </a:xfrm>
              </p:grpSpPr>
              <p:pic>
                <p:nvPicPr>
                  <p:cNvPr id="85" name="Picture 84">
                    <a:extLst>
                      <a:ext uri="{FF2B5EF4-FFF2-40B4-BE49-F238E27FC236}">
                        <a16:creationId xmlns:a16="http://schemas.microsoft.com/office/drawing/2014/main" id="{305D1099-A7E7-42EE-A09B-BF9F7DCF45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86" name="Rectangle 85">
                    <a:extLst>
                      <a:ext uri="{FF2B5EF4-FFF2-40B4-BE49-F238E27FC236}">
                        <a16:creationId xmlns:a16="http://schemas.microsoft.com/office/drawing/2014/main" id="{60A6DCFF-E08A-4DB9-B715-3FD1493C7211}"/>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7" name="Rectangle 86">
                    <a:extLst>
                      <a:ext uri="{FF2B5EF4-FFF2-40B4-BE49-F238E27FC236}">
                        <a16:creationId xmlns:a16="http://schemas.microsoft.com/office/drawing/2014/main" id="{5CB96C6C-AF44-4336-8CB8-D25E6086E809}"/>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78" name="Group 77">
                  <a:extLst>
                    <a:ext uri="{FF2B5EF4-FFF2-40B4-BE49-F238E27FC236}">
                      <a16:creationId xmlns:a16="http://schemas.microsoft.com/office/drawing/2014/main" id="{57334E60-4EBA-4B4D-916A-26371FC4ED81}"/>
                    </a:ext>
                  </a:extLst>
                </p:cNvPr>
                <p:cNvGrpSpPr/>
                <p:nvPr/>
              </p:nvGrpSpPr>
              <p:grpSpPr>
                <a:xfrm>
                  <a:off x="7498810" y="4257114"/>
                  <a:ext cx="2271784" cy="2036772"/>
                  <a:chOff x="7383827" y="5017936"/>
                  <a:chExt cx="1699681" cy="1523852"/>
                </a:xfrm>
              </p:grpSpPr>
              <p:sp>
                <p:nvSpPr>
                  <p:cNvPr id="79" name="Rectangle 78">
                    <a:extLst>
                      <a:ext uri="{FF2B5EF4-FFF2-40B4-BE49-F238E27FC236}">
                        <a16:creationId xmlns:a16="http://schemas.microsoft.com/office/drawing/2014/main" id="{294E6951-DA8F-4BAD-A2EC-D49E302DB0D9}"/>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80" name="Group 79">
                    <a:extLst>
                      <a:ext uri="{FF2B5EF4-FFF2-40B4-BE49-F238E27FC236}">
                        <a16:creationId xmlns:a16="http://schemas.microsoft.com/office/drawing/2014/main" id="{C78E1887-7A10-4AB7-9DB2-3CA086DD1B25}"/>
                      </a:ext>
                    </a:extLst>
                  </p:cNvPr>
                  <p:cNvGrpSpPr/>
                  <p:nvPr/>
                </p:nvGrpSpPr>
                <p:grpSpPr>
                  <a:xfrm>
                    <a:off x="7383827" y="5017936"/>
                    <a:ext cx="1699681" cy="1523852"/>
                    <a:chOff x="6246902" y="3993276"/>
                    <a:chExt cx="1699681" cy="1523852"/>
                  </a:xfrm>
                </p:grpSpPr>
                <p:pic>
                  <p:nvPicPr>
                    <p:cNvPr id="81" name="Picture 80">
                      <a:extLst>
                        <a:ext uri="{FF2B5EF4-FFF2-40B4-BE49-F238E27FC236}">
                          <a16:creationId xmlns:a16="http://schemas.microsoft.com/office/drawing/2014/main" id="{3D3DBF00-F3A4-4E25-8829-246BF9E8B4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82" name="Rectangle 81">
                      <a:extLst>
                        <a:ext uri="{FF2B5EF4-FFF2-40B4-BE49-F238E27FC236}">
                          <a16:creationId xmlns:a16="http://schemas.microsoft.com/office/drawing/2014/main" id="{D8A92841-CB76-401B-A6BD-8AA55A8258C0}"/>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3" name="Rectangle 82">
                      <a:extLst>
                        <a:ext uri="{FF2B5EF4-FFF2-40B4-BE49-F238E27FC236}">
                          <a16:creationId xmlns:a16="http://schemas.microsoft.com/office/drawing/2014/main" id="{38452096-CE30-407D-8016-CC013AFFCD12}"/>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4" name="Rectangle 83">
                      <a:extLst>
                        <a:ext uri="{FF2B5EF4-FFF2-40B4-BE49-F238E27FC236}">
                          <a16:creationId xmlns:a16="http://schemas.microsoft.com/office/drawing/2014/main" id="{FCC94B78-E794-4BA8-AAB4-352BB539D1D1}"/>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88" name="Group 87">
              <a:extLst>
                <a:ext uri="{FF2B5EF4-FFF2-40B4-BE49-F238E27FC236}">
                  <a16:creationId xmlns:a16="http://schemas.microsoft.com/office/drawing/2014/main" id="{656A20C8-4E43-4D25-B1E8-18295BD9F063}"/>
                </a:ext>
              </a:extLst>
            </p:cNvPr>
            <p:cNvGrpSpPr/>
            <p:nvPr/>
          </p:nvGrpSpPr>
          <p:grpSpPr>
            <a:xfrm>
              <a:off x="10604237" y="3293500"/>
              <a:ext cx="1301914" cy="1079909"/>
              <a:chOff x="7538007" y="4131118"/>
              <a:chExt cx="1301914" cy="1079909"/>
            </a:xfrm>
          </p:grpSpPr>
          <p:pic>
            <p:nvPicPr>
              <p:cNvPr id="89" name="Picture 88">
                <a:extLst>
                  <a:ext uri="{FF2B5EF4-FFF2-40B4-BE49-F238E27FC236}">
                    <a16:creationId xmlns:a16="http://schemas.microsoft.com/office/drawing/2014/main" id="{30CF123A-A664-4EF6-976C-E917405AB6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07" y="4131118"/>
                <a:ext cx="382695" cy="914400"/>
              </a:xfrm>
              <a:prstGeom prst="rect">
                <a:avLst/>
              </a:prstGeom>
              <a:effectLst>
                <a:glow rad="76200">
                  <a:schemeClr val="bg1"/>
                </a:glow>
              </a:effectLst>
            </p:spPr>
          </p:pic>
          <p:grpSp>
            <p:nvGrpSpPr>
              <p:cNvPr id="90" name="Group 89">
                <a:extLst>
                  <a:ext uri="{FF2B5EF4-FFF2-40B4-BE49-F238E27FC236}">
                    <a16:creationId xmlns:a16="http://schemas.microsoft.com/office/drawing/2014/main" id="{07CF51A5-0620-4516-BAB6-C2CBDE364729}"/>
                  </a:ext>
                </a:extLst>
              </p:cNvPr>
              <p:cNvGrpSpPr>
                <a:grpSpLocks noChangeAspect="1"/>
              </p:cNvGrpSpPr>
              <p:nvPr/>
            </p:nvGrpSpPr>
            <p:grpSpPr>
              <a:xfrm>
                <a:off x="7976142" y="4570947"/>
                <a:ext cx="863779" cy="640080"/>
                <a:chOff x="7498810" y="3760108"/>
                <a:chExt cx="3419300" cy="2533778"/>
              </a:xfrm>
            </p:grpSpPr>
            <p:grpSp>
              <p:nvGrpSpPr>
                <p:cNvPr id="91" name="Group 90">
                  <a:extLst>
                    <a:ext uri="{FF2B5EF4-FFF2-40B4-BE49-F238E27FC236}">
                      <a16:creationId xmlns:a16="http://schemas.microsoft.com/office/drawing/2014/main" id="{6837712A-8A92-4BE2-A5D8-F7FDCA889932}"/>
                    </a:ext>
                  </a:extLst>
                </p:cNvPr>
                <p:cNvGrpSpPr/>
                <p:nvPr/>
              </p:nvGrpSpPr>
              <p:grpSpPr>
                <a:xfrm>
                  <a:off x="8646326" y="3760108"/>
                  <a:ext cx="2271784" cy="2036772"/>
                  <a:chOff x="8258247" y="4401909"/>
                  <a:chExt cx="1699681" cy="1523852"/>
                </a:xfrm>
              </p:grpSpPr>
              <p:pic>
                <p:nvPicPr>
                  <p:cNvPr id="99" name="Picture 98">
                    <a:extLst>
                      <a:ext uri="{FF2B5EF4-FFF2-40B4-BE49-F238E27FC236}">
                        <a16:creationId xmlns:a16="http://schemas.microsoft.com/office/drawing/2014/main" id="{B8882B9E-3F20-4B29-B5B1-B5F1BD073A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00" name="Rectangle 99">
                    <a:extLst>
                      <a:ext uri="{FF2B5EF4-FFF2-40B4-BE49-F238E27FC236}">
                        <a16:creationId xmlns:a16="http://schemas.microsoft.com/office/drawing/2014/main" id="{34DCCC03-3292-40F9-81DC-D26232EEEF1D}"/>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1" name="Rectangle 100">
                    <a:extLst>
                      <a:ext uri="{FF2B5EF4-FFF2-40B4-BE49-F238E27FC236}">
                        <a16:creationId xmlns:a16="http://schemas.microsoft.com/office/drawing/2014/main" id="{B1530B4E-BA6E-486B-BEB4-ED60D39577BB}"/>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92" name="Group 91">
                  <a:extLst>
                    <a:ext uri="{FF2B5EF4-FFF2-40B4-BE49-F238E27FC236}">
                      <a16:creationId xmlns:a16="http://schemas.microsoft.com/office/drawing/2014/main" id="{C89AC444-E124-47AF-8C46-D968BD32D088}"/>
                    </a:ext>
                  </a:extLst>
                </p:cNvPr>
                <p:cNvGrpSpPr/>
                <p:nvPr/>
              </p:nvGrpSpPr>
              <p:grpSpPr>
                <a:xfrm>
                  <a:off x="7498810" y="4257114"/>
                  <a:ext cx="2271784" cy="2036772"/>
                  <a:chOff x="7383827" y="5017936"/>
                  <a:chExt cx="1699681" cy="1523852"/>
                </a:xfrm>
              </p:grpSpPr>
              <p:sp>
                <p:nvSpPr>
                  <p:cNvPr id="93" name="Rectangle 92">
                    <a:extLst>
                      <a:ext uri="{FF2B5EF4-FFF2-40B4-BE49-F238E27FC236}">
                        <a16:creationId xmlns:a16="http://schemas.microsoft.com/office/drawing/2014/main" id="{5F62A001-A379-4135-838A-27E3D6EE8170}"/>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94" name="Group 93">
                    <a:extLst>
                      <a:ext uri="{FF2B5EF4-FFF2-40B4-BE49-F238E27FC236}">
                        <a16:creationId xmlns:a16="http://schemas.microsoft.com/office/drawing/2014/main" id="{39D9DB1E-5268-4314-94F0-45A4B6134242}"/>
                      </a:ext>
                    </a:extLst>
                  </p:cNvPr>
                  <p:cNvGrpSpPr/>
                  <p:nvPr/>
                </p:nvGrpSpPr>
                <p:grpSpPr>
                  <a:xfrm>
                    <a:off x="7383827" y="5017936"/>
                    <a:ext cx="1699681" cy="1523852"/>
                    <a:chOff x="6246902" y="3993276"/>
                    <a:chExt cx="1699681" cy="1523852"/>
                  </a:xfrm>
                </p:grpSpPr>
                <p:pic>
                  <p:nvPicPr>
                    <p:cNvPr id="95" name="Picture 94">
                      <a:extLst>
                        <a:ext uri="{FF2B5EF4-FFF2-40B4-BE49-F238E27FC236}">
                          <a16:creationId xmlns:a16="http://schemas.microsoft.com/office/drawing/2014/main" id="{67B90B7B-CEAF-4A82-BF88-9E50EAA7B2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96" name="Rectangle 95">
                      <a:extLst>
                        <a:ext uri="{FF2B5EF4-FFF2-40B4-BE49-F238E27FC236}">
                          <a16:creationId xmlns:a16="http://schemas.microsoft.com/office/drawing/2014/main" id="{59A91D3F-7655-475D-85B7-BD830245D64D}"/>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7" name="Rectangle 96">
                      <a:extLst>
                        <a:ext uri="{FF2B5EF4-FFF2-40B4-BE49-F238E27FC236}">
                          <a16:creationId xmlns:a16="http://schemas.microsoft.com/office/drawing/2014/main" id="{F5A90518-F574-420F-9A36-1E8E14ED1225}"/>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8" name="Rectangle 97">
                      <a:extLst>
                        <a:ext uri="{FF2B5EF4-FFF2-40B4-BE49-F238E27FC236}">
                          <a16:creationId xmlns:a16="http://schemas.microsoft.com/office/drawing/2014/main" id="{71D60B42-AD3E-4E10-95DE-DE7ECB0022C2}"/>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02" name="Group 101">
              <a:extLst>
                <a:ext uri="{FF2B5EF4-FFF2-40B4-BE49-F238E27FC236}">
                  <a16:creationId xmlns:a16="http://schemas.microsoft.com/office/drawing/2014/main" id="{A92F54E8-1904-48CE-8D2E-3C12EC4F74FF}"/>
                </a:ext>
              </a:extLst>
            </p:cNvPr>
            <p:cNvGrpSpPr/>
            <p:nvPr/>
          </p:nvGrpSpPr>
          <p:grpSpPr>
            <a:xfrm>
              <a:off x="6471279" y="5468988"/>
              <a:ext cx="1301914" cy="1079909"/>
              <a:chOff x="7538007" y="4131118"/>
              <a:chExt cx="1301914" cy="1079909"/>
            </a:xfrm>
          </p:grpSpPr>
          <p:pic>
            <p:nvPicPr>
              <p:cNvPr id="103" name="Picture 102">
                <a:extLst>
                  <a:ext uri="{FF2B5EF4-FFF2-40B4-BE49-F238E27FC236}">
                    <a16:creationId xmlns:a16="http://schemas.microsoft.com/office/drawing/2014/main" id="{21510721-D658-4B18-9083-496F306518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07" y="4131118"/>
                <a:ext cx="382695" cy="914400"/>
              </a:xfrm>
              <a:prstGeom prst="rect">
                <a:avLst/>
              </a:prstGeom>
              <a:effectLst>
                <a:glow rad="76200">
                  <a:schemeClr val="bg1"/>
                </a:glow>
              </a:effectLst>
            </p:spPr>
          </p:pic>
          <p:grpSp>
            <p:nvGrpSpPr>
              <p:cNvPr id="104" name="Group 103">
                <a:extLst>
                  <a:ext uri="{FF2B5EF4-FFF2-40B4-BE49-F238E27FC236}">
                    <a16:creationId xmlns:a16="http://schemas.microsoft.com/office/drawing/2014/main" id="{7D08A166-C8A7-4E9E-B307-1F70CF27945E}"/>
                  </a:ext>
                </a:extLst>
              </p:cNvPr>
              <p:cNvGrpSpPr>
                <a:grpSpLocks noChangeAspect="1"/>
              </p:cNvGrpSpPr>
              <p:nvPr/>
            </p:nvGrpSpPr>
            <p:grpSpPr>
              <a:xfrm>
                <a:off x="7976142" y="4570947"/>
                <a:ext cx="863779" cy="640080"/>
                <a:chOff x="7498810" y="3760108"/>
                <a:chExt cx="3419300" cy="2533778"/>
              </a:xfrm>
            </p:grpSpPr>
            <p:grpSp>
              <p:nvGrpSpPr>
                <p:cNvPr id="105" name="Group 104">
                  <a:extLst>
                    <a:ext uri="{FF2B5EF4-FFF2-40B4-BE49-F238E27FC236}">
                      <a16:creationId xmlns:a16="http://schemas.microsoft.com/office/drawing/2014/main" id="{EBEE5724-BDFE-4971-85C7-0586D5B2007A}"/>
                    </a:ext>
                  </a:extLst>
                </p:cNvPr>
                <p:cNvGrpSpPr/>
                <p:nvPr/>
              </p:nvGrpSpPr>
              <p:grpSpPr>
                <a:xfrm>
                  <a:off x="8646326" y="3760108"/>
                  <a:ext cx="2271784" cy="2036772"/>
                  <a:chOff x="8258247" y="4401909"/>
                  <a:chExt cx="1699681" cy="1523852"/>
                </a:xfrm>
              </p:grpSpPr>
              <p:pic>
                <p:nvPicPr>
                  <p:cNvPr id="113" name="Picture 112">
                    <a:extLst>
                      <a:ext uri="{FF2B5EF4-FFF2-40B4-BE49-F238E27FC236}">
                        <a16:creationId xmlns:a16="http://schemas.microsoft.com/office/drawing/2014/main" id="{24A46F8C-5CB2-4EB9-99A9-80C93D5A94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14" name="Rectangle 113">
                    <a:extLst>
                      <a:ext uri="{FF2B5EF4-FFF2-40B4-BE49-F238E27FC236}">
                        <a16:creationId xmlns:a16="http://schemas.microsoft.com/office/drawing/2014/main" id="{9C328AE8-A2E8-4109-89F5-210A5670557F}"/>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5" name="Rectangle 114">
                    <a:extLst>
                      <a:ext uri="{FF2B5EF4-FFF2-40B4-BE49-F238E27FC236}">
                        <a16:creationId xmlns:a16="http://schemas.microsoft.com/office/drawing/2014/main" id="{CFCB2295-ECB9-4881-AB4B-EAB20C306273}"/>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06" name="Group 105">
                  <a:extLst>
                    <a:ext uri="{FF2B5EF4-FFF2-40B4-BE49-F238E27FC236}">
                      <a16:creationId xmlns:a16="http://schemas.microsoft.com/office/drawing/2014/main" id="{413A5515-C82E-4410-9B40-966882AA5085}"/>
                    </a:ext>
                  </a:extLst>
                </p:cNvPr>
                <p:cNvGrpSpPr/>
                <p:nvPr/>
              </p:nvGrpSpPr>
              <p:grpSpPr>
                <a:xfrm>
                  <a:off x="7498810" y="4257114"/>
                  <a:ext cx="2271784" cy="2036772"/>
                  <a:chOff x="7383827" y="5017936"/>
                  <a:chExt cx="1699681" cy="1523852"/>
                </a:xfrm>
              </p:grpSpPr>
              <p:sp>
                <p:nvSpPr>
                  <p:cNvPr id="107" name="Rectangle 106">
                    <a:extLst>
                      <a:ext uri="{FF2B5EF4-FFF2-40B4-BE49-F238E27FC236}">
                        <a16:creationId xmlns:a16="http://schemas.microsoft.com/office/drawing/2014/main" id="{53E5107D-F0D9-434F-9C54-597E2D3D07BA}"/>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08" name="Group 107">
                    <a:extLst>
                      <a:ext uri="{FF2B5EF4-FFF2-40B4-BE49-F238E27FC236}">
                        <a16:creationId xmlns:a16="http://schemas.microsoft.com/office/drawing/2014/main" id="{56B82832-6378-4FFC-B250-6959155B0AEC}"/>
                      </a:ext>
                    </a:extLst>
                  </p:cNvPr>
                  <p:cNvGrpSpPr/>
                  <p:nvPr/>
                </p:nvGrpSpPr>
                <p:grpSpPr>
                  <a:xfrm>
                    <a:off x="7383827" y="5017936"/>
                    <a:ext cx="1699681" cy="1523852"/>
                    <a:chOff x="6246902" y="3993276"/>
                    <a:chExt cx="1699681" cy="1523852"/>
                  </a:xfrm>
                </p:grpSpPr>
                <p:pic>
                  <p:nvPicPr>
                    <p:cNvPr id="109" name="Picture 108">
                      <a:extLst>
                        <a:ext uri="{FF2B5EF4-FFF2-40B4-BE49-F238E27FC236}">
                          <a16:creationId xmlns:a16="http://schemas.microsoft.com/office/drawing/2014/main" id="{37FC8D02-8282-4445-BE5D-BDF8F9E997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10" name="Rectangle 109">
                      <a:extLst>
                        <a:ext uri="{FF2B5EF4-FFF2-40B4-BE49-F238E27FC236}">
                          <a16:creationId xmlns:a16="http://schemas.microsoft.com/office/drawing/2014/main" id="{E2AAD15E-4534-441B-BBCD-9E3B7FE48CCA}"/>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1" name="Rectangle 110">
                      <a:extLst>
                        <a:ext uri="{FF2B5EF4-FFF2-40B4-BE49-F238E27FC236}">
                          <a16:creationId xmlns:a16="http://schemas.microsoft.com/office/drawing/2014/main" id="{85FC510C-359B-4F46-A91A-0675AF8402A3}"/>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2" name="Rectangle 111">
                      <a:extLst>
                        <a:ext uri="{FF2B5EF4-FFF2-40B4-BE49-F238E27FC236}">
                          <a16:creationId xmlns:a16="http://schemas.microsoft.com/office/drawing/2014/main" id="{7107E941-BCD1-41FC-9ADF-298B0397BF60}"/>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16" name="Group 115">
              <a:extLst>
                <a:ext uri="{FF2B5EF4-FFF2-40B4-BE49-F238E27FC236}">
                  <a16:creationId xmlns:a16="http://schemas.microsoft.com/office/drawing/2014/main" id="{3F8EF890-4862-43DB-9307-2B3FDE00A7D9}"/>
                </a:ext>
              </a:extLst>
            </p:cNvPr>
            <p:cNvGrpSpPr/>
            <p:nvPr/>
          </p:nvGrpSpPr>
          <p:grpSpPr>
            <a:xfrm>
              <a:off x="8865137" y="5382396"/>
              <a:ext cx="1345609" cy="1021908"/>
              <a:chOff x="9596118" y="4234935"/>
              <a:chExt cx="1345609" cy="1021908"/>
            </a:xfrm>
          </p:grpSpPr>
          <p:pic>
            <p:nvPicPr>
              <p:cNvPr id="117" name="Picture 116">
                <a:extLst>
                  <a:ext uri="{FF2B5EF4-FFF2-40B4-BE49-F238E27FC236}">
                    <a16:creationId xmlns:a16="http://schemas.microsoft.com/office/drawing/2014/main" id="{917B94EF-15E7-42A9-BA68-C5BC32CC3E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118" name="Group 117">
                <a:extLst>
                  <a:ext uri="{FF2B5EF4-FFF2-40B4-BE49-F238E27FC236}">
                    <a16:creationId xmlns:a16="http://schemas.microsoft.com/office/drawing/2014/main" id="{60003C69-1647-414E-906F-67CBA6E8D1D1}"/>
                  </a:ext>
                </a:extLst>
              </p:cNvPr>
              <p:cNvGrpSpPr>
                <a:grpSpLocks noChangeAspect="1"/>
              </p:cNvGrpSpPr>
              <p:nvPr/>
            </p:nvGrpSpPr>
            <p:grpSpPr>
              <a:xfrm>
                <a:off x="10077948" y="4616763"/>
                <a:ext cx="863779" cy="640080"/>
                <a:chOff x="7498810" y="3760108"/>
                <a:chExt cx="3419300" cy="2533778"/>
              </a:xfrm>
            </p:grpSpPr>
            <p:grpSp>
              <p:nvGrpSpPr>
                <p:cNvPr id="119" name="Group 118">
                  <a:extLst>
                    <a:ext uri="{FF2B5EF4-FFF2-40B4-BE49-F238E27FC236}">
                      <a16:creationId xmlns:a16="http://schemas.microsoft.com/office/drawing/2014/main" id="{FF9BB61E-5D13-4CC3-B0E1-156AB5DE4DE0}"/>
                    </a:ext>
                  </a:extLst>
                </p:cNvPr>
                <p:cNvGrpSpPr/>
                <p:nvPr/>
              </p:nvGrpSpPr>
              <p:grpSpPr>
                <a:xfrm>
                  <a:off x="8646326" y="3760108"/>
                  <a:ext cx="2271784" cy="2036772"/>
                  <a:chOff x="8258247" y="4401909"/>
                  <a:chExt cx="1699681" cy="1523852"/>
                </a:xfrm>
              </p:grpSpPr>
              <p:pic>
                <p:nvPicPr>
                  <p:cNvPr id="127" name="Picture 126">
                    <a:extLst>
                      <a:ext uri="{FF2B5EF4-FFF2-40B4-BE49-F238E27FC236}">
                        <a16:creationId xmlns:a16="http://schemas.microsoft.com/office/drawing/2014/main" id="{7E7B7FD9-90CC-4FDD-9410-F28D40CD28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28" name="Rectangle 127">
                    <a:extLst>
                      <a:ext uri="{FF2B5EF4-FFF2-40B4-BE49-F238E27FC236}">
                        <a16:creationId xmlns:a16="http://schemas.microsoft.com/office/drawing/2014/main" id="{BC404F38-21EE-4A43-B04E-A906799C670B}"/>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9" name="Rectangle 128">
                    <a:extLst>
                      <a:ext uri="{FF2B5EF4-FFF2-40B4-BE49-F238E27FC236}">
                        <a16:creationId xmlns:a16="http://schemas.microsoft.com/office/drawing/2014/main" id="{FA478D9F-BA22-4605-A7D7-3DF47401715B}"/>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20" name="Group 119">
                  <a:extLst>
                    <a:ext uri="{FF2B5EF4-FFF2-40B4-BE49-F238E27FC236}">
                      <a16:creationId xmlns:a16="http://schemas.microsoft.com/office/drawing/2014/main" id="{3E2DDA1F-561A-4C2D-BC1E-CC4DA8F82A8E}"/>
                    </a:ext>
                  </a:extLst>
                </p:cNvPr>
                <p:cNvGrpSpPr/>
                <p:nvPr/>
              </p:nvGrpSpPr>
              <p:grpSpPr>
                <a:xfrm>
                  <a:off x="7498810" y="4257114"/>
                  <a:ext cx="2271784" cy="2036772"/>
                  <a:chOff x="7383827" y="5017936"/>
                  <a:chExt cx="1699681" cy="1523852"/>
                </a:xfrm>
              </p:grpSpPr>
              <p:sp>
                <p:nvSpPr>
                  <p:cNvPr id="121" name="Rectangle 120">
                    <a:extLst>
                      <a:ext uri="{FF2B5EF4-FFF2-40B4-BE49-F238E27FC236}">
                        <a16:creationId xmlns:a16="http://schemas.microsoft.com/office/drawing/2014/main" id="{14D9128D-782C-4CBA-9125-7E4C711C06FA}"/>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22" name="Group 121">
                    <a:extLst>
                      <a:ext uri="{FF2B5EF4-FFF2-40B4-BE49-F238E27FC236}">
                        <a16:creationId xmlns:a16="http://schemas.microsoft.com/office/drawing/2014/main" id="{6244A83D-DA48-4E9B-AC5F-D2767698D858}"/>
                      </a:ext>
                    </a:extLst>
                  </p:cNvPr>
                  <p:cNvGrpSpPr/>
                  <p:nvPr/>
                </p:nvGrpSpPr>
                <p:grpSpPr>
                  <a:xfrm>
                    <a:off x="7383827" y="5017936"/>
                    <a:ext cx="1699681" cy="1523852"/>
                    <a:chOff x="6246902" y="3993276"/>
                    <a:chExt cx="1699681" cy="1523852"/>
                  </a:xfrm>
                </p:grpSpPr>
                <p:pic>
                  <p:nvPicPr>
                    <p:cNvPr id="123" name="Picture 122">
                      <a:extLst>
                        <a:ext uri="{FF2B5EF4-FFF2-40B4-BE49-F238E27FC236}">
                          <a16:creationId xmlns:a16="http://schemas.microsoft.com/office/drawing/2014/main" id="{150398E2-AC96-4006-B405-1C0C8ADE92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24" name="Rectangle 123">
                      <a:extLst>
                        <a:ext uri="{FF2B5EF4-FFF2-40B4-BE49-F238E27FC236}">
                          <a16:creationId xmlns:a16="http://schemas.microsoft.com/office/drawing/2014/main" id="{E8DE6C1C-F0E9-4F81-9BA2-CF9C4BA80FE6}"/>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5" name="Rectangle 124">
                      <a:extLst>
                        <a:ext uri="{FF2B5EF4-FFF2-40B4-BE49-F238E27FC236}">
                          <a16:creationId xmlns:a16="http://schemas.microsoft.com/office/drawing/2014/main" id="{EB694BAC-65AB-4E0B-8F40-EB4EB747FE75}"/>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6" name="Rectangle 125">
                      <a:extLst>
                        <a:ext uri="{FF2B5EF4-FFF2-40B4-BE49-F238E27FC236}">
                          <a16:creationId xmlns:a16="http://schemas.microsoft.com/office/drawing/2014/main" id="{C56107C6-7D11-43AD-97C1-640B2C4B3B23}"/>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30" name="Group 129">
              <a:extLst>
                <a:ext uri="{FF2B5EF4-FFF2-40B4-BE49-F238E27FC236}">
                  <a16:creationId xmlns:a16="http://schemas.microsoft.com/office/drawing/2014/main" id="{3750D773-C9F5-426A-AA6E-69AFC086A89A}"/>
                </a:ext>
              </a:extLst>
            </p:cNvPr>
            <p:cNvGrpSpPr/>
            <p:nvPr/>
          </p:nvGrpSpPr>
          <p:grpSpPr>
            <a:xfrm>
              <a:off x="10649847" y="1864402"/>
              <a:ext cx="1345609" cy="1021908"/>
              <a:chOff x="9596118" y="4234935"/>
              <a:chExt cx="1345609" cy="1021908"/>
            </a:xfrm>
          </p:grpSpPr>
          <p:pic>
            <p:nvPicPr>
              <p:cNvPr id="131" name="Picture 130">
                <a:extLst>
                  <a:ext uri="{FF2B5EF4-FFF2-40B4-BE49-F238E27FC236}">
                    <a16:creationId xmlns:a16="http://schemas.microsoft.com/office/drawing/2014/main" id="{64A85A7F-9010-4076-9D4F-9511F2039EB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132" name="Group 131">
                <a:extLst>
                  <a:ext uri="{FF2B5EF4-FFF2-40B4-BE49-F238E27FC236}">
                    <a16:creationId xmlns:a16="http://schemas.microsoft.com/office/drawing/2014/main" id="{E0D8129D-CF52-405C-8908-3D9394978E7B}"/>
                  </a:ext>
                </a:extLst>
              </p:cNvPr>
              <p:cNvGrpSpPr>
                <a:grpSpLocks noChangeAspect="1"/>
              </p:cNvGrpSpPr>
              <p:nvPr/>
            </p:nvGrpSpPr>
            <p:grpSpPr>
              <a:xfrm>
                <a:off x="10077948" y="4616763"/>
                <a:ext cx="863779" cy="640080"/>
                <a:chOff x="7498810" y="3760108"/>
                <a:chExt cx="3419300" cy="2533778"/>
              </a:xfrm>
            </p:grpSpPr>
            <p:grpSp>
              <p:nvGrpSpPr>
                <p:cNvPr id="133" name="Group 132">
                  <a:extLst>
                    <a:ext uri="{FF2B5EF4-FFF2-40B4-BE49-F238E27FC236}">
                      <a16:creationId xmlns:a16="http://schemas.microsoft.com/office/drawing/2014/main" id="{9977221F-243D-4426-B5CB-7D9C04B8D9C7}"/>
                    </a:ext>
                  </a:extLst>
                </p:cNvPr>
                <p:cNvGrpSpPr/>
                <p:nvPr/>
              </p:nvGrpSpPr>
              <p:grpSpPr>
                <a:xfrm>
                  <a:off x="8646326" y="3760108"/>
                  <a:ext cx="2271784" cy="2036772"/>
                  <a:chOff x="8258247" y="4401909"/>
                  <a:chExt cx="1699681" cy="1523852"/>
                </a:xfrm>
              </p:grpSpPr>
              <p:pic>
                <p:nvPicPr>
                  <p:cNvPr id="141" name="Picture 140">
                    <a:extLst>
                      <a:ext uri="{FF2B5EF4-FFF2-40B4-BE49-F238E27FC236}">
                        <a16:creationId xmlns:a16="http://schemas.microsoft.com/office/drawing/2014/main" id="{53944B87-4DEA-474C-9A73-C6309E71E8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42" name="Rectangle 141">
                    <a:extLst>
                      <a:ext uri="{FF2B5EF4-FFF2-40B4-BE49-F238E27FC236}">
                        <a16:creationId xmlns:a16="http://schemas.microsoft.com/office/drawing/2014/main" id="{893520E2-CAB4-45DB-BD44-4A4195175697}"/>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43" name="Rectangle 142">
                    <a:extLst>
                      <a:ext uri="{FF2B5EF4-FFF2-40B4-BE49-F238E27FC236}">
                        <a16:creationId xmlns:a16="http://schemas.microsoft.com/office/drawing/2014/main" id="{C7F186BD-FA5B-4DB3-965C-B13666189CEB}"/>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34" name="Group 133">
                  <a:extLst>
                    <a:ext uri="{FF2B5EF4-FFF2-40B4-BE49-F238E27FC236}">
                      <a16:creationId xmlns:a16="http://schemas.microsoft.com/office/drawing/2014/main" id="{6863A6DD-EBD6-4C81-B64F-1631340171A2}"/>
                    </a:ext>
                  </a:extLst>
                </p:cNvPr>
                <p:cNvGrpSpPr/>
                <p:nvPr/>
              </p:nvGrpSpPr>
              <p:grpSpPr>
                <a:xfrm>
                  <a:off x="7498810" y="4257114"/>
                  <a:ext cx="2271784" cy="2036772"/>
                  <a:chOff x="7383827" y="5017936"/>
                  <a:chExt cx="1699681" cy="1523852"/>
                </a:xfrm>
              </p:grpSpPr>
              <p:sp>
                <p:nvSpPr>
                  <p:cNvPr id="135" name="Rectangle 134">
                    <a:extLst>
                      <a:ext uri="{FF2B5EF4-FFF2-40B4-BE49-F238E27FC236}">
                        <a16:creationId xmlns:a16="http://schemas.microsoft.com/office/drawing/2014/main" id="{AFA29EF2-2947-47C2-BDCA-7099752398B7}"/>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36" name="Group 135">
                    <a:extLst>
                      <a:ext uri="{FF2B5EF4-FFF2-40B4-BE49-F238E27FC236}">
                        <a16:creationId xmlns:a16="http://schemas.microsoft.com/office/drawing/2014/main" id="{4FAE24FA-9BDE-415A-8E74-F122844EE2DB}"/>
                      </a:ext>
                    </a:extLst>
                  </p:cNvPr>
                  <p:cNvGrpSpPr/>
                  <p:nvPr/>
                </p:nvGrpSpPr>
                <p:grpSpPr>
                  <a:xfrm>
                    <a:off x="7383827" y="5017936"/>
                    <a:ext cx="1699681" cy="1523852"/>
                    <a:chOff x="6246902" y="3993276"/>
                    <a:chExt cx="1699681" cy="1523852"/>
                  </a:xfrm>
                </p:grpSpPr>
                <p:pic>
                  <p:nvPicPr>
                    <p:cNvPr id="137" name="Picture 136">
                      <a:extLst>
                        <a:ext uri="{FF2B5EF4-FFF2-40B4-BE49-F238E27FC236}">
                          <a16:creationId xmlns:a16="http://schemas.microsoft.com/office/drawing/2014/main" id="{1EC28713-550E-46D9-BF42-2182E131ED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38" name="Rectangle 137">
                      <a:extLst>
                        <a:ext uri="{FF2B5EF4-FFF2-40B4-BE49-F238E27FC236}">
                          <a16:creationId xmlns:a16="http://schemas.microsoft.com/office/drawing/2014/main" id="{ADDF6058-C340-451B-B436-B8DB6718A4E9}"/>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39" name="Rectangle 138">
                      <a:extLst>
                        <a:ext uri="{FF2B5EF4-FFF2-40B4-BE49-F238E27FC236}">
                          <a16:creationId xmlns:a16="http://schemas.microsoft.com/office/drawing/2014/main" id="{5679E15F-F8EB-4F5D-9B5D-46E5227D1745}"/>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40" name="Rectangle 139">
                      <a:extLst>
                        <a:ext uri="{FF2B5EF4-FFF2-40B4-BE49-F238E27FC236}">
                          <a16:creationId xmlns:a16="http://schemas.microsoft.com/office/drawing/2014/main" id="{DFAE9672-8635-47E8-B351-240DD8920A83}"/>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44" name="Group 143">
              <a:extLst>
                <a:ext uri="{FF2B5EF4-FFF2-40B4-BE49-F238E27FC236}">
                  <a16:creationId xmlns:a16="http://schemas.microsoft.com/office/drawing/2014/main" id="{C1AF290B-570C-4C24-AB73-31FA22B8AB76}"/>
                </a:ext>
              </a:extLst>
            </p:cNvPr>
            <p:cNvGrpSpPr/>
            <p:nvPr/>
          </p:nvGrpSpPr>
          <p:grpSpPr>
            <a:xfrm>
              <a:off x="10615773" y="5402772"/>
              <a:ext cx="1345609" cy="1021908"/>
              <a:chOff x="9596118" y="4234935"/>
              <a:chExt cx="1345609" cy="1021908"/>
            </a:xfrm>
          </p:grpSpPr>
          <p:pic>
            <p:nvPicPr>
              <p:cNvPr id="145" name="Picture 144">
                <a:extLst>
                  <a:ext uri="{FF2B5EF4-FFF2-40B4-BE49-F238E27FC236}">
                    <a16:creationId xmlns:a16="http://schemas.microsoft.com/office/drawing/2014/main" id="{99FFDB9C-8B24-4763-A28C-2B81769C4B5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146" name="Group 145">
                <a:extLst>
                  <a:ext uri="{FF2B5EF4-FFF2-40B4-BE49-F238E27FC236}">
                    <a16:creationId xmlns:a16="http://schemas.microsoft.com/office/drawing/2014/main" id="{F9EB98BE-72EF-46F9-8A42-30087E849716}"/>
                  </a:ext>
                </a:extLst>
              </p:cNvPr>
              <p:cNvGrpSpPr>
                <a:grpSpLocks noChangeAspect="1"/>
              </p:cNvGrpSpPr>
              <p:nvPr/>
            </p:nvGrpSpPr>
            <p:grpSpPr>
              <a:xfrm>
                <a:off x="10077948" y="4616763"/>
                <a:ext cx="863779" cy="640080"/>
                <a:chOff x="7498810" y="3760108"/>
                <a:chExt cx="3419300" cy="2533778"/>
              </a:xfrm>
            </p:grpSpPr>
            <p:grpSp>
              <p:nvGrpSpPr>
                <p:cNvPr id="147" name="Group 146">
                  <a:extLst>
                    <a:ext uri="{FF2B5EF4-FFF2-40B4-BE49-F238E27FC236}">
                      <a16:creationId xmlns:a16="http://schemas.microsoft.com/office/drawing/2014/main" id="{989CF1F8-B0D5-4D38-B377-25D41CE67E6D}"/>
                    </a:ext>
                  </a:extLst>
                </p:cNvPr>
                <p:cNvGrpSpPr/>
                <p:nvPr/>
              </p:nvGrpSpPr>
              <p:grpSpPr>
                <a:xfrm>
                  <a:off x="8646326" y="3760108"/>
                  <a:ext cx="2271784" cy="2036772"/>
                  <a:chOff x="8258247" y="4401909"/>
                  <a:chExt cx="1699681" cy="1523852"/>
                </a:xfrm>
              </p:grpSpPr>
              <p:pic>
                <p:nvPicPr>
                  <p:cNvPr id="155" name="Picture 154">
                    <a:extLst>
                      <a:ext uri="{FF2B5EF4-FFF2-40B4-BE49-F238E27FC236}">
                        <a16:creationId xmlns:a16="http://schemas.microsoft.com/office/drawing/2014/main" id="{FFDE918D-4741-4F2D-BC48-9C05B951255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56" name="Rectangle 155">
                    <a:extLst>
                      <a:ext uri="{FF2B5EF4-FFF2-40B4-BE49-F238E27FC236}">
                        <a16:creationId xmlns:a16="http://schemas.microsoft.com/office/drawing/2014/main" id="{74830022-6FA3-49FA-A010-50406509C5EF}"/>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7" name="Rectangle 156">
                    <a:extLst>
                      <a:ext uri="{FF2B5EF4-FFF2-40B4-BE49-F238E27FC236}">
                        <a16:creationId xmlns:a16="http://schemas.microsoft.com/office/drawing/2014/main" id="{D70A23F7-89DE-41EA-A2C9-3265A61016F4}"/>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48" name="Group 147">
                  <a:extLst>
                    <a:ext uri="{FF2B5EF4-FFF2-40B4-BE49-F238E27FC236}">
                      <a16:creationId xmlns:a16="http://schemas.microsoft.com/office/drawing/2014/main" id="{2D6DA4A2-8FA7-4E94-AA90-E5F034FCE3E4}"/>
                    </a:ext>
                  </a:extLst>
                </p:cNvPr>
                <p:cNvGrpSpPr/>
                <p:nvPr/>
              </p:nvGrpSpPr>
              <p:grpSpPr>
                <a:xfrm>
                  <a:off x="7498810" y="4257114"/>
                  <a:ext cx="2271784" cy="2036772"/>
                  <a:chOff x="7383827" y="5017936"/>
                  <a:chExt cx="1699681" cy="1523852"/>
                </a:xfrm>
              </p:grpSpPr>
              <p:sp>
                <p:nvSpPr>
                  <p:cNvPr id="149" name="Rectangle 148">
                    <a:extLst>
                      <a:ext uri="{FF2B5EF4-FFF2-40B4-BE49-F238E27FC236}">
                        <a16:creationId xmlns:a16="http://schemas.microsoft.com/office/drawing/2014/main" id="{7522C940-0281-43E4-A966-43E2C9F8E427}"/>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50" name="Group 149">
                    <a:extLst>
                      <a:ext uri="{FF2B5EF4-FFF2-40B4-BE49-F238E27FC236}">
                        <a16:creationId xmlns:a16="http://schemas.microsoft.com/office/drawing/2014/main" id="{A9991B3D-23BC-4861-B367-18C2065D5245}"/>
                      </a:ext>
                    </a:extLst>
                  </p:cNvPr>
                  <p:cNvGrpSpPr/>
                  <p:nvPr/>
                </p:nvGrpSpPr>
                <p:grpSpPr>
                  <a:xfrm>
                    <a:off x="7383827" y="5017936"/>
                    <a:ext cx="1699681" cy="1523852"/>
                    <a:chOff x="6246902" y="3993276"/>
                    <a:chExt cx="1699681" cy="1523852"/>
                  </a:xfrm>
                </p:grpSpPr>
                <p:pic>
                  <p:nvPicPr>
                    <p:cNvPr id="151" name="Picture 150">
                      <a:extLst>
                        <a:ext uri="{FF2B5EF4-FFF2-40B4-BE49-F238E27FC236}">
                          <a16:creationId xmlns:a16="http://schemas.microsoft.com/office/drawing/2014/main" id="{F40E31A4-9B8D-4B71-A266-1927816FE4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52" name="Rectangle 151">
                      <a:extLst>
                        <a:ext uri="{FF2B5EF4-FFF2-40B4-BE49-F238E27FC236}">
                          <a16:creationId xmlns:a16="http://schemas.microsoft.com/office/drawing/2014/main" id="{2EB5A569-7214-4BE0-AECC-DB960F32D8DB}"/>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3" name="Rectangle 152">
                      <a:extLst>
                        <a:ext uri="{FF2B5EF4-FFF2-40B4-BE49-F238E27FC236}">
                          <a16:creationId xmlns:a16="http://schemas.microsoft.com/office/drawing/2014/main" id="{5158CFE4-AFED-4234-B89F-84D6FCA2D5EF}"/>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4" name="Rectangle 153">
                      <a:extLst>
                        <a:ext uri="{FF2B5EF4-FFF2-40B4-BE49-F238E27FC236}">
                          <a16:creationId xmlns:a16="http://schemas.microsoft.com/office/drawing/2014/main" id="{5C39ED92-92D7-435F-A98D-9EE4EC9EBD43}"/>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58" name="Group 157">
              <a:extLst>
                <a:ext uri="{FF2B5EF4-FFF2-40B4-BE49-F238E27FC236}">
                  <a16:creationId xmlns:a16="http://schemas.microsoft.com/office/drawing/2014/main" id="{339F7D01-C094-4D92-986F-B0651C43B49E}"/>
                </a:ext>
              </a:extLst>
            </p:cNvPr>
            <p:cNvGrpSpPr/>
            <p:nvPr/>
          </p:nvGrpSpPr>
          <p:grpSpPr>
            <a:xfrm>
              <a:off x="6394324" y="1543115"/>
              <a:ext cx="1345609" cy="1021908"/>
              <a:chOff x="9596118" y="4234935"/>
              <a:chExt cx="1345609" cy="1021908"/>
            </a:xfrm>
          </p:grpSpPr>
          <p:pic>
            <p:nvPicPr>
              <p:cNvPr id="159" name="Picture 158">
                <a:extLst>
                  <a:ext uri="{FF2B5EF4-FFF2-40B4-BE49-F238E27FC236}">
                    <a16:creationId xmlns:a16="http://schemas.microsoft.com/office/drawing/2014/main" id="{DD403B08-EB3E-478E-8C29-356DF9139E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160" name="Group 159">
                <a:extLst>
                  <a:ext uri="{FF2B5EF4-FFF2-40B4-BE49-F238E27FC236}">
                    <a16:creationId xmlns:a16="http://schemas.microsoft.com/office/drawing/2014/main" id="{6DFC9430-A6BD-4403-A79C-CB6278B0EFE9}"/>
                  </a:ext>
                </a:extLst>
              </p:cNvPr>
              <p:cNvGrpSpPr>
                <a:grpSpLocks noChangeAspect="1"/>
              </p:cNvGrpSpPr>
              <p:nvPr/>
            </p:nvGrpSpPr>
            <p:grpSpPr>
              <a:xfrm>
                <a:off x="10077948" y="4616763"/>
                <a:ext cx="863779" cy="640080"/>
                <a:chOff x="7498810" y="3760108"/>
                <a:chExt cx="3419300" cy="2533778"/>
              </a:xfrm>
            </p:grpSpPr>
            <p:grpSp>
              <p:nvGrpSpPr>
                <p:cNvPr id="161" name="Group 160">
                  <a:extLst>
                    <a:ext uri="{FF2B5EF4-FFF2-40B4-BE49-F238E27FC236}">
                      <a16:creationId xmlns:a16="http://schemas.microsoft.com/office/drawing/2014/main" id="{2D64AA67-5B0B-439E-9D0F-8F4F338DF0F7}"/>
                    </a:ext>
                  </a:extLst>
                </p:cNvPr>
                <p:cNvGrpSpPr/>
                <p:nvPr/>
              </p:nvGrpSpPr>
              <p:grpSpPr>
                <a:xfrm>
                  <a:off x="8646326" y="3760108"/>
                  <a:ext cx="2271784" cy="2036772"/>
                  <a:chOff x="8258247" y="4401909"/>
                  <a:chExt cx="1699681" cy="1523852"/>
                </a:xfrm>
              </p:grpSpPr>
              <p:pic>
                <p:nvPicPr>
                  <p:cNvPr id="169" name="Picture 168">
                    <a:extLst>
                      <a:ext uri="{FF2B5EF4-FFF2-40B4-BE49-F238E27FC236}">
                        <a16:creationId xmlns:a16="http://schemas.microsoft.com/office/drawing/2014/main" id="{555399E6-A688-42D0-AEB6-35EB0429FF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70" name="Rectangle 169">
                    <a:extLst>
                      <a:ext uri="{FF2B5EF4-FFF2-40B4-BE49-F238E27FC236}">
                        <a16:creationId xmlns:a16="http://schemas.microsoft.com/office/drawing/2014/main" id="{607F874D-14FF-4603-B7AD-FF9AAEFE6D6B}"/>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1" name="Rectangle 170">
                    <a:extLst>
                      <a:ext uri="{FF2B5EF4-FFF2-40B4-BE49-F238E27FC236}">
                        <a16:creationId xmlns:a16="http://schemas.microsoft.com/office/drawing/2014/main" id="{E9439280-F34B-45B5-9AE0-AC5244A4CE4C}"/>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62" name="Group 161">
                  <a:extLst>
                    <a:ext uri="{FF2B5EF4-FFF2-40B4-BE49-F238E27FC236}">
                      <a16:creationId xmlns:a16="http://schemas.microsoft.com/office/drawing/2014/main" id="{C3EF95DE-5DC5-439F-8B69-B79D535F3CC6}"/>
                    </a:ext>
                  </a:extLst>
                </p:cNvPr>
                <p:cNvGrpSpPr/>
                <p:nvPr/>
              </p:nvGrpSpPr>
              <p:grpSpPr>
                <a:xfrm>
                  <a:off x="7498810" y="4257114"/>
                  <a:ext cx="2271784" cy="2036772"/>
                  <a:chOff x="7383827" y="5017936"/>
                  <a:chExt cx="1699681" cy="1523852"/>
                </a:xfrm>
              </p:grpSpPr>
              <p:sp>
                <p:nvSpPr>
                  <p:cNvPr id="163" name="Rectangle 162">
                    <a:extLst>
                      <a:ext uri="{FF2B5EF4-FFF2-40B4-BE49-F238E27FC236}">
                        <a16:creationId xmlns:a16="http://schemas.microsoft.com/office/drawing/2014/main" id="{9028A6E2-1C32-497F-B434-D073CB486572}"/>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64" name="Group 163">
                    <a:extLst>
                      <a:ext uri="{FF2B5EF4-FFF2-40B4-BE49-F238E27FC236}">
                        <a16:creationId xmlns:a16="http://schemas.microsoft.com/office/drawing/2014/main" id="{C05E1E89-8AEF-47D1-9089-BF9B3042DAE5}"/>
                      </a:ext>
                    </a:extLst>
                  </p:cNvPr>
                  <p:cNvGrpSpPr/>
                  <p:nvPr/>
                </p:nvGrpSpPr>
                <p:grpSpPr>
                  <a:xfrm>
                    <a:off x="7383827" y="5017936"/>
                    <a:ext cx="1699681" cy="1523852"/>
                    <a:chOff x="6246902" y="3993276"/>
                    <a:chExt cx="1699681" cy="1523852"/>
                  </a:xfrm>
                </p:grpSpPr>
                <p:pic>
                  <p:nvPicPr>
                    <p:cNvPr id="165" name="Picture 164">
                      <a:extLst>
                        <a:ext uri="{FF2B5EF4-FFF2-40B4-BE49-F238E27FC236}">
                          <a16:creationId xmlns:a16="http://schemas.microsoft.com/office/drawing/2014/main" id="{58A1ED1E-F864-433B-B6A2-A42991F3F6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66" name="Rectangle 165">
                      <a:extLst>
                        <a:ext uri="{FF2B5EF4-FFF2-40B4-BE49-F238E27FC236}">
                          <a16:creationId xmlns:a16="http://schemas.microsoft.com/office/drawing/2014/main" id="{6C656017-0137-4A88-A146-67E8EE2F1640}"/>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7" name="Rectangle 166">
                      <a:extLst>
                        <a:ext uri="{FF2B5EF4-FFF2-40B4-BE49-F238E27FC236}">
                          <a16:creationId xmlns:a16="http://schemas.microsoft.com/office/drawing/2014/main" id="{4B4F71FD-42DE-46BD-87AA-77ACF3574688}"/>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8" name="Rectangle 167">
                      <a:extLst>
                        <a:ext uri="{FF2B5EF4-FFF2-40B4-BE49-F238E27FC236}">
                          <a16:creationId xmlns:a16="http://schemas.microsoft.com/office/drawing/2014/main" id="{9EA7368B-A4C4-4A82-8373-3BC7A0294D87}"/>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72" name="Group 171">
              <a:extLst>
                <a:ext uri="{FF2B5EF4-FFF2-40B4-BE49-F238E27FC236}">
                  <a16:creationId xmlns:a16="http://schemas.microsoft.com/office/drawing/2014/main" id="{B0E83BC9-6785-41FD-A2BC-318AC0A20A9B}"/>
                </a:ext>
              </a:extLst>
            </p:cNvPr>
            <p:cNvGrpSpPr/>
            <p:nvPr/>
          </p:nvGrpSpPr>
          <p:grpSpPr>
            <a:xfrm>
              <a:off x="5418414" y="4106114"/>
              <a:ext cx="1345609" cy="1021908"/>
              <a:chOff x="9596118" y="4234935"/>
              <a:chExt cx="1345609" cy="1021908"/>
            </a:xfrm>
          </p:grpSpPr>
          <p:pic>
            <p:nvPicPr>
              <p:cNvPr id="173" name="Picture 172">
                <a:extLst>
                  <a:ext uri="{FF2B5EF4-FFF2-40B4-BE49-F238E27FC236}">
                    <a16:creationId xmlns:a16="http://schemas.microsoft.com/office/drawing/2014/main" id="{072EEFEE-266E-480B-A9AD-8CF5DC725E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174" name="Group 173">
                <a:extLst>
                  <a:ext uri="{FF2B5EF4-FFF2-40B4-BE49-F238E27FC236}">
                    <a16:creationId xmlns:a16="http://schemas.microsoft.com/office/drawing/2014/main" id="{3E8C1CDC-B806-4814-8444-BB136FDB3863}"/>
                  </a:ext>
                </a:extLst>
              </p:cNvPr>
              <p:cNvGrpSpPr>
                <a:grpSpLocks noChangeAspect="1"/>
              </p:cNvGrpSpPr>
              <p:nvPr/>
            </p:nvGrpSpPr>
            <p:grpSpPr>
              <a:xfrm>
                <a:off x="10077948" y="4616763"/>
                <a:ext cx="863779" cy="640080"/>
                <a:chOff x="7498810" y="3760108"/>
                <a:chExt cx="3419300" cy="2533778"/>
              </a:xfrm>
            </p:grpSpPr>
            <p:grpSp>
              <p:nvGrpSpPr>
                <p:cNvPr id="175" name="Group 174">
                  <a:extLst>
                    <a:ext uri="{FF2B5EF4-FFF2-40B4-BE49-F238E27FC236}">
                      <a16:creationId xmlns:a16="http://schemas.microsoft.com/office/drawing/2014/main" id="{6C08D9AB-7E8C-4311-AA69-674396D1B196}"/>
                    </a:ext>
                  </a:extLst>
                </p:cNvPr>
                <p:cNvGrpSpPr/>
                <p:nvPr/>
              </p:nvGrpSpPr>
              <p:grpSpPr>
                <a:xfrm>
                  <a:off x="8646326" y="3760108"/>
                  <a:ext cx="2271784" cy="2036772"/>
                  <a:chOff x="8258247" y="4401909"/>
                  <a:chExt cx="1699681" cy="1523852"/>
                </a:xfrm>
              </p:grpSpPr>
              <p:pic>
                <p:nvPicPr>
                  <p:cNvPr id="183" name="Picture 182">
                    <a:extLst>
                      <a:ext uri="{FF2B5EF4-FFF2-40B4-BE49-F238E27FC236}">
                        <a16:creationId xmlns:a16="http://schemas.microsoft.com/office/drawing/2014/main" id="{584D90BA-9BA3-4035-B203-E4EABA85486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84" name="Rectangle 183">
                    <a:extLst>
                      <a:ext uri="{FF2B5EF4-FFF2-40B4-BE49-F238E27FC236}">
                        <a16:creationId xmlns:a16="http://schemas.microsoft.com/office/drawing/2014/main" id="{5F127370-CDA9-4D09-905B-4541A0824C1F}"/>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85" name="Rectangle 184">
                    <a:extLst>
                      <a:ext uri="{FF2B5EF4-FFF2-40B4-BE49-F238E27FC236}">
                        <a16:creationId xmlns:a16="http://schemas.microsoft.com/office/drawing/2014/main" id="{6FA29656-A758-4329-B243-9BD2D8C380C9}"/>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76" name="Group 175">
                  <a:extLst>
                    <a:ext uri="{FF2B5EF4-FFF2-40B4-BE49-F238E27FC236}">
                      <a16:creationId xmlns:a16="http://schemas.microsoft.com/office/drawing/2014/main" id="{A120E12B-B78D-4BF5-8EE5-F184F431560C}"/>
                    </a:ext>
                  </a:extLst>
                </p:cNvPr>
                <p:cNvGrpSpPr/>
                <p:nvPr/>
              </p:nvGrpSpPr>
              <p:grpSpPr>
                <a:xfrm>
                  <a:off x="7498810" y="4257114"/>
                  <a:ext cx="2271784" cy="2036772"/>
                  <a:chOff x="7383827" y="5017936"/>
                  <a:chExt cx="1699681" cy="1523852"/>
                </a:xfrm>
              </p:grpSpPr>
              <p:sp>
                <p:nvSpPr>
                  <p:cNvPr id="177" name="Rectangle 176">
                    <a:extLst>
                      <a:ext uri="{FF2B5EF4-FFF2-40B4-BE49-F238E27FC236}">
                        <a16:creationId xmlns:a16="http://schemas.microsoft.com/office/drawing/2014/main" id="{4C48AF76-55E7-444D-8420-835050DA9520}"/>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78" name="Group 177">
                    <a:extLst>
                      <a:ext uri="{FF2B5EF4-FFF2-40B4-BE49-F238E27FC236}">
                        <a16:creationId xmlns:a16="http://schemas.microsoft.com/office/drawing/2014/main" id="{97E8071A-4FB8-41C8-B565-E47ACD33D2ED}"/>
                      </a:ext>
                    </a:extLst>
                  </p:cNvPr>
                  <p:cNvGrpSpPr/>
                  <p:nvPr/>
                </p:nvGrpSpPr>
                <p:grpSpPr>
                  <a:xfrm>
                    <a:off x="7383827" y="5017936"/>
                    <a:ext cx="1699681" cy="1523852"/>
                    <a:chOff x="6246902" y="3993276"/>
                    <a:chExt cx="1699681" cy="1523852"/>
                  </a:xfrm>
                </p:grpSpPr>
                <p:pic>
                  <p:nvPicPr>
                    <p:cNvPr id="179" name="Picture 178">
                      <a:extLst>
                        <a:ext uri="{FF2B5EF4-FFF2-40B4-BE49-F238E27FC236}">
                          <a16:creationId xmlns:a16="http://schemas.microsoft.com/office/drawing/2014/main" id="{B75B195B-8B0D-4037-BC21-C5B882E970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80" name="Rectangle 179">
                      <a:extLst>
                        <a:ext uri="{FF2B5EF4-FFF2-40B4-BE49-F238E27FC236}">
                          <a16:creationId xmlns:a16="http://schemas.microsoft.com/office/drawing/2014/main" id="{5BEC7447-465C-4FB9-8C17-6E7D698DEC7F}"/>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81" name="Rectangle 180">
                      <a:extLst>
                        <a:ext uri="{FF2B5EF4-FFF2-40B4-BE49-F238E27FC236}">
                          <a16:creationId xmlns:a16="http://schemas.microsoft.com/office/drawing/2014/main" id="{6953C704-1618-44B8-8AA0-DC5E4241E314}"/>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82" name="Rectangle 181">
                      <a:extLst>
                        <a:ext uri="{FF2B5EF4-FFF2-40B4-BE49-F238E27FC236}">
                          <a16:creationId xmlns:a16="http://schemas.microsoft.com/office/drawing/2014/main" id="{C46C261E-8145-4631-B93D-DC81AD43358C}"/>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sp>
        <p:nvSpPr>
          <p:cNvPr id="3" name="Slide Number Placeholder 2"/>
          <p:cNvSpPr>
            <a:spLocks noGrp="1"/>
          </p:cNvSpPr>
          <p:nvPr>
            <p:ph type="sldNum" sz="quarter" idx="12"/>
          </p:nvPr>
        </p:nvSpPr>
        <p:spPr/>
        <p:txBody>
          <a:bodyPr/>
          <a:lstStyle/>
          <a:p>
            <a:fld id="{1B5DE891-BED3-4FCA-96F7-3F8A1588183F}" type="slidenum">
              <a:rPr lang="en-US" smtClean="0"/>
              <a:pPr/>
              <a:t>30</a:t>
            </a:fld>
            <a:endParaRPr lang="en-US" dirty="0"/>
          </a:p>
        </p:txBody>
      </p:sp>
    </p:spTree>
    <p:extLst>
      <p:ext uri="{BB962C8B-B14F-4D97-AF65-F5344CB8AC3E}">
        <p14:creationId xmlns:p14="http://schemas.microsoft.com/office/powerpoint/2010/main" val="2108175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730764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Four types of LATTE analyses</a:t>
            </a:r>
            <a:r>
              <a:rPr lang="en-US" sz="4000" dirty="0">
                <a:latin typeface="Tahoma" panose="020B0604030504040204" pitchFamily="34" charset="0"/>
              </a:rPr>
              <a:t> </a:t>
            </a:r>
            <a:r>
              <a:rPr lang="en-US" sz="1000" dirty="0">
                <a:latin typeface="Tahoma" panose="020B0604030504040204" pitchFamily="34" charset="0"/>
              </a:rPr>
              <a:t>(5/14)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188" name="TextBox 187">
            <a:extLst>
              <a:ext uri="{FF2B5EF4-FFF2-40B4-BE49-F238E27FC236}">
                <a16:creationId xmlns:a16="http://schemas.microsoft.com/office/drawing/2014/main" id="{112D4D69-D076-4FE7-8AFC-FE3CAC9E5C49}"/>
              </a:ext>
            </a:extLst>
          </p:cNvPr>
          <p:cNvSpPr txBox="1"/>
          <p:nvPr/>
        </p:nvSpPr>
        <p:spPr>
          <a:xfrm>
            <a:off x="408039" y="1335644"/>
            <a:ext cx="3907929" cy="4401205"/>
          </a:xfrm>
          <a:prstGeom prst="rect">
            <a:avLst/>
          </a:prstGeom>
          <a:noFill/>
          <a:ln cmpd="thickThin">
            <a:noFill/>
          </a:ln>
        </p:spPr>
        <p:txBody>
          <a:bodyPr wrap="square" rtlCol="0">
            <a:spAutoFit/>
          </a:bodyPr>
          <a:lstStyle/>
          <a:p>
            <a:pPr marL="514350" indent="-514350">
              <a:buFont typeface="+mj-lt"/>
              <a:buAutoNum type="arabicPeriod"/>
            </a:pPr>
            <a:r>
              <a:rPr lang="en-US" sz="2800" dirty="0">
                <a:latin typeface="Tahoma" panose="020B0604030504040204" pitchFamily="34" charset="0"/>
              </a:rPr>
              <a:t>IP* epi link analysis with date data</a:t>
            </a:r>
          </a:p>
          <a:p>
            <a:pPr marL="514350" indent="-514350">
              <a:buFont typeface="+mj-lt"/>
              <a:buAutoNum type="arabicPeriod"/>
            </a:pPr>
            <a:endParaRPr lang="en-US" sz="2800" dirty="0">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Epi link analysis with date data</a:t>
            </a:r>
          </a:p>
          <a:p>
            <a:pPr marL="514350" indent="-514350">
              <a:buFont typeface="+mj-lt"/>
              <a:buAutoNum type="arabicPeriod"/>
            </a:pPr>
            <a:endParaRPr lang="en-US" sz="2800" dirty="0">
              <a:solidFill>
                <a:schemeClr val="bg1">
                  <a:lumMod val="85000"/>
                </a:schemeClr>
              </a:solidFill>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Epi link analysis without date data</a:t>
            </a:r>
          </a:p>
          <a:p>
            <a:pPr marL="514350" indent="-514350">
              <a:buFont typeface="+mj-lt"/>
              <a:buAutoNum type="arabicPeriod"/>
            </a:pPr>
            <a:endParaRPr lang="en-US" sz="2800" dirty="0">
              <a:solidFill>
                <a:schemeClr val="bg1">
                  <a:lumMod val="85000"/>
                </a:schemeClr>
              </a:solidFill>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Gantt chart analysis</a:t>
            </a:r>
          </a:p>
        </p:txBody>
      </p:sp>
      <p:sp>
        <p:nvSpPr>
          <p:cNvPr id="187" name="TextBox 186">
            <a:extLst>
              <a:ext uri="{FF2B5EF4-FFF2-40B4-BE49-F238E27FC236}">
                <a16:creationId xmlns:a16="http://schemas.microsoft.com/office/drawing/2014/main" id="{AC89EC37-8749-47DB-94EF-E6305596F577}"/>
              </a:ext>
            </a:extLst>
          </p:cNvPr>
          <p:cNvSpPr txBox="1"/>
          <p:nvPr/>
        </p:nvSpPr>
        <p:spPr>
          <a:xfrm>
            <a:off x="408039" y="6316581"/>
            <a:ext cx="2327160" cy="404894"/>
          </a:xfrm>
          <a:prstGeom prst="rect">
            <a:avLst/>
          </a:prstGeom>
          <a:noFill/>
          <a:ln cmpd="thickThin">
            <a:noFill/>
          </a:ln>
        </p:spPr>
        <p:txBody>
          <a:bodyPr wrap="square" rtlCol="0">
            <a:spAutoFit/>
          </a:bodyPr>
          <a:lstStyle/>
          <a:p>
            <a:r>
              <a:rPr lang="en-US" sz="2000" dirty="0">
                <a:latin typeface="Tahoma" panose="020B0604030504040204" pitchFamily="34" charset="0"/>
              </a:rPr>
              <a:t>* Infectious period</a:t>
            </a:r>
          </a:p>
        </p:txBody>
      </p:sp>
      <p:grpSp>
        <p:nvGrpSpPr>
          <p:cNvPr id="5" name="Group 4" descr="Icons of a sick person coughing and multiple contacts with dates of stay at a location and dates of infectious periods.">
            <a:extLst>
              <a:ext uri="{FF2B5EF4-FFF2-40B4-BE49-F238E27FC236}">
                <a16:creationId xmlns:a16="http://schemas.microsoft.com/office/drawing/2014/main" id="{91DF0A0B-2234-4959-ABBE-05D60902D534}"/>
              </a:ext>
            </a:extLst>
          </p:cNvPr>
          <p:cNvGrpSpPr/>
          <p:nvPr/>
        </p:nvGrpSpPr>
        <p:grpSpPr>
          <a:xfrm>
            <a:off x="5418414" y="964644"/>
            <a:ext cx="6577042" cy="5584253"/>
            <a:chOff x="5418414" y="964644"/>
            <a:chExt cx="6577042" cy="5584253"/>
          </a:xfrm>
        </p:grpSpPr>
        <p:pic>
          <p:nvPicPr>
            <p:cNvPr id="9" name="Picture 8">
              <a:extLst>
                <a:ext uri="{FF2B5EF4-FFF2-40B4-BE49-F238E27FC236}">
                  <a16:creationId xmlns:a16="http://schemas.microsoft.com/office/drawing/2014/main" id="{799E90FD-8784-48C7-8204-2EA6FDFF49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5426" y="2777515"/>
              <a:ext cx="509015" cy="914400"/>
            </a:xfrm>
            <a:prstGeom prst="rect">
              <a:avLst/>
            </a:prstGeom>
            <a:effectLst>
              <a:glow rad="127000">
                <a:srgbClr val="F6A01A"/>
              </a:glow>
            </a:effectLst>
          </p:spPr>
        </p:pic>
        <p:pic>
          <p:nvPicPr>
            <p:cNvPr id="10" name="Picture 9">
              <a:extLst>
                <a:ext uri="{FF2B5EF4-FFF2-40B4-BE49-F238E27FC236}">
                  <a16:creationId xmlns:a16="http://schemas.microsoft.com/office/drawing/2014/main" id="{013B523D-B1A3-4E5A-A206-CEC1AD02CE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4651" y="964644"/>
              <a:ext cx="1586218" cy="894523"/>
            </a:xfrm>
            <a:prstGeom prst="rect">
              <a:avLst/>
            </a:prstGeom>
          </p:spPr>
        </p:pic>
        <p:grpSp>
          <p:nvGrpSpPr>
            <p:cNvPr id="73" name="Group 72">
              <a:extLst>
                <a:ext uri="{FF2B5EF4-FFF2-40B4-BE49-F238E27FC236}">
                  <a16:creationId xmlns:a16="http://schemas.microsoft.com/office/drawing/2014/main" id="{1680A9C7-4E88-4220-B4B7-49AED225D5C6}"/>
                </a:ext>
              </a:extLst>
            </p:cNvPr>
            <p:cNvGrpSpPr/>
            <p:nvPr/>
          </p:nvGrpSpPr>
          <p:grpSpPr>
            <a:xfrm>
              <a:off x="7538007" y="4131118"/>
              <a:ext cx="1301914" cy="1079909"/>
              <a:chOff x="7538007" y="4131118"/>
              <a:chExt cx="1301914" cy="1079909"/>
            </a:xfrm>
          </p:grpSpPr>
          <p:pic>
            <p:nvPicPr>
              <p:cNvPr id="7" name="Picture 6">
                <a:extLst>
                  <a:ext uri="{FF2B5EF4-FFF2-40B4-BE49-F238E27FC236}">
                    <a16:creationId xmlns:a16="http://schemas.microsoft.com/office/drawing/2014/main" id="{3A1E36CC-A145-4067-AA93-5D925AFCEC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07" y="4131118"/>
                <a:ext cx="382695" cy="914400"/>
              </a:xfrm>
              <a:prstGeom prst="rect">
                <a:avLst/>
              </a:prstGeom>
              <a:effectLst>
                <a:glow rad="76200">
                  <a:schemeClr val="bg1"/>
                </a:glow>
              </a:effectLst>
            </p:spPr>
          </p:pic>
          <p:grpSp>
            <p:nvGrpSpPr>
              <p:cNvPr id="24" name="Group 23">
                <a:extLst>
                  <a:ext uri="{FF2B5EF4-FFF2-40B4-BE49-F238E27FC236}">
                    <a16:creationId xmlns:a16="http://schemas.microsoft.com/office/drawing/2014/main" id="{C88711A6-286B-49D2-95D8-7AE76E6594C6}"/>
                  </a:ext>
                </a:extLst>
              </p:cNvPr>
              <p:cNvGrpSpPr>
                <a:grpSpLocks noChangeAspect="1"/>
              </p:cNvGrpSpPr>
              <p:nvPr/>
            </p:nvGrpSpPr>
            <p:grpSpPr>
              <a:xfrm>
                <a:off x="7976142" y="4570947"/>
                <a:ext cx="863779" cy="640080"/>
                <a:chOff x="7498810" y="3760108"/>
                <a:chExt cx="3419300" cy="2533778"/>
              </a:xfrm>
            </p:grpSpPr>
            <p:grpSp>
              <p:nvGrpSpPr>
                <p:cNvPr id="25" name="Group 24">
                  <a:extLst>
                    <a:ext uri="{FF2B5EF4-FFF2-40B4-BE49-F238E27FC236}">
                      <a16:creationId xmlns:a16="http://schemas.microsoft.com/office/drawing/2014/main" id="{47764A0F-9621-4E09-AFEB-BAC421F4329F}"/>
                    </a:ext>
                  </a:extLst>
                </p:cNvPr>
                <p:cNvGrpSpPr/>
                <p:nvPr/>
              </p:nvGrpSpPr>
              <p:grpSpPr>
                <a:xfrm>
                  <a:off x="8646326" y="3760108"/>
                  <a:ext cx="2271784" cy="2036772"/>
                  <a:chOff x="8258247" y="4401909"/>
                  <a:chExt cx="1699681" cy="1523852"/>
                </a:xfrm>
              </p:grpSpPr>
              <p:pic>
                <p:nvPicPr>
                  <p:cNvPr id="33" name="Picture 32">
                    <a:extLst>
                      <a:ext uri="{FF2B5EF4-FFF2-40B4-BE49-F238E27FC236}">
                        <a16:creationId xmlns:a16="http://schemas.microsoft.com/office/drawing/2014/main" id="{C12229E1-1693-49C0-BF4B-E6A0053820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34" name="Rectangle 33">
                    <a:extLst>
                      <a:ext uri="{FF2B5EF4-FFF2-40B4-BE49-F238E27FC236}">
                        <a16:creationId xmlns:a16="http://schemas.microsoft.com/office/drawing/2014/main" id="{80C9AA01-7E0A-4C7B-9A2F-44873803EEED}"/>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5" name="Rectangle 34">
                    <a:extLst>
                      <a:ext uri="{FF2B5EF4-FFF2-40B4-BE49-F238E27FC236}">
                        <a16:creationId xmlns:a16="http://schemas.microsoft.com/office/drawing/2014/main" id="{C8E0D291-9422-4C96-9D20-81D4CB00065E}"/>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26" name="Group 25">
                  <a:extLst>
                    <a:ext uri="{FF2B5EF4-FFF2-40B4-BE49-F238E27FC236}">
                      <a16:creationId xmlns:a16="http://schemas.microsoft.com/office/drawing/2014/main" id="{25343F11-975A-45DF-9646-5FB80895B72C}"/>
                    </a:ext>
                  </a:extLst>
                </p:cNvPr>
                <p:cNvGrpSpPr/>
                <p:nvPr/>
              </p:nvGrpSpPr>
              <p:grpSpPr>
                <a:xfrm>
                  <a:off x="7498810" y="4257114"/>
                  <a:ext cx="2271784" cy="2036772"/>
                  <a:chOff x="7383827" y="5017936"/>
                  <a:chExt cx="1699681" cy="1523852"/>
                </a:xfrm>
              </p:grpSpPr>
              <p:sp>
                <p:nvSpPr>
                  <p:cNvPr id="27" name="Rectangle 26">
                    <a:extLst>
                      <a:ext uri="{FF2B5EF4-FFF2-40B4-BE49-F238E27FC236}">
                        <a16:creationId xmlns:a16="http://schemas.microsoft.com/office/drawing/2014/main" id="{21DA933B-6C09-49B2-9649-803E56F8B34D}"/>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8" name="Group 27">
                    <a:extLst>
                      <a:ext uri="{FF2B5EF4-FFF2-40B4-BE49-F238E27FC236}">
                        <a16:creationId xmlns:a16="http://schemas.microsoft.com/office/drawing/2014/main" id="{8C125954-A139-4424-9504-39006974BF8B}"/>
                      </a:ext>
                    </a:extLst>
                  </p:cNvPr>
                  <p:cNvGrpSpPr/>
                  <p:nvPr/>
                </p:nvGrpSpPr>
                <p:grpSpPr>
                  <a:xfrm>
                    <a:off x="7383827" y="5017936"/>
                    <a:ext cx="1699681" cy="1523852"/>
                    <a:chOff x="6246902" y="3993276"/>
                    <a:chExt cx="1699681" cy="1523852"/>
                  </a:xfrm>
                </p:grpSpPr>
                <p:pic>
                  <p:nvPicPr>
                    <p:cNvPr id="29" name="Picture 28">
                      <a:extLst>
                        <a:ext uri="{FF2B5EF4-FFF2-40B4-BE49-F238E27FC236}">
                          <a16:creationId xmlns:a16="http://schemas.microsoft.com/office/drawing/2014/main" id="{95672D43-3653-4EC4-892D-417F55B864B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30" name="Rectangle 29">
                      <a:extLst>
                        <a:ext uri="{FF2B5EF4-FFF2-40B4-BE49-F238E27FC236}">
                          <a16:creationId xmlns:a16="http://schemas.microsoft.com/office/drawing/2014/main" id="{4501B6DE-D36A-4D04-BE96-17C5224090C7}"/>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1" name="Rectangle 30">
                      <a:extLst>
                        <a:ext uri="{FF2B5EF4-FFF2-40B4-BE49-F238E27FC236}">
                          <a16:creationId xmlns:a16="http://schemas.microsoft.com/office/drawing/2014/main" id="{FD4212AE-971A-410B-BA65-5F69E5A00B9E}"/>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2" name="Rectangle 31">
                      <a:extLst>
                        <a:ext uri="{FF2B5EF4-FFF2-40B4-BE49-F238E27FC236}">
                          <a16:creationId xmlns:a16="http://schemas.microsoft.com/office/drawing/2014/main" id="{E2D5B052-3E69-4598-88EE-6FD14D4E8C24}"/>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36" name="Group 35">
              <a:extLst>
                <a:ext uri="{FF2B5EF4-FFF2-40B4-BE49-F238E27FC236}">
                  <a16:creationId xmlns:a16="http://schemas.microsoft.com/office/drawing/2014/main" id="{CFC1B608-CFCA-405B-B040-B1868C2F5768}"/>
                </a:ext>
              </a:extLst>
            </p:cNvPr>
            <p:cNvGrpSpPr>
              <a:grpSpLocks noChangeAspect="1"/>
            </p:cNvGrpSpPr>
            <p:nvPr/>
          </p:nvGrpSpPr>
          <p:grpSpPr>
            <a:xfrm>
              <a:off x="8065042" y="3238739"/>
              <a:ext cx="863779" cy="640080"/>
              <a:chOff x="7498810" y="3760108"/>
              <a:chExt cx="3419300" cy="2533778"/>
            </a:xfrm>
          </p:grpSpPr>
          <p:grpSp>
            <p:nvGrpSpPr>
              <p:cNvPr id="37" name="Group 36">
                <a:extLst>
                  <a:ext uri="{FF2B5EF4-FFF2-40B4-BE49-F238E27FC236}">
                    <a16:creationId xmlns:a16="http://schemas.microsoft.com/office/drawing/2014/main" id="{0A402CD7-8EF8-47C2-85C9-EF48775F8EBE}"/>
                  </a:ext>
                </a:extLst>
              </p:cNvPr>
              <p:cNvGrpSpPr/>
              <p:nvPr/>
            </p:nvGrpSpPr>
            <p:grpSpPr>
              <a:xfrm>
                <a:off x="8646326" y="3760108"/>
                <a:ext cx="2271784" cy="2036772"/>
                <a:chOff x="8258247" y="4401909"/>
                <a:chExt cx="1699681" cy="1523852"/>
              </a:xfrm>
            </p:grpSpPr>
            <p:pic>
              <p:nvPicPr>
                <p:cNvPr id="45" name="Picture 44">
                  <a:extLst>
                    <a:ext uri="{FF2B5EF4-FFF2-40B4-BE49-F238E27FC236}">
                      <a16:creationId xmlns:a16="http://schemas.microsoft.com/office/drawing/2014/main" id="{1EA27B18-1B8D-4BF3-8BE4-B3A0BF174D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46" name="Rectangle 45">
                  <a:extLst>
                    <a:ext uri="{FF2B5EF4-FFF2-40B4-BE49-F238E27FC236}">
                      <a16:creationId xmlns:a16="http://schemas.microsoft.com/office/drawing/2014/main" id="{6A6B55A4-46CE-4525-BF17-C0602F89523E}"/>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7" name="Rectangle 46">
                  <a:extLst>
                    <a:ext uri="{FF2B5EF4-FFF2-40B4-BE49-F238E27FC236}">
                      <a16:creationId xmlns:a16="http://schemas.microsoft.com/office/drawing/2014/main" id="{0278A5D2-5334-43CD-9F62-F844156D3E0A}"/>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38" name="Group 37">
                <a:extLst>
                  <a:ext uri="{FF2B5EF4-FFF2-40B4-BE49-F238E27FC236}">
                    <a16:creationId xmlns:a16="http://schemas.microsoft.com/office/drawing/2014/main" id="{354AA15B-8714-4E62-B72D-181579251837}"/>
                  </a:ext>
                </a:extLst>
              </p:cNvPr>
              <p:cNvGrpSpPr/>
              <p:nvPr/>
            </p:nvGrpSpPr>
            <p:grpSpPr>
              <a:xfrm>
                <a:off x="7498810" y="4257114"/>
                <a:ext cx="2271784" cy="2036772"/>
                <a:chOff x="7383827" y="5017936"/>
                <a:chExt cx="1699681" cy="1523852"/>
              </a:xfrm>
            </p:grpSpPr>
            <p:sp>
              <p:nvSpPr>
                <p:cNvPr id="39" name="Rectangle 38">
                  <a:extLst>
                    <a:ext uri="{FF2B5EF4-FFF2-40B4-BE49-F238E27FC236}">
                      <a16:creationId xmlns:a16="http://schemas.microsoft.com/office/drawing/2014/main" id="{E3E7BFE7-984B-43B1-9374-F6BFDF267733}"/>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40" name="Group 39">
                  <a:extLst>
                    <a:ext uri="{FF2B5EF4-FFF2-40B4-BE49-F238E27FC236}">
                      <a16:creationId xmlns:a16="http://schemas.microsoft.com/office/drawing/2014/main" id="{4A6E4DF3-9617-4BB2-B7B5-37CEAF9A49AF}"/>
                    </a:ext>
                  </a:extLst>
                </p:cNvPr>
                <p:cNvGrpSpPr/>
                <p:nvPr/>
              </p:nvGrpSpPr>
              <p:grpSpPr>
                <a:xfrm>
                  <a:off x="7383827" y="5017936"/>
                  <a:ext cx="1699681" cy="1523852"/>
                  <a:chOff x="6246902" y="3993276"/>
                  <a:chExt cx="1699681" cy="1523852"/>
                </a:xfrm>
              </p:grpSpPr>
              <p:pic>
                <p:nvPicPr>
                  <p:cNvPr id="41" name="Picture 40">
                    <a:extLst>
                      <a:ext uri="{FF2B5EF4-FFF2-40B4-BE49-F238E27FC236}">
                        <a16:creationId xmlns:a16="http://schemas.microsoft.com/office/drawing/2014/main" id="{46EB23F8-8B9B-4D1D-B4DC-055EDD77C8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42" name="Rectangle 41">
                    <a:extLst>
                      <a:ext uri="{FF2B5EF4-FFF2-40B4-BE49-F238E27FC236}">
                        <a16:creationId xmlns:a16="http://schemas.microsoft.com/office/drawing/2014/main" id="{47F84D75-DC15-4858-8BFA-14AB38C99A75}"/>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3" name="Rectangle 42">
                    <a:extLst>
                      <a:ext uri="{FF2B5EF4-FFF2-40B4-BE49-F238E27FC236}">
                        <a16:creationId xmlns:a16="http://schemas.microsoft.com/office/drawing/2014/main" id="{CFF68778-496F-4733-AB18-F44047E6FFA5}"/>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4" name="Rectangle 43">
                    <a:extLst>
                      <a:ext uri="{FF2B5EF4-FFF2-40B4-BE49-F238E27FC236}">
                        <a16:creationId xmlns:a16="http://schemas.microsoft.com/office/drawing/2014/main" id="{07213F47-6C89-4FE8-B105-1B3D0C3CA6F4}"/>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nvGrpSpPr>
            <p:cNvPr id="72" name="Group 71">
              <a:extLst>
                <a:ext uri="{FF2B5EF4-FFF2-40B4-BE49-F238E27FC236}">
                  <a16:creationId xmlns:a16="http://schemas.microsoft.com/office/drawing/2014/main" id="{8D0509B1-D350-4703-8CB1-7CF1B7A5FA92}"/>
                </a:ext>
              </a:extLst>
            </p:cNvPr>
            <p:cNvGrpSpPr/>
            <p:nvPr/>
          </p:nvGrpSpPr>
          <p:grpSpPr>
            <a:xfrm>
              <a:off x="9596118" y="4234935"/>
              <a:ext cx="1345609" cy="1021908"/>
              <a:chOff x="9596118" y="4234935"/>
              <a:chExt cx="1345609" cy="1021908"/>
            </a:xfrm>
          </p:grpSpPr>
          <p:pic>
            <p:nvPicPr>
              <p:cNvPr id="48" name="Picture 47">
                <a:extLst>
                  <a:ext uri="{FF2B5EF4-FFF2-40B4-BE49-F238E27FC236}">
                    <a16:creationId xmlns:a16="http://schemas.microsoft.com/office/drawing/2014/main" id="{E82CA51E-65CE-40CE-AAA9-4CA9D0F70A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50" name="Group 49">
                <a:extLst>
                  <a:ext uri="{FF2B5EF4-FFF2-40B4-BE49-F238E27FC236}">
                    <a16:creationId xmlns:a16="http://schemas.microsoft.com/office/drawing/2014/main" id="{6799150F-47A0-43C0-8E38-409D20A8DD6F}"/>
                  </a:ext>
                </a:extLst>
              </p:cNvPr>
              <p:cNvGrpSpPr>
                <a:grpSpLocks noChangeAspect="1"/>
              </p:cNvGrpSpPr>
              <p:nvPr/>
            </p:nvGrpSpPr>
            <p:grpSpPr>
              <a:xfrm>
                <a:off x="10077948" y="4616763"/>
                <a:ext cx="863779" cy="640080"/>
                <a:chOff x="7498810" y="3760108"/>
                <a:chExt cx="3419300" cy="2533778"/>
              </a:xfrm>
            </p:grpSpPr>
            <p:grpSp>
              <p:nvGrpSpPr>
                <p:cNvPr id="51" name="Group 50">
                  <a:extLst>
                    <a:ext uri="{FF2B5EF4-FFF2-40B4-BE49-F238E27FC236}">
                      <a16:creationId xmlns:a16="http://schemas.microsoft.com/office/drawing/2014/main" id="{1947C373-6275-462E-A1BB-C35824BE8828}"/>
                    </a:ext>
                  </a:extLst>
                </p:cNvPr>
                <p:cNvGrpSpPr/>
                <p:nvPr/>
              </p:nvGrpSpPr>
              <p:grpSpPr>
                <a:xfrm>
                  <a:off x="8646326" y="3760108"/>
                  <a:ext cx="2271784" cy="2036772"/>
                  <a:chOff x="8258247" y="4401909"/>
                  <a:chExt cx="1699681" cy="1523852"/>
                </a:xfrm>
              </p:grpSpPr>
              <p:pic>
                <p:nvPicPr>
                  <p:cNvPr id="59" name="Picture 58">
                    <a:extLst>
                      <a:ext uri="{FF2B5EF4-FFF2-40B4-BE49-F238E27FC236}">
                        <a16:creationId xmlns:a16="http://schemas.microsoft.com/office/drawing/2014/main" id="{89B49FF8-B74A-4A52-B97C-20AC50DB00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60" name="Rectangle 59">
                    <a:extLst>
                      <a:ext uri="{FF2B5EF4-FFF2-40B4-BE49-F238E27FC236}">
                        <a16:creationId xmlns:a16="http://schemas.microsoft.com/office/drawing/2014/main" id="{D565CA5B-EE8D-43D5-B9DF-6C16409F3AD0}"/>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61" name="Rectangle 60">
                    <a:extLst>
                      <a:ext uri="{FF2B5EF4-FFF2-40B4-BE49-F238E27FC236}">
                        <a16:creationId xmlns:a16="http://schemas.microsoft.com/office/drawing/2014/main" id="{83E3C3EC-FED3-48A5-8D10-92820FD15C8C}"/>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52" name="Group 51">
                  <a:extLst>
                    <a:ext uri="{FF2B5EF4-FFF2-40B4-BE49-F238E27FC236}">
                      <a16:creationId xmlns:a16="http://schemas.microsoft.com/office/drawing/2014/main" id="{21F8A231-2B69-4D3C-B518-1AF81F44046A}"/>
                    </a:ext>
                  </a:extLst>
                </p:cNvPr>
                <p:cNvGrpSpPr/>
                <p:nvPr/>
              </p:nvGrpSpPr>
              <p:grpSpPr>
                <a:xfrm>
                  <a:off x="7498810" y="4257114"/>
                  <a:ext cx="2271784" cy="2036772"/>
                  <a:chOff x="7383827" y="5017936"/>
                  <a:chExt cx="1699681" cy="1523852"/>
                </a:xfrm>
              </p:grpSpPr>
              <p:sp>
                <p:nvSpPr>
                  <p:cNvPr id="53" name="Rectangle 52">
                    <a:extLst>
                      <a:ext uri="{FF2B5EF4-FFF2-40B4-BE49-F238E27FC236}">
                        <a16:creationId xmlns:a16="http://schemas.microsoft.com/office/drawing/2014/main" id="{F3C54BF6-2A63-4E4F-800A-D7EA7F633F84}"/>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54" name="Group 53">
                    <a:extLst>
                      <a:ext uri="{FF2B5EF4-FFF2-40B4-BE49-F238E27FC236}">
                        <a16:creationId xmlns:a16="http://schemas.microsoft.com/office/drawing/2014/main" id="{B24E3411-65E1-4C4A-B860-2164DE888410}"/>
                      </a:ext>
                    </a:extLst>
                  </p:cNvPr>
                  <p:cNvGrpSpPr/>
                  <p:nvPr/>
                </p:nvGrpSpPr>
                <p:grpSpPr>
                  <a:xfrm>
                    <a:off x="7383827" y="5017936"/>
                    <a:ext cx="1699681" cy="1523852"/>
                    <a:chOff x="6246902" y="3993276"/>
                    <a:chExt cx="1699681" cy="1523852"/>
                  </a:xfrm>
                </p:grpSpPr>
                <p:pic>
                  <p:nvPicPr>
                    <p:cNvPr id="55" name="Picture 54">
                      <a:extLst>
                        <a:ext uri="{FF2B5EF4-FFF2-40B4-BE49-F238E27FC236}">
                          <a16:creationId xmlns:a16="http://schemas.microsoft.com/office/drawing/2014/main" id="{2FB4B19D-CADC-4773-8897-C46EF0BF88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56" name="Rectangle 55">
                      <a:extLst>
                        <a:ext uri="{FF2B5EF4-FFF2-40B4-BE49-F238E27FC236}">
                          <a16:creationId xmlns:a16="http://schemas.microsoft.com/office/drawing/2014/main" id="{2CDFC09F-0814-4BAB-956C-77AFCA9587F9}"/>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7" name="Rectangle 56">
                      <a:extLst>
                        <a:ext uri="{FF2B5EF4-FFF2-40B4-BE49-F238E27FC236}">
                          <a16:creationId xmlns:a16="http://schemas.microsoft.com/office/drawing/2014/main" id="{9437556A-596F-467F-AE15-FA6F1029C4EA}"/>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8" name="Rectangle 57">
                      <a:extLst>
                        <a:ext uri="{FF2B5EF4-FFF2-40B4-BE49-F238E27FC236}">
                          <a16:creationId xmlns:a16="http://schemas.microsoft.com/office/drawing/2014/main" id="{358DE0F0-7F6C-49CB-BF89-E6D770C6B9F0}"/>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62" name="Group 61">
              <a:extLst>
                <a:ext uri="{FF2B5EF4-FFF2-40B4-BE49-F238E27FC236}">
                  <a16:creationId xmlns:a16="http://schemas.microsoft.com/office/drawing/2014/main" id="{5E3E09F1-A840-4F3C-8BBF-F1EE373B66E9}"/>
                </a:ext>
              </a:extLst>
            </p:cNvPr>
            <p:cNvGrpSpPr>
              <a:grpSpLocks noChangeAspect="1"/>
            </p:cNvGrpSpPr>
            <p:nvPr/>
          </p:nvGrpSpPr>
          <p:grpSpPr>
            <a:xfrm>
              <a:off x="6457357" y="3239851"/>
              <a:ext cx="863779" cy="640080"/>
              <a:chOff x="2292057" y="3128148"/>
              <a:chExt cx="1198607" cy="888195"/>
            </a:xfrm>
          </p:grpSpPr>
          <p:pic>
            <p:nvPicPr>
              <p:cNvPr id="63" name="Picture 62">
                <a:extLst>
                  <a:ext uri="{FF2B5EF4-FFF2-40B4-BE49-F238E27FC236}">
                    <a16:creationId xmlns:a16="http://schemas.microsoft.com/office/drawing/2014/main" id="{EF1772F1-E8FF-401D-B013-4150E83E0F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94309" y="3128148"/>
                <a:ext cx="796355" cy="713974"/>
              </a:xfrm>
              <a:prstGeom prst="rect">
                <a:avLst/>
              </a:prstGeom>
            </p:spPr>
          </p:pic>
          <p:sp>
            <p:nvSpPr>
              <p:cNvPr id="64" name="Rectangle 63">
                <a:extLst>
                  <a:ext uri="{FF2B5EF4-FFF2-40B4-BE49-F238E27FC236}">
                    <a16:creationId xmlns:a16="http://schemas.microsoft.com/office/drawing/2014/main" id="{24E08338-C186-4101-A9C1-61C362F6F6F6}"/>
                  </a:ext>
                </a:extLst>
              </p:cNvPr>
              <p:cNvSpPr/>
              <p:nvPr/>
            </p:nvSpPr>
            <p:spPr>
              <a:xfrm>
                <a:off x="2706117" y="3715769"/>
                <a:ext cx="664489"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65" name="Rectangle 64">
                <a:extLst>
                  <a:ext uri="{FF2B5EF4-FFF2-40B4-BE49-F238E27FC236}">
                    <a16:creationId xmlns:a16="http://schemas.microsoft.com/office/drawing/2014/main" id="{D75B1EA9-95D9-4BF3-B26D-DE9C13492E8E}"/>
                  </a:ext>
                </a:extLst>
              </p:cNvPr>
              <p:cNvSpPr/>
              <p:nvPr/>
            </p:nvSpPr>
            <p:spPr>
              <a:xfrm flipH="1">
                <a:off x="3144622" y="3608111"/>
                <a:ext cx="332181"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66" name="Rectangle 65">
                <a:extLst>
                  <a:ext uri="{FF2B5EF4-FFF2-40B4-BE49-F238E27FC236}">
                    <a16:creationId xmlns:a16="http://schemas.microsoft.com/office/drawing/2014/main" id="{F4C0F3DA-584D-4256-916A-7D931249E616}"/>
                  </a:ext>
                </a:extLst>
              </p:cNvPr>
              <p:cNvSpPr/>
              <p:nvPr/>
            </p:nvSpPr>
            <p:spPr>
              <a:xfrm>
                <a:off x="2292057" y="3302369"/>
                <a:ext cx="794001" cy="713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pic>
            <p:nvPicPr>
              <p:cNvPr id="67" name="Picture 66">
                <a:extLst>
                  <a:ext uri="{FF2B5EF4-FFF2-40B4-BE49-F238E27FC236}">
                    <a16:creationId xmlns:a16="http://schemas.microsoft.com/office/drawing/2014/main" id="{8ECF3B8C-0EBC-49B6-8A1E-87BBD572D6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92057" y="3302369"/>
                <a:ext cx="796355" cy="713974"/>
              </a:xfrm>
              <a:prstGeom prst="rect">
                <a:avLst/>
              </a:prstGeom>
            </p:spPr>
          </p:pic>
          <p:sp>
            <p:nvSpPr>
              <p:cNvPr id="68" name="Rectangle 67">
                <a:extLst>
                  <a:ext uri="{FF2B5EF4-FFF2-40B4-BE49-F238E27FC236}">
                    <a16:creationId xmlns:a16="http://schemas.microsoft.com/office/drawing/2014/main" id="{E01E0665-5CA6-4E58-B6C3-744CFCC165DF}"/>
                  </a:ext>
                </a:extLst>
              </p:cNvPr>
              <p:cNvSpPr/>
              <p:nvPr/>
            </p:nvSpPr>
            <p:spPr>
              <a:xfrm>
                <a:off x="2521893" y="3555451"/>
                <a:ext cx="564165"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69" name="Rectangle 68">
                <a:extLst>
                  <a:ext uri="{FF2B5EF4-FFF2-40B4-BE49-F238E27FC236}">
                    <a16:creationId xmlns:a16="http://schemas.microsoft.com/office/drawing/2014/main" id="{D125B531-2E54-46DC-BB29-720BCC34E4BD}"/>
                  </a:ext>
                </a:extLst>
              </p:cNvPr>
              <p:cNvSpPr/>
              <p:nvPr/>
            </p:nvSpPr>
            <p:spPr>
              <a:xfrm>
                <a:off x="2303864" y="3671940"/>
                <a:ext cx="770688"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70" name="Rectangle 69">
                <a:extLst>
                  <a:ext uri="{FF2B5EF4-FFF2-40B4-BE49-F238E27FC236}">
                    <a16:creationId xmlns:a16="http://schemas.microsoft.com/office/drawing/2014/main" id="{44C4BFC8-65D9-4A39-B644-D7AAE26071E6}"/>
                  </a:ext>
                </a:extLst>
              </p:cNvPr>
              <p:cNvSpPr/>
              <p:nvPr/>
            </p:nvSpPr>
            <p:spPr>
              <a:xfrm>
                <a:off x="2303902" y="3782332"/>
                <a:ext cx="217991"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4" name="TextBox 3">
              <a:extLst>
                <a:ext uri="{FF2B5EF4-FFF2-40B4-BE49-F238E27FC236}">
                  <a16:creationId xmlns:a16="http://schemas.microsoft.com/office/drawing/2014/main" id="{DEED86BC-4577-49BA-882E-EC81329AC277}"/>
                </a:ext>
              </a:extLst>
            </p:cNvPr>
            <p:cNvSpPr txBox="1"/>
            <p:nvPr/>
          </p:nvSpPr>
          <p:spPr>
            <a:xfrm>
              <a:off x="9620849" y="1147525"/>
              <a:ext cx="2338974" cy="461665"/>
            </a:xfrm>
            <a:prstGeom prst="rect">
              <a:avLst/>
            </a:prstGeom>
            <a:noFill/>
          </p:spPr>
          <p:txBody>
            <a:bodyPr wrap="none" rtlCol="0">
              <a:spAutoFit/>
            </a:bodyPr>
            <a:lstStyle/>
            <a:p>
              <a:r>
                <a:rPr lang="en-US" sz="2400" dirty="0"/>
                <a:t>Homeless shelter</a:t>
              </a:r>
            </a:p>
          </p:txBody>
        </p:sp>
        <p:grpSp>
          <p:nvGrpSpPr>
            <p:cNvPr id="74" name="Group 73">
              <a:extLst>
                <a:ext uri="{FF2B5EF4-FFF2-40B4-BE49-F238E27FC236}">
                  <a16:creationId xmlns:a16="http://schemas.microsoft.com/office/drawing/2014/main" id="{98D3BEF0-B2D6-4617-AD03-0504AC2A93FB}"/>
                </a:ext>
              </a:extLst>
            </p:cNvPr>
            <p:cNvGrpSpPr/>
            <p:nvPr/>
          </p:nvGrpSpPr>
          <p:grpSpPr>
            <a:xfrm>
              <a:off x="9173744" y="2340461"/>
              <a:ext cx="1301914" cy="1079909"/>
              <a:chOff x="7538007" y="4131118"/>
              <a:chExt cx="1301914" cy="1079909"/>
            </a:xfrm>
          </p:grpSpPr>
          <p:pic>
            <p:nvPicPr>
              <p:cNvPr id="75" name="Picture 74">
                <a:extLst>
                  <a:ext uri="{FF2B5EF4-FFF2-40B4-BE49-F238E27FC236}">
                    <a16:creationId xmlns:a16="http://schemas.microsoft.com/office/drawing/2014/main" id="{B6AF5CFA-4B00-4637-98B1-C33FAE8C69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07" y="4131118"/>
                <a:ext cx="382695" cy="914400"/>
              </a:xfrm>
              <a:prstGeom prst="rect">
                <a:avLst/>
              </a:prstGeom>
              <a:effectLst>
                <a:glow rad="76200">
                  <a:schemeClr val="bg1"/>
                </a:glow>
              </a:effectLst>
            </p:spPr>
          </p:pic>
          <p:grpSp>
            <p:nvGrpSpPr>
              <p:cNvPr id="76" name="Group 75">
                <a:extLst>
                  <a:ext uri="{FF2B5EF4-FFF2-40B4-BE49-F238E27FC236}">
                    <a16:creationId xmlns:a16="http://schemas.microsoft.com/office/drawing/2014/main" id="{529375CC-BA2F-41A1-A9B0-24A80584DDCC}"/>
                  </a:ext>
                </a:extLst>
              </p:cNvPr>
              <p:cNvGrpSpPr>
                <a:grpSpLocks noChangeAspect="1"/>
              </p:cNvGrpSpPr>
              <p:nvPr/>
            </p:nvGrpSpPr>
            <p:grpSpPr>
              <a:xfrm>
                <a:off x="7976142" y="4570947"/>
                <a:ext cx="863779" cy="640080"/>
                <a:chOff x="7498810" y="3760108"/>
                <a:chExt cx="3419300" cy="2533778"/>
              </a:xfrm>
            </p:grpSpPr>
            <p:grpSp>
              <p:nvGrpSpPr>
                <p:cNvPr id="77" name="Group 76">
                  <a:extLst>
                    <a:ext uri="{FF2B5EF4-FFF2-40B4-BE49-F238E27FC236}">
                      <a16:creationId xmlns:a16="http://schemas.microsoft.com/office/drawing/2014/main" id="{A9C4F8DB-B919-47EB-8326-66BCB9A0C847}"/>
                    </a:ext>
                  </a:extLst>
                </p:cNvPr>
                <p:cNvGrpSpPr/>
                <p:nvPr/>
              </p:nvGrpSpPr>
              <p:grpSpPr>
                <a:xfrm>
                  <a:off x="8646326" y="3760108"/>
                  <a:ext cx="2271784" cy="2036772"/>
                  <a:chOff x="8258247" y="4401909"/>
                  <a:chExt cx="1699681" cy="1523852"/>
                </a:xfrm>
              </p:grpSpPr>
              <p:pic>
                <p:nvPicPr>
                  <p:cNvPr id="85" name="Picture 84">
                    <a:extLst>
                      <a:ext uri="{FF2B5EF4-FFF2-40B4-BE49-F238E27FC236}">
                        <a16:creationId xmlns:a16="http://schemas.microsoft.com/office/drawing/2014/main" id="{305D1099-A7E7-42EE-A09B-BF9F7DCF45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86" name="Rectangle 85">
                    <a:extLst>
                      <a:ext uri="{FF2B5EF4-FFF2-40B4-BE49-F238E27FC236}">
                        <a16:creationId xmlns:a16="http://schemas.microsoft.com/office/drawing/2014/main" id="{60A6DCFF-E08A-4DB9-B715-3FD1493C7211}"/>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7" name="Rectangle 86">
                    <a:extLst>
                      <a:ext uri="{FF2B5EF4-FFF2-40B4-BE49-F238E27FC236}">
                        <a16:creationId xmlns:a16="http://schemas.microsoft.com/office/drawing/2014/main" id="{5CB96C6C-AF44-4336-8CB8-D25E6086E809}"/>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78" name="Group 77">
                  <a:extLst>
                    <a:ext uri="{FF2B5EF4-FFF2-40B4-BE49-F238E27FC236}">
                      <a16:creationId xmlns:a16="http://schemas.microsoft.com/office/drawing/2014/main" id="{57334E60-4EBA-4B4D-916A-26371FC4ED81}"/>
                    </a:ext>
                  </a:extLst>
                </p:cNvPr>
                <p:cNvGrpSpPr/>
                <p:nvPr/>
              </p:nvGrpSpPr>
              <p:grpSpPr>
                <a:xfrm>
                  <a:off x="7498810" y="4257114"/>
                  <a:ext cx="2271784" cy="2036772"/>
                  <a:chOff x="7383827" y="5017936"/>
                  <a:chExt cx="1699681" cy="1523852"/>
                </a:xfrm>
              </p:grpSpPr>
              <p:sp>
                <p:nvSpPr>
                  <p:cNvPr id="79" name="Rectangle 78">
                    <a:extLst>
                      <a:ext uri="{FF2B5EF4-FFF2-40B4-BE49-F238E27FC236}">
                        <a16:creationId xmlns:a16="http://schemas.microsoft.com/office/drawing/2014/main" id="{294E6951-DA8F-4BAD-A2EC-D49E302DB0D9}"/>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80" name="Group 79">
                    <a:extLst>
                      <a:ext uri="{FF2B5EF4-FFF2-40B4-BE49-F238E27FC236}">
                        <a16:creationId xmlns:a16="http://schemas.microsoft.com/office/drawing/2014/main" id="{C78E1887-7A10-4AB7-9DB2-3CA086DD1B25}"/>
                      </a:ext>
                    </a:extLst>
                  </p:cNvPr>
                  <p:cNvGrpSpPr/>
                  <p:nvPr/>
                </p:nvGrpSpPr>
                <p:grpSpPr>
                  <a:xfrm>
                    <a:off x="7383827" y="5017936"/>
                    <a:ext cx="1699681" cy="1523852"/>
                    <a:chOff x="6246902" y="3993276"/>
                    <a:chExt cx="1699681" cy="1523852"/>
                  </a:xfrm>
                </p:grpSpPr>
                <p:pic>
                  <p:nvPicPr>
                    <p:cNvPr id="81" name="Picture 80">
                      <a:extLst>
                        <a:ext uri="{FF2B5EF4-FFF2-40B4-BE49-F238E27FC236}">
                          <a16:creationId xmlns:a16="http://schemas.microsoft.com/office/drawing/2014/main" id="{3D3DBF00-F3A4-4E25-8829-246BF9E8B4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82" name="Rectangle 81">
                      <a:extLst>
                        <a:ext uri="{FF2B5EF4-FFF2-40B4-BE49-F238E27FC236}">
                          <a16:creationId xmlns:a16="http://schemas.microsoft.com/office/drawing/2014/main" id="{D8A92841-CB76-401B-A6BD-8AA55A8258C0}"/>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3" name="Rectangle 82">
                      <a:extLst>
                        <a:ext uri="{FF2B5EF4-FFF2-40B4-BE49-F238E27FC236}">
                          <a16:creationId xmlns:a16="http://schemas.microsoft.com/office/drawing/2014/main" id="{38452096-CE30-407D-8016-CC013AFFCD12}"/>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4" name="Rectangle 83">
                      <a:extLst>
                        <a:ext uri="{FF2B5EF4-FFF2-40B4-BE49-F238E27FC236}">
                          <a16:creationId xmlns:a16="http://schemas.microsoft.com/office/drawing/2014/main" id="{FCC94B78-E794-4BA8-AAB4-352BB539D1D1}"/>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88" name="Group 87">
              <a:extLst>
                <a:ext uri="{FF2B5EF4-FFF2-40B4-BE49-F238E27FC236}">
                  <a16:creationId xmlns:a16="http://schemas.microsoft.com/office/drawing/2014/main" id="{656A20C8-4E43-4D25-B1E8-18295BD9F063}"/>
                </a:ext>
              </a:extLst>
            </p:cNvPr>
            <p:cNvGrpSpPr/>
            <p:nvPr/>
          </p:nvGrpSpPr>
          <p:grpSpPr>
            <a:xfrm>
              <a:off x="10604237" y="3293500"/>
              <a:ext cx="1301914" cy="1079909"/>
              <a:chOff x="7538007" y="4131118"/>
              <a:chExt cx="1301914" cy="1079909"/>
            </a:xfrm>
          </p:grpSpPr>
          <p:pic>
            <p:nvPicPr>
              <p:cNvPr id="89" name="Picture 88">
                <a:extLst>
                  <a:ext uri="{FF2B5EF4-FFF2-40B4-BE49-F238E27FC236}">
                    <a16:creationId xmlns:a16="http://schemas.microsoft.com/office/drawing/2014/main" id="{30CF123A-A664-4EF6-976C-E917405AB6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07" y="4131118"/>
                <a:ext cx="382695" cy="914400"/>
              </a:xfrm>
              <a:prstGeom prst="rect">
                <a:avLst/>
              </a:prstGeom>
              <a:effectLst>
                <a:glow rad="76200">
                  <a:schemeClr val="bg1"/>
                </a:glow>
              </a:effectLst>
            </p:spPr>
          </p:pic>
          <p:grpSp>
            <p:nvGrpSpPr>
              <p:cNvPr id="90" name="Group 89">
                <a:extLst>
                  <a:ext uri="{FF2B5EF4-FFF2-40B4-BE49-F238E27FC236}">
                    <a16:creationId xmlns:a16="http://schemas.microsoft.com/office/drawing/2014/main" id="{07CF51A5-0620-4516-BAB6-C2CBDE364729}"/>
                  </a:ext>
                </a:extLst>
              </p:cNvPr>
              <p:cNvGrpSpPr>
                <a:grpSpLocks noChangeAspect="1"/>
              </p:cNvGrpSpPr>
              <p:nvPr/>
            </p:nvGrpSpPr>
            <p:grpSpPr>
              <a:xfrm>
                <a:off x="7976142" y="4570947"/>
                <a:ext cx="863779" cy="640080"/>
                <a:chOff x="7498810" y="3760108"/>
                <a:chExt cx="3419300" cy="2533778"/>
              </a:xfrm>
            </p:grpSpPr>
            <p:grpSp>
              <p:nvGrpSpPr>
                <p:cNvPr id="91" name="Group 90">
                  <a:extLst>
                    <a:ext uri="{FF2B5EF4-FFF2-40B4-BE49-F238E27FC236}">
                      <a16:creationId xmlns:a16="http://schemas.microsoft.com/office/drawing/2014/main" id="{6837712A-8A92-4BE2-A5D8-F7FDCA889932}"/>
                    </a:ext>
                  </a:extLst>
                </p:cNvPr>
                <p:cNvGrpSpPr/>
                <p:nvPr/>
              </p:nvGrpSpPr>
              <p:grpSpPr>
                <a:xfrm>
                  <a:off x="8646326" y="3760108"/>
                  <a:ext cx="2271784" cy="2036772"/>
                  <a:chOff x="8258247" y="4401909"/>
                  <a:chExt cx="1699681" cy="1523852"/>
                </a:xfrm>
              </p:grpSpPr>
              <p:pic>
                <p:nvPicPr>
                  <p:cNvPr id="99" name="Picture 98">
                    <a:extLst>
                      <a:ext uri="{FF2B5EF4-FFF2-40B4-BE49-F238E27FC236}">
                        <a16:creationId xmlns:a16="http://schemas.microsoft.com/office/drawing/2014/main" id="{B8882B9E-3F20-4B29-B5B1-B5F1BD073A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00" name="Rectangle 99">
                    <a:extLst>
                      <a:ext uri="{FF2B5EF4-FFF2-40B4-BE49-F238E27FC236}">
                        <a16:creationId xmlns:a16="http://schemas.microsoft.com/office/drawing/2014/main" id="{34DCCC03-3292-40F9-81DC-D26232EEEF1D}"/>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1" name="Rectangle 100">
                    <a:extLst>
                      <a:ext uri="{FF2B5EF4-FFF2-40B4-BE49-F238E27FC236}">
                        <a16:creationId xmlns:a16="http://schemas.microsoft.com/office/drawing/2014/main" id="{B1530B4E-BA6E-486B-BEB4-ED60D39577BB}"/>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92" name="Group 91">
                  <a:extLst>
                    <a:ext uri="{FF2B5EF4-FFF2-40B4-BE49-F238E27FC236}">
                      <a16:creationId xmlns:a16="http://schemas.microsoft.com/office/drawing/2014/main" id="{C89AC444-E124-47AF-8C46-D968BD32D088}"/>
                    </a:ext>
                  </a:extLst>
                </p:cNvPr>
                <p:cNvGrpSpPr/>
                <p:nvPr/>
              </p:nvGrpSpPr>
              <p:grpSpPr>
                <a:xfrm>
                  <a:off x="7498810" y="4257114"/>
                  <a:ext cx="2271784" cy="2036772"/>
                  <a:chOff x="7383827" y="5017936"/>
                  <a:chExt cx="1699681" cy="1523852"/>
                </a:xfrm>
              </p:grpSpPr>
              <p:sp>
                <p:nvSpPr>
                  <p:cNvPr id="93" name="Rectangle 92">
                    <a:extLst>
                      <a:ext uri="{FF2B5EF4-FFF2-40B4-BE49-F238E27FC236}">
                        <a16:creationId xmlns:a16="http://schemas.microsoft.com/office/drawing/2014/main" id="{5F62A001-A379-4135-838A-27E3D6EE8170}"/>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94" name="Group 93">
                    <a:extLst>
                      <a:ext uri="{FF2B5EF4-FFF2-40B4-BE49-F238E27FC236}">
                        <a16:creationId xmlns:a16="http://schemas.microsoft.com/office/drawing/2014/main" id="{39D9DB1E-5268-4314-94F0-45A4B6134242}"/>
                      </a:ext>
                    </a:extLst>
                  </p:cNvPr>
                  <p:cNvGrpSpPr/>
                  <p:nvPr/>
                </p:nvGrpSpPr>
                <p:grpSpPr>
                  <a:xfrm>
                    <a:off x="7383827" y="5017936"/>
                    <a:ext cx="1699681" cy="1523852"/>
                    <a:chOff x="6246902" y="3993276"/>
                    <a:chExt cx="1699681" cy="1523852"/>
                  </a:xfrm>
                </p:grpSpPr>
                <p:pic>
                  <p:nvPicPr>
                    <p:cNvPr id="95" name="Picture 94">
                      <a:extLst>
                        <a:ext uri="{FF2B5EF4-FFF2-40B4-BE49-F238E27FC236}">
                          <a16:creationId xmlns:a16="http://schemas.microsoft.com/office/drawing/2014/main" id="{67B90B7B-CEAF-4A82-BF88-9E50EAA7B2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96" name="Rectangle 95">
                      <a:extLst>
                        <a:ext uri="{FF2B5EF4-FFF2-40B4-BE49-F238E27FC236}">
                          <a16:creationId xmlns:a16="http://schemas.microsoft.com/office/drawing/2014/main" id="{59A91D3F-7655-475D-85B7-BD830245D64D}"/>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7" name="Rectangle 96">
                      <a:extLst>
                        <a:ext uri="{FF2B5EF4-FFF2-40B4-BE49-F238E27FC236}">
                          <a16:creationId xmlns:a16="http://schemas.microsoft.com/office/drawing/2014/main" id="{F5A90518-F574-420F-9A36-1E8E14ED1225}"/>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8" name="Rectangle 97">
                      <a:extLst>
                        <a:ext uri="{FF2B5EF4-FFF2-40B4-BE49-F238E27FC236}">
                          <a16:creationId xmlns:a16="http://schemas.microsoft.com/office/drawing/2014/main" id="{71D60B42-AD3E-4E10-95DE-DE7ECB0022C2}"/>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02" name="Group 101">
              <a:extLst>
                <a:ext uri="{FF2B5EF4-FFF2-40B4-BE49-F238E27FC236}">
                  <a16:creationId xmlns:a16="http://schemas.microsoft.com/office/drawing/2014/main" id="{A92F54E8-1904-48CE-8D2E-3C12EC4F74FF}"/>
                </a:ext>
              </a:extLst>
            </p:cNvPr>
            <p:cNvGrpSpPr/>
            <p:nvPr/>
          </p:nvGrpSpPr>
          <p:grpSpPr>
            <a:xfrm>
              <a:off x="6471279" y="5468988"/>
              <a:ext cx="1301914" cy="1079909"/>
              <a:chOff x="7538007" y="4131118"/>
              <a:chExt cx="1301914" cy="1079909"/>
            </a:xfrm>
          </p:grpSpPr>
          <p:pic>
            <p:nvPicPr>
              <p:cNvPr id="103" name="Picture 102">
                <a:extLst>
                  <a:ext uri="{FF2B5EF4-FFF2-40B4-BE49-F238E27FC236}">
                    <a16:creationId xmlns:a16="http://schemas.microsoft.com/office/drawing/2014/main" id="{21510721-D658-4B18-9083-496F306518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07" y="4131118"/>
                <a:ext cx="382695" cy="914400"/>
              </a:xfrm>
              <a:prstGeom prst="rect">
                <a:avLst/>
              </a:prstGeom>
              <a:effectLst>
                <a:glow rad="76200">
                  <a:schemeClr val="bg1"/>
                </a:glow>
              </a:effectLst>
            </p:spPr>
          </p:pic>
          <p:grpSp>
            <p:nvGrpSpPr>
              <p:cNvPr id="104" name="Group 103">
                <a:extLst>
                  <a:ext uri="{FF2B5EF4-FFF2-40B4-BE49-F238E27FC236}">
                    <a16:creationId xmlns:a16="http://schemas.microsoft.com/office/drawing/2014/main" id="{7D08A166-C8A7-4E9E-B307-1F70CF27945E}"/>
                  </a:ext>
                </a:extLst>
              </p:cNvPr>
              <p:cNvGrpSpPr>
                <a:grpSpLocks noChangeAspect="1"/>
              </p:cNvGrpSpPr>
              <p:nvPr/>
            </p:nvGrpSpPr>
            <p:grpSpPr>
              <a:xfrm>
                <a:off x="7976142" y="4570947"/>
                <a:ext cx="863779" cy="640080"/>
                <a:chOff x="7498810" y="3760108"/>
                <a:chExt cx="3419300" cy="2533778"/>
              </a:xfrm>
            </p:grpSpPr>
            <p:grpSp>
              <p:nvGrpSpPr>
                <p:cNvPr id="105" name="Group 104">
                  <a:extLst>
                    <a:ext uri="{FF2B5EF4-FFF2-40B4-BE49-F238E27FC236}">
                      <a16:creationId xmlns:a16="http://schemas.microsoft.com/office/drawing/2014/main" id="{EBEE5724-BDFE-4971-85C7-0586D5B2007A}"/>
                    </a:ext>
                  </a:extLst>
                </p:cNvPr>
                <p:cNvGrpSpPr/>
                <p:nvPr/>
              </p:nvGrpSpPr>
              <p:grpSpPr>
                <a:xfrm>
                  <a:off x="8646326" y="3760108"/>
                  <a:ext cx="2271784" cy="2036772"/>
                  <a:chOff x="8258247" y="4401909"/>
                  <a:chExt cx="1699681" cy="1523852"/>
                </a:xfrm>
              </p:grpSpPr>
              <p:pic>
                <p:nvPicPr>
                  <p:cNvPr id="113" name="Picture 112">
                    <a:extLst>
                      <a:ext uri="{FF2B5EF4-FFF2-40B4-BE49-F238E27FC236}">
                        <a16:creationId xmlns:a16="http://schemas.microsoft.com/office/drawing/2014/main" id="{24A46F8C-5CB2-4EB9-99A9-80C93D5A94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14" name="Rectangle 113">
                    <a:extLst>
                      <a:ext uri="{FF2B5EF4-FFF2-40B4-BE49-F238E27FC236}">
                        <a16:creationId xmlns:a16="http://schemas.microsoft.com/office/drawing/2014/main" id="{9C328AE8-A2E8-4109-89F5-210A5670557F}"/>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5" name="Rectangle 114">
                    <a:extLst>
                      <a:ext uri="{FF2B5EF4-FFF2-40B4-BE49-F238E27FC236}">
                        <a16:creationId xmlns:a16="http://schemas.microsoft.com/office/drawing/2014/main" id="{CFCB2295-ECB9-4881-AB4B-EAB20C306273}"/>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06" name="Group 105">
                  <a:extLst>
                    <a:ext uri="{FF2B5EF4-FFF2-40B4-BE49-F238E27FC236}">
                      <a16:creationId xmlns:a16="http://schemas.microsoft.com/office/drawing/2014/main" id="{413A5515-C82E-4410-9B40-966882AA5085}"/>
                    </a:ext>
                  </a:extLst>
                </p:cNvPr>
                <p:cNvGrpSpPr/>
                <p:nvPr/>
              </p:nvGrpSpPr>
              <p:grpSpPr>
                <a:xfrm>
                  <a:off x="7498810" y="4257114"/>
                  <a:ext cx="2271784" cy="2036772"/>
                  <a:chOff x="7383827" y="5017936"/>
                  <a:chExt cx="1699681" cy="1523852"/>
                </a:xfrm>
              </p:grpSpPr>
              <p:sp>
                <p:nvSpPr>
                  <p:cNvPr id="107" name="Rectangle 106">
                    <a:extLst>
                      <a:ext uri="{FF2B5EF4-FFF2-40B4-BE49-F238E27FC236}">
                        <a16:creationId xmlns:a16="http://schemas.microsoft.com/office/drawing/2014/main" id="{53E5107D-F0D9-434F-9C54-597E2D3D07BA}"/>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08" name="Group 107">
                    <a:extLst>
                      <a:ext uri="{FF2B5EF4-FFF2-40B4-BE49-F238E27FC236}">
                        <a16:creationId xmlns:a16="http://schemas.microsoft.com/office/drawing/2014/main" id="{56B82832-6378-4FFC-B250-6959155B0AEC}"/>
                      </a:ext>
                    </a:extLst>
                  </p:cNvPr>
                  <p:cNvGrpSpPr/>
                  <p:nvPr/>
                </p:nvGrpSpPr>
                <p:grpSpPr>
                  <a:xfrm>
                    <a:off x="7383827" y="5017936"/>
                    <a:ext cx="1699681" cy="1523852"/>
                    <a:chOff x="6246902" y="3993276"/>
                    <a:chExt cx="1699681" cy="1523852"/>
                  </a:xfrm>
                </p:grpSpPr>
                <p:pic>
                  <p:nvPicPr>
                    <p:cNvPr id="109" name="Picture 108">
                      <a:extLst>
                        <a:ext uri="{FF2B5EF4-FFF2-40B4-BE49-F238E27FC236}">
                          <a16:creationId xmlns:a16="http://schemas.microsoft.com/office/drawing/2014/main" id="{37FC8D02-8282-4445-BE5D-BDF8F9E997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10" name="Rectangle 109">
                      <a:extLst>
                        <a:ext uri="{FF2B5EF4-FFF2-40B4-BE49-F238E27FC236}">
                          <a16:creationId xmlns:a16="http://schemas.microsoft.com/office/drawing/2014/main" id="{E2AAD15E-4534-441B-BBCD-9E3B7FE48CCA}"/>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1" name="Rectangle 110">
                      <a:extLst>
                        <a:ext uri="{FF2B5EF4-FFF2-40B4-BE49-F238E27FC236}">
                          <a16:creationId xmlns:a16="http://schemas.microsoft.com/office/drawing/2014/main" id="{85FC510C-359B-4F46-A91A-0675AF8402A3}"/>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2" name="Rectangle 111">
                      <a:extLst>
                        <a:ext uri="{FF2B5EF4-FFF2-40B4-BE49-F238E27FC236}">
                          <a16:creationId xmlns:a16="http://schemas.microsoft.com/office/drawing/2014/main" id="{7107E941-BCD1-41FC-9ADF-298B0397BF60}"/>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16" name="Group 115">
              <a:extLst>
                <a:ext uri="{FF2B5EF4-FFF2-40B4-BE49-F238E27FC236}">
                  <a16:creationId xmlns:a16="http://schemas.microsoft.com/office/drawing/2014/main" id="{3F8EF890-4862-43DB-9307-2B3FDE00A7D9}"/>
                </a:ext>
              </a:extLst>
            </p:cNvPr>
            <p:cNvGrpSpPr/>
            <p:nvPr/>
          </p:nvGrpSpPr>
          <p:grpSpPr>
            <a:xfrm>
              <a:off x="8865137" y="5382396"/>
              <a:ext cx="1345609" cy="1021908"/>
              <a:chOff x="9596118" y="4234935"/>
              <a:chExt cx="1345609" cy="1021908"/>
            </a:xfrm>
          </p:grpSpPr>
          <p:pic>
            <p:nvPicPr>
              <p:cNvPr id="117" name="Picture 116">
                <a:extLst>
                  <a:ext uri="{FF2B5EF4-FFF2-40B4-BE49-F238E27FC236}">
                    <a16:creationId xmlns:a16="http://schemas.microsoft.com/office/drawing/2014/main" id="{917B94EF-15E7-42A9-BA68-C5BC32CC3E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118" name="Group 117">
                <a:extLst>
                  <a:ext uri="{FF2B5EF4-FFF2-40B4-BE49-F238E27FC236}">
                    <a16:creationId xmlns:a16="http://schemas.microsoft.com/office/drawing/2014/main" id="{60003C69-1647-414E-906F-67CBA6E8D1D1}"/>
                  </a:ext>
                </a:extLst>
              </p:cNvPr>
              <p:cNvGrpSpPr>
                <a:grpSpLocks noChangeAspect="1"/>
              </p:cNvGrpSpPr>
              <p:nvPr/>
            </p:nvGrpSpPr>
            <p:grpSpPr>
              <a:xfrm>
                <a:off x="10077948" y="4616763"/>
                <a:ext cx="863779" cy="640080"/>
                <a:chOff x="7498810" y="3760108"/>
                <a:chExt cx="3419300" cy="2533778"/>
              </a:xfrm>
            </p:grpSpPr>
            <p:grpSp>
              <p:nvGrpSpPr>
                <p:cNvPr id="119" name="Group 118">
                  <a:extLst>
                    <a:ext uri="{FF2B5EF4-FFF2-40B4-BE49-F238E27FC236}">
                      <a16:creationId xmlns:a16="http://schemas.microsoft.com/office/drawing/2014/main" id="{FF9BB61E-5D13-4CC3-B0E1-156AB5DE4DE0}"/>
                    </a:ext>
                  </a:extLst>
                </p:cNvPr>
                <p:cNvGrpSpPr/>
                <p:nvPr/>
              </p:nvGrpSpPr>
              <p:grpSpPr>
                <a:xfrm>
                  <a:off x="8646326" y="3760108"/>
                  <a:ext cx="2271784" cy="2036772"/>
                  <a:chOff x="8258247" y="4401909"/>
                  <a:chExt cx="1699681" cy="1523852"/>
                </a:xfrm>
              </p:grpSpPr>
              <p:pic>
                <p:nvPicPr>
                  <p:cNvPr id="127" name="Picture 126">
                    <a:extLst>
                      <a:ext uri="{FF2B5EF4-FFF2-40B4-BE49-F238E27FC236}">
                        <a16:creationId xmlns:a16="http://schemas.microsoft.com/office/drawing/2014/main" id="{7E7B7FD9-90CC-4FDD-9410-F28D40CD28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28" name="Rectangle 127">
                    <a:extLst>
                      <a:ext uri="{FF2B5EF4-FFF2-40B4-BE49-F238E27FC236}">
                        <a16:creationId xmlns:a16="http://schemas.microsoft.com/office/drawing/2014/main" id="{BC404F38-21EE-4A43-B04E-A906799C670B}"/>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9" name="Rectangle 128">
                    <a:extLst>
                      <a:ext uri="{FF2B5EF4-FFF2-40B4-BE49-F238E27FC236}">
                        <a16:creationId xmlns:a16="http://schemas.microsoft.com/office/drawing/2014/main" id="{FA478D9F-BA22-4605-A7D7-3DF47401715B}"/>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20" name="Group 119">
                  <a:extLst>
                    <a:ext uri="{FF2B5EF4-FFF2-40B4-BE49-F238E27FC236}">
                      <a16:creationId xmlns:a16="http://schemas.microsoft.com/office/drawing/2014/main" id="{3E2DDA1F-561A-4C2D-BC1E-CC4DA8F82A8E}"/>
                    </a:ext>
                  </a:extLst>
                </p:cNvPr>
                <p:cNvGrpSpPr/>
                <p:nvPr/>
              </p:nvGrpSpPr>
              <p:grpSpPr>
                <a:xfrm>
                  <a:off x="7498810" y="4257114"/>
                  <a:ext cx="2271784" cy="2036772"/>
                  <a:chOff x="7383827" y="5017936"/>
                  <a:chExt cx="1699681" cy="1523852"/>
                </a:xfrm>
              </p:grpSpPr>
              <p:sp>
                <p:nvSpPr>
                  <p:cNvPr id="121" name="Rectangle 120">
                    <a:extLst>
                      <a:ext uri="{FF2B5EF4-FFF2-40B4-BE49-F238E27FC236}">
                        <a16:creationId xmlns:a16="http://schemas.microsoft.com/office/drawing/2014/main" id="{14D9128D-782C-4CBA-9125-7E4C711C06FA}"/>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22" name="Group 121">
                    <a:extLst>
                      <a:ext uri="{FF2B5EF4-FFF2-40B4-BE49-F238E27FC236}">
                        <a16:creationId xmlns:a16="http://schemas.microsoft.com/office/drawing/2014/main" id="{6244A83D-DA48-4E9B-AC5F-D2767698D858}"/>
                      </a:ext>
                    </a:extLst>
                  </p:cNvPr>
                  <p:cNvGrpSpPr/>
                  <p:nvPr/>
                </p:nvGrpSpPr>
                <p:grpSpPr>
                  <a:xfrm>
                    <a:off x="7383827" y="5017936"/>
                    <a:ext cx="1699681" cy="1523852"/>
                    <a:chOff x="6246902" y="3993276"/>
                    <a:chExt cx="1699681" cy="1523852"/>
                  </a:xfrm>
                </p:grpSpPr>
                <p:pic>
                  <p:nvPicPr>
                    <p:cNvPr id="123" name="Picture 122">
                      <a:extLst>
                        <a:ext uri="{FF2B5EF4-FFF2-40B4-BE49-F238E27FC236}">
                          <a16:creationId xmlns:a16="http://schemas.microsoft.com/office/drawing/2014/main" id="{150398E2-AC96-4006-B405-1C0C8ADE92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24" name="Rectangle 123">
                      <a:extLst>
                        <a:ext uri="{FF2B5EF4-FFF2-40B4-BE49-F238E27FC236}">
                          <a16:creationId xmlns:a16="http://schemas.microsoft.com/office/drawing/2014/main" id="{E8DE6C1C-F0E9-4F81-9BA2-CF9C4BA80FE6}"/>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5" name="Rectangle 124">
                      <a:extLst>
                        <a:ext uri="{FF2B5EF4-FFF2-40B4-BE49-F238E27FC236}">
                          <a16:creationId xmlns:a16="http://schemas.microsoft.com/office/drawing/2014/main" id="{EB694BAC-65AB-4E0B-8F40-EB4EB747FE75}"/>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6" name="Rectangle 125">
                      <a:extLst>
                        <a:ext uri="{FF2B5EF4-FFF2-40B4-BE49-F238E27FC236}">
                          <a16:creationId xmlns:a16="http://schemas.microsoft.com/office/drawing/2014/main" id="{C56107C6-7D11-43AD-97C1-640B2C4B3B23}"/>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30" name="Group 129">
              <a:extLst>
                <a:ext uri="{FF2B5EF4-FFF2-40B4-BE49-F238E27FC236}">
                  <a16:creationId xmlns:a16="http://schemas.microsoft.com/office/drawing/2014/main" id="{3750D773-C9F5-426A-AA6E-69AFC086A89A}"/>
                </a:ext>
              </a:extLst>
            </p:cNvPr>
            <p:cNvGrpSpPr/>
            <p:nvPr/>
          </p:nvGrpSpPr>
          <p:grpSpPr>
            <a:xfrm>
              <a:off x="10649847" y="1864402"/>
              <a:ext cx="1345609" cy="1021908"/>
              <a:chOff x="9596118" y="4234935"/>
              <a:chExt cx="1345609" cy="1021908"/>
            </a:xfrm>
          </p:grpSpPr>
          <p:pic>
            <p:nvPicPr>
              <p:cNvPr id="131" name="Picture 130">
                <a:extLst>
                  <a:ext uri="{FF2B5EF4-FFF2-40B4-BE49-F238E27FC236}">
                    <a16:creationId xmlns:a16="http://schemas.microsoft.com/office/drawing/2014/main" id="{64A85A7F-9010-4076-9D4F-9511F2039EB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132" name="Group 131">
                <a:extLst>
                  <a:ext uri="{FF2B5EF4-FFF2-40B4-BE49-F238E27FC236}">
                    <a16:creationId xmlns:a16="http://schemas.microsoft.com/office/drawing/2014/main" id="{E0D8129D-CF52-405C-8908-3D9394978E7B}"/>
                  </a:ext>
                </a:extLst>
              </p:cNvPr>
              <p:cNvGrpSpPr>
                <a:grpSpLocks noChangeAspect="1"/>
              </p:cNvGrpSpPr>
              <p:nvPr/>
            </p:nvGrpSpPr>
            <p:grpSpPr>
              <a:xfrm>
                <a:off x="10077948" y="4616763"/>
                <a:ext cx="863779" cy="640080"/>
                <a:chOff x="7498810" y="3760108"/>
                <a:chExt cx="3419300" cy="2533778"/>
              </a:xfrm>
            </p:grpSpPr>
            <p:grpSp>
              <p:nvGrpSpPr>
                <p:cNvPr id="133" name="Group 132">
                  <a:extLst>
                    <a:ext uri="{FF2B5EF4-FFF2-40B4-BE49-F238E27FC236}">
                      <a16:creationId xmlns:a16="http://schemas.microsoft.com/office/drawing/2014/main" id="{9977221F-243D-4426-B5CB-7D9C04B8D9C7}"/>
                    </a:ext>
                  </a:extLst>
                </p:cNvPr>
                <p:cNvGrpSpPr/>
                <p:nvPr/>
              </p:nvGrpSpPr>
              <p:grpSpPr>
                <a:xfrm>
                  <a:off x="8646326" y="3760108"/>
                  <a:ext cx="2271784" cy="2036772"/>
                  <a:chOff x="8258247" y="4401909"/>
                  <a:chExt cx="1699681" cy="1523852"/>
                </a:xfrm>
              </p:grpSpPr>
              <p:pic>
                <p:nvPicPr>
                  <p:cNvPr id="141" name="Picture 140">
                    <a:extLst>
                      <a:ext uri="{FF2B5EF4-FFF2-40B4-BE49-F238E27FC236}">
                        <a16:creationId xmlns:a16="http://schemas.microsoft.com/office/drawing/2014/main" id="{53944B87-4DEA-474C-9A73-C6309E71E8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42" name="Rectangle 141">
                    <a:extLst>
                      <a:ext uri="{FF2B5EF4-FFF2-40B4-BE49-F238E27FC236}">
                        <a16:creationId xmlns:a16="http://schemas.microsoft.com/office/drawing/2014/main" id="{893520E2-CAB4-45DB-BD44-4A4195175697}"/>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43" name="Rectangle 142">
                    <a:extLst>
                      <a:ext uri="{FF2B5EF4-FFF2-40B4-BE49-F238E27FC236}">
                        <a16:creationId xmlns:a16="http://schemas.microsoft.com/office/drawing/2014/main" id="{C7F186BD-FA5B-4DB3-965C-B13666189CEB}"/>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34" name="Group 133">
                  <a:extLst>
                    <a:ext uri="{FF2B5EF4-FFF2-40B4-BE49-F238E27FC236}">
                      <a16:creationId xmlns:a16="http://schemas.microsoft.com/office/drawing/2014/main" id="{6863A6DD-EBD6-4C81-B64F-1631340171A2}"/>
                    </a:ext>
                  </a:extLst>
                </p:cNvPr>
                <p:cNvGrpSpPr/>
                <p:nvPr/>
              </p:nvGrpSpPr>
              <p:grpSpPr>
                <a:xfrm>
                  <a:off x="7498810" y="4257114"/>
                  <a:ext cx="2271784" cy="2036772"/>
                  <a:chOff x="7383827" y="5017936"/>
                  <a:chExt cx="1699681" cy="1523852"/>
                </a:xfrm>
              </p:grpSpPr>
              <p:sp>
                <p:nvSpPr>
                  <p:cNvPr id="135" name="Rectangle 134">
                    <a:extLst>
                      <a:ext uri="{FF2B5EF4-FFF2-40B4-BE49-F238E27FC236}">
                        <a16:creationId xmlns:a16="http://schemas.microsoft.com/office/drawing/2014/main" id="{AFA29EF2-2947-47C2-BDCA-7099752398B7}"/>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36" name="Group 135">
                    <a:extLst>
                      <a:ext uri="{FF2B5EF4-FFF2-40B4-BE49-F238E27FC236}">
                        <a16:creationId xmlns:a16="http://schemas.microsoft.com/office/drawing/2014/main" id="{4FAE24FA-9BDE-415A-8E74-F122844EE2DB}"/>
                      </a:ext>
                    </a:extLst>
                  </p:cNvPr>
                  <p:cNvGrpSpPr/>
                  <p:nvPr/>
                </p:nvGrpSpPr>
                <p:grpSpPr>
                  <a:xfrm>
                    <a:off x="7383827" y="5017936"/>
                    <a:ext cx="1699681" cy="1523852"/>
                    <a:chOff x="6246902" y="3993276"/>
                    <a:chExt cx="1699681" cy="1523852"/>
                  </a:xfrm>
                </p:grpSpPr>
                <p:pic>
                  <p:nvPicPr>
                    <p:cNvPr id="137" name="Picture 136">
                      <a:extLst>
                        <a:ext uri="{FF2B5EF4-FFF2-40B4-BE49-F238E27FC236}">
                          <a16:creationId xmlns:a16="http://schemas.microsoft.com/office/drawing/2014/main" id="{1EC28713-550E-46D9-BF42-2182E131ED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38" name="Rectangle 137">
                      <a:extLst>
                        <a:ext uri="{FF2B5EF4-FFF2-40B4-BE49-F238E27FC236}">
                          <a16:creationId xmlns:a16="http://schemas.microsoft.com/office/drawing/2014/main" id="{ADDF6058-C340-451B-B436-B8DB6718A4E9}"/>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39" name="Rectangle 138">
                      <a:extLst>
                        <a:ext uri="{FF2B5EF4-FFF2-40B4-BE49-F238E27FC236}">
                          <a16:creationId xmlns:a16="http://schemas.microsoft.com/office/drawing/2014/main" id="{5679E15F-F8EB-4F5D-9B5D-46E5227D1745}"/>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40" name="Rectangle 139">
                      <a:extLst>
                        <a:ext uri="{FF2B5EF4-FFF2-40B4-BE49-F238E27FC236}">
                          <a16:creationId xmlns:a16="http://schemas.microsoft.com/office/drawing/2014/main" id="{DFAE9672-8635-47E8-B351-240DD8920A83}"/>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44" name="Group 143">
              <a:extLst>
                <a:ext uri="{FF2B5EF4-FFF2-40B4-BE49-F238E27FC236}">
                  <a16:creationId xmlns:a16="http://schemas.microsoft.com/office/drawing/2014/main" id="{C1AF290B-570C-4C24-AB73-31FA22B8AB76}"/>
                </a:ext>
              </a:extLst>
            </p:cNvPr>
            <p:cNvGrpSpPr/>
            <p:nvPr/>
          </p:nvGrpSpPr>
          <p:grpSpPr>
            <a:xfrm>
              <a:off x="10615773" y="5402772"/>
              <a:ext cx="1345609" cy="1021908"/>
              <a:chOff x="9596118" y="4234935"/>
              <a:chExt cx="1345609" cy="1021908"/>
            </a:xfrm>
          </p:grpSpPr>
          <p:pic>
            <p:nvPicPr>
              <p:cNvPr id="145" name="Picture 144">
                <a:extLst>
                  <a:ext uri="{FF2B5EF4-FFF2-40B4-BE49-F238E27FC236}">
                    <a16:creationId xmlns:a16="http://schemas.microsoft.com/office/drawing/2014/main" id="{99FFDB9C-8B24-4763-A28C-2B81769C4B5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146" name="Group 145">
                <a:extLst>
                  <a:ext uri="{FF2B5EF4-FFF2-40B4-BE49-F238E27FC236}">
                    <a16:creationId xmlns:a16="http://schemas.microsoft.com/office/drawing/2014/main" id="{F9EB98BE-72EF-46F9-8A42-30087E849716}"/>
                  </a:ext>
                </a:extLst>
              </p:cNvPr>
              <p:cNvGrpSpPr>
                <a:grpSpLocks noChangeAspect="1"/>
              </p:cNvGrpSpPr>
              <p:nvPr/>
            </p:nvGrpSpPr>
            <p:grpSpPr>
              <a:xfrm>
                <a:off x="10077948" y="4616763"/>
                <a:ext cx="863779" cy="640080"/>
                <a:chOff x="7498810" y="3760108"/>
                <a:chExt cx="3419300" cy="2533778"/>
              </a:xfrm>
            </p:grpSpPr>
            <p:grpSp>
              <p:nvGrpSpPr>
                <p:cNvPr id="147" name="Group 146">
                  <a:extLst>
                    <a:ext uri="{FF2B5EF4-FFF2-40B4-BE49-F238E27FC236}">
                      <a16:creationId xmlns:a16="http://schemas.microsoft.com/office/drawing/2014/main" id="{989CF1F8-B0D5-4D38-B377-25D41CE67E6D}"/>
                    </a:ext>
                  </a:extLst>
                </p:cNvPr>
                <p:cNvGrpSpPr/>
                <p:nvPr/>
              </p:nvGrpSpPr>
              <p:grpSpPr>
                <a:xfrm>
                  <a:off x="8646326" y="3760108"/>
                  <a:ext cx="2271784" cy="2036772"/>
                  <a:chOff x="8258247" y="4401909"/>
                  <a:chExt cx="1699681" cy="1523852"/>
                </a:xfrm>
              </p:grpSpPr>
              <p:pic>
                <p:nvPicPr>
                  <p:cNvPr id="155" name="Picture 154">
                    <a:extLst>
                      <a:ext uri="{FF2B5EF4-FFF2-40B4-BE49-F238E27FC236}">
                        <a16:creationId xmlns:a16="http://schemas.microsoft.com/office/drawing/2014/main" id="{FFDE918D-4741-4F2D-BC48-9C05B951255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56" name="Rectangle 155">
                    <a:extLst>
                      <a:ext uri="{FF2B5EF4-FFF2-40B4-BE49-F238E27FC236}">
                        <a16:creationId xmlns:a16="http://schemas.microsoft.com/office/drawing/2014/main" id="{74830022-6FA3-49FA-A010-50406509C5EF}"/>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7" name="Rectangle 156">
                    <a:extLst>
                      <a:ext uri="{FF2B5EF4-FFF2-40B4-BE49-F238E27FC236}">
                        <a16:creationId xmlns:a16="http://schemas.microsoft.com/office/drawing/2014/main" id="{D70A23F7-89DE-41EA-A2C9-3265A61016F4}"/>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48" name="Group 147">
                  <a:extLst>
                    <a:ext uri="{FF2B5EF4-FFF2-40B4-BE49-F238E27FC236}">
                      <a16:creationId xmlns:a16="http://schemas.microsoft.com/office/drawing/2014/main" id="{2D6DA4A2-8FA7-4E94-AA90-E5F034FCE3E4}"/>
                    </a:ext>
                  </a:extLst>
                </p:cNvPr>
                <p:cNvGrpSpPr/>
                <p:nvPr/>
              </p:nvGrpSpPr>
              <p:grpSpPr>
                <a:xfrm>
                  <a:off x="7498810" y="4257114"/>
                  <a:ext cx="2271784" cy="2036772"/>
                  <a:chOff x="7383827" y="5017936"/>
                  <a:chExt cx="1699681" cy="1523852"/>
                </a:xfrm>
              </p:grpSpPr>
              <p:sp>
                <p:nvSpPr>
                  <p:cNvPr id="149" name="Rectangle 148">
                    <a:extLst>
                      <a:ext uri="{FF2B5EF4-FFF2-40B4-BE49-F238E27FC236}">
                        <a16:creationId xmlns:a16="http://schemas.microsoft.com/office/drawing/2014/main" id="{7522C940-0281-43E4-A966-43E2C9F8E427}"/>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50" name="Group 149">
                    <a:extLst>
                      <a:ext uri="{FF2B5EF4-FFF2-40B4-BE49-F238E27FC236}">
                        <a16:creationId xmlns:a16="http://schemas.microsoft.com/office/drawing/2014/main" id="{A9991B3D-23BC-4861-B367-18C2065D5245}"/>
                      </a:ext>
                    </a:extLst>
                  </p:cNvPr>
                  <p:cNvGrpSpPr/>
                  <p:nvPr/>
                </p:nvGrpSpPr>
                <p:grpSpPr>
                  <a:xfrm>
                    <a:off x="7383827" y="5017936"/>
                    <a:ext cx="1699681" cy="1523852"/>
                    <a:chOff x="6246902" y="3993276"/>
                    <a:chExt cx="1699681" cy="1523852"/>
                  </a:xfrm>
                </p:grpSpPr>
                <p:pic>
                  <p:nvPicPr>
                    <p:cNvPr id="151" name="Picture 150">
                      <a:extLst>
                        <a:ext uri="{FF2B5EF4-FFF2-40B4-BE49-F238E27FC236}">
                          <a16:creationId xmlns:a16="http://schemas.microsoft.com/office/drawing/2014/main" id="{F40E31A4-9B8D-4B71-A266-1927816FE4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52" name="Rectangle 151">
                      <a:extLst>
                        <a:ext uri="{FF2B5EF4-FFF2-40B4-BE49-F238E27FC236}">
                          <a16:creationId xmlns:a16="http://schemas.microsoft.com/office/drawing/2014/main" id="{2EB5A569-7214-4BE0-AECC-DB960F32D8DB}"/>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3" name="Rectangle 152">
                      <a:extLst>
                        <a:ext uri="{FF2B5EF4-FFF2-40B4-BE49-F238E27FC236}">
                          <a16:creationId xmlns:a16="http://schemas.microsoft.com/office/drawing/2014/main" id="{5158CFE4-AFED-4234-B89F-84D6FCA2D5EF}"/>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4" name="Rectangle 153">
                      <a:extLst>
                        <a:ext uri="{FF2B5EF4-FFF2-40B4-BE49-F238E27FC236}">
                          <a16:creationId xmlns:a16="http://schemas.microsoft.com/office/drawing/2014/main" id="{5C39ED92-92D7-435F-A98D-9EE4EC9EBD43}"/>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58" name="Group 157">
              <a:extLst>
                <a:ext uri="{FF2B5EF4-FFF2-40B4-BE49-F238E27FC236}">
                  <a16:creationId xmlns:a16="http://schemas.microsoft.com/office/drawing/2014/main" id="{339F7D01-C094-4D92-986F-B0651C43B49E}"/>
                </a:ext>
              </a:extLst>
            </p:cNvPr>
            <p:cNvGrpSpPr/>
            <p:nvPr/>
          </p:nvGrpSpPr>
          <p:grpSpPr>
            <a:xfrm>
              <a:off x="6394324" y="1543115"/>
              <a:ext cx="1345609" cy="1021908"/>
              <a:chOff x="9596118" y="4234935"/>
              <a:chExt cx="1345609" cy="1021908"/>
            </a:xfrm>
          </p:grpSpPr>
          <p:pic>
            <p:nvPicPr>
              <p:cNvPr id="159" name="Picture 158">
                <a:extLst>
                  <a:ext uri="{FF2B5EF4-FFF2-40B4-BE49-F238E27FC236}">
                    <a16:creationId xmlns:a16="http://schemas.microsoft.com/office/drawing/2014/main" id="{DD403B08-EB3E-478E-8C29-356DF9139E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160" name="Group 159">
                <a:extLst>
                  <a:ext uri="{FF2B5EF4-FFF2-40B4-BE49-F238E27FC236}">
                    <a16:creationId xmlns:a16="http://schemas.microsoft.com/office/drawing/2014/main" id="{6DFC9430-A6BD-4403-A79C-CB6278B0EFE9}"/>
                  </a:ext>
                </a:extLst>
              </p:cNvPr>
              <p:cNvGrpSpPr>
                <a:grpSpLocks noChangeAspect="1"/>
              </p:cNvGrpSpPr>
              <p:nvPr/>
            </p:nvGrpSpPr>
            <p:grpSpPr>
              <a:xfrm>
                <a:off x="10077948" y="4616763"/>
                <a:ext cx="863779" cy="640080"/>
                <a:chOff x="7498810" y="3760108"/>
                <a:chExt cx="3419300" cy="2533778"/>
              </a:xfrm>
            </p:grpSpPr>
            <p:grpSp>
              <p:nvGrpSpPr>
                <p:cNvPr id="161" name="Group 160">
                  <a:extLst>
                    <a:ext uri="{FF2B5EF4-FFF2-40B4-BE49-F238E27FC236}">
                      <a16:creationId xmlns:a16="http://schemas.microsoft.com/office/drawing/2014/main" id="{2D64AA67-5B0B-439E-9D0F-8F4F338DF0F7}"/>
                    </a:ext>
                  </a:extLst>
                </p:cNvPr>
                <p:cNvGrpSpPr/>
                <p:nvPr/>
              </p:nvGrpSpPr>
              <p:grpSpPr>
                <a:xfrm>
                  <a:off x="8646326" y="3760108"/>
                  <a:ext cx="2271784" cy="2036772"/>
                  <a:chOff x="8258247" y="4401909"/>
                  <a:chExt cx="1699681" cy="1523852"/>
                </a:xfrm>
              </p:grpSpPr>
              <p:pic>
                <p:nvPicPr>
                  <p:cNvPr id="169" name="Picture 168">
                    <a:extLst>
                      <a:ext uri="{FF2B5EF4-FFF2-40B4-BE49-F238E27FC236}">
                        <a16:creationId xmlns:a16="http://schemas.microsoft.com/office/drawing/2014/main" id="{555399E6-A688-42D0-AEB6-35EB0429FF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70" name="Rectangle 169">
                    <a:extLst>
                      <a:ext uri="{FF2B5EF4-FFF2-40B4-BE49-F238E27FC236}">
                        <a16:creationId xmlns:a16="http://schemas.microsoft.com/office/drawing/2014/main" id="{607F874D-14FF-4603-B7AD-FF9AAEFE6D6B}"/>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1" name="Rectangle 170">
                    <a:extLst>
                      <a:ext uri="{FF2B5EF4-FFF2-40B4-BE49-F238E27FC236}">
                        <a16:creationId xmlns:a16="http://schemas.microsoft.com/office/drawing/2014/main" id="{E9439280-F34B-45B5-9AE0-AC5244A4CE4C}"/>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62" name="Group 161">
                  <a:extLst>
                    <a:ext uri="{FF2B5EF4-FFF2-40B4-BE49-F238E27FC236}">
                      <a16:creationId xmlns:a16="http://schemas.microsoft.com/office/drawing/2014/main" id="{C3EF95DE-5DC5-439F-8B69-B79D535F3CC6}"/>
                    </a:ext>
                  </a:extLst>
                </p:cNvPr>
                <p:cNvGrpSpPr/>
                <p:nvPr/>
              </p:nvGrpSpPr>
              <p:grpSpPr>
                <a:xfrm>
                  <a:off x="7498810" y="4257114"/>
                  <a:ext cx="2271784" cy="2036772"/>
                  <a:chOff x="7383827" y="5017936"/>
                  <a:chExt cx="1699681" cy="1523852"/>
                </a:xfrm>
              </p:grpSpPr>
              <p:sp>
                <p:nvSpPr>
                  <p:cNvPr id="163" name="Rectangle 162">
                    <a:extLst>
                      <a:ext uri="{FF2B5EF4-FFF2-40B4-BE49-F238E27FC236}">
                        <a16:creationId xmlns:a16="http://schemas.microsoft.com/office/drawing/2014/main" id="{9028A6E2-1C32-497F-B434-D073CB486572}"/>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64" name="Group 163">
                    <a:extLst>
                      <a:ext uri="{FF2B5EF4-FFF2-40B4-BE49-F238E27FC236}">
                        <a16:creationId xmlns:a16="http://schemas.microsoft.com/office/drawing/2014/main" id="{C05E1E89-8AEF-47D1-9089-BF9B3042DAE5}"/>
                      </a:ext>
                    </a:extLst>
                  </p:cNvPr>
                  <p:cNvGrpSpPr/>
                  <p:nvPr/>
                </p:nvGrpSpPr>
                <p:grpSpPr>
                  <a:xfrm>
                    <a:off x="7383827" y="5017936"/>
                    <a:ext cx="1699681" cy="1523852"/>
                    <a:chOff x="6246902" y="3993276"/>
                    <a:chExt cx="1699681" cy="1523852"/>
                  </a:xfrm>
                </p:grpSpPr>
                <p:pic>
                  <p:nvPicPr>
                    <p:cNvPr id="165" name="Picture 164">
                      <a:extLst>
                        <a:ext uri="{FF2B5EF4-FFF2-40B4-BE49-F238E27FC236}">
                          <a16:creationId xmlns:a16="http://schemas.microsoft.com/office/drawing/2014/main" id="{58A1ED1E-F864-433B-B6A2-A42991F3F6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66" name="Rectangle 165">
                      <a:extLst>
                        <a:ext uri="{FF2B5EF4-FFF2-40B4-BE49-F238E27FC236}">
                          <a16:creationId xmlns:a16="http://schemas.microsoft.com/office/drawing/2014/main" id="{6C656017-0137-4A88-A146-67E8EE2F1640}"/>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7" name="Rectangle 166">
                      <a:extLst>
                        <a:ext uri="{FF2B5EF4-FFF2-40B4-BE49-F238E27FC236}">
                          <a16:creationId xmlns:a16="http://schemas.microsoft.com/office/drawing/2014/main" id="{4B4F71FD-42DE-46BD-87AA-77ACF3574688}"/>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8" name="Rectangle 167">
                      <a:extLst>
                        <a:ext uri="{FF2B5EF4-FFF2-40B4-BE49-F238E27FC236}">
                          <a16:creationId xmlns:a16="http://schemas.microsoft.com/office/drawing/2014/main" id="{9EA7368B-A4C4-4A82-8373-3BC7A0294D87}"/>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72" name="Group 171">
              <a:extLst>
                <a:ext uri="{FF2B5EF4-FFF2-40B4-BE49-F238E27FC236}">
                  <a16:creationId xmlns:a16="http://schemas.microsoft.com/office/drawing/2014/main" id="{B0E83BC9-6785-41FD-A2BC-318AC0A20A9B}"/>
                </a:ext>
              </a:extLst>
            </p:cNvPr>
            <p:cNvGrpSpPr/>
            <p:nvPr/>
          </p:nvGrpSpPr>
          <p:grpSpPr>
            <a:xfrm>
              <a:off x="5418414" y="4106114"/>
              <a:ext cx="1345609" cy="1021908"/>
              <a:chOff x="9596118" y="4234935"/>
              <a:chExt cx="1345609" cy="1021908"/>
            </a:xfrm>
          </p:grpSpPr>
          <p:pic>
            <p:nvPicPr>
              <p:cNvPr id="173" name="Picture 172">
                <a:extLst>
                  <a:ext uri="{FF2B5EF4-FFF2-40B4-BE49-F238E27FC236}">
                    <a16:creationId xmlns:a16="http://schemas.microsoft.com/office/drawing/2014/main" id="{072EEFEE-266E-480B-A9AD-8CF5DC725E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174" name="Group 173">
                <a:extLst>
                  <a:ext uri="{FF2B5EF4-FFF2-40B4-BE49-F238E27FC236}">
                    <a16:creationId xmlns:a16="http://schemas.microsoft.com/office/drawing/2014/main" id="{3E8C1CDC-B806-4814-8444-BB136FDB3863}"/>
                  </a:ext>
                </a:extLst>
              </p:cNvPr>
              <p:cNvGrpSpPr>
                <a:grpSpLocks noChangeAspect="1"/>
              </p:cNvGrpSpPr>
              <p:nvPr/>
            </p:nvGrpSpPr>
            <p:grpSpPr>
              <a:xfrm>
                <a:off x="10077948" y="4616763"/>
                <a:ext cx="863779" cy="640080"/>
                <a:chOff x="7498810" y="3760108"/>
                <a:chExt cx="3419300" cy="2533778"/>
              </a:xfrm>
            </p:grpSpPr>
            <p:grpSp>
              <p:nvGrpSpPr>
                <p:cNvPr id="175" name="Group 174">
                  <a:extLst>
                    <a:ext uri="{FF2B5EF4-FFF2-40B4-BE49-F238E27FC236}">
                      <a16:creationId xmlns:a16="http://schemas.microsoft.com/office/drawing/2014/main" id="{6C08D9AB-7E8C-4311-AA69-674396D1B196}"/>
                    </a:ext>
                  </a:extLst>
                </p:cNvPr>
                <p:cNvGrpSpPr/>
                <p:nvPr/>
              </p:nvGrpSpPr>
              <p:grpSpPr>
                <a:xfrm>
                  <a:off x="8646326" y="3760108"/>
                  <a:ext cx="2271784" cy="2036772"/>
                  <a:chOff x="8258247" y="4401909"/>
                  <a:chExt cx="1699681" cy="1523852"/>
                </a:xfrm>
              </p:grpSpPr>
              <p:pic>
                <p:nvPicPr>
                  <p:cNvPr id="183" name="Picture 182">
                    <a:extLst>
                      <a:ext uri="{FF2B5EF4-FFF2-40B4-BE49-F238E27FC236}">
                        <a16:creationId xmlns:a16="http://schemas.microsoft.com/office/drawing/2014/main" id="{584D90BA-9BA3-4035-B203-E4EABA85486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84" name="Rectangle 183">
                    <a:extLst>
                      <a:ext uri="{FF2B5EF4-FFF2-40B4-BE49-F238E27FC236}">
                        <a16:creationId xmlns:a16="http://schemas.microsoft.com/office/drawing/2014/main" id="{5F127370-CDA9-4D09-905B-4541A0824C1F}"/>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85" name="Rectangle 184">
                    <a:extLst>
                      <a:ext uri="{FF2B5EF4-FFF2-40B4-BE49-F238E27FC236}">
                        <a16:creationId xmlns:a16="http://schemas.microsoft.com/office/drawing/2014/main" id="{6FA29656-A758-4329-B243-9BD2D8C380C9}"/>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76" name="Group 175">
                  <a:extLst>
                    <a:ext uri="{FF2B5EF4-FFF2-40B4-BE49-F238E27FC236}">
                      <a16:creationId xmlns:a16="http://schemas.microsoft.com/office/drawing/2014/main" id="{A120E12B-B78D-4BF5-8EE5-F184F431560C}"/>
                    </a:ext>
                  </a:extLst>
                </p:cNvPr>
                <p:cNvGrpSpPr/>
                <p:nvPr/>
              </p:nvGrpSpPr>
              <p:grpSpPr>
                <a:xfrm>
                  <a:off x="7498810" y="4257114"/>
                  <a:ext cx="2271784" cy="2036772"/>
                  <a:chOff x="7383827" y="5017936"/>
                  <a:chExt cx="1699681" cy="1523852"/>
                </a:xfrm>
              </p:grpSpPr>
              <p:sp>
                <p:nvSpPr>
                  <p:cNvPr id="177" name="Rectangle 176">
                    <a:extLst>
                      <a:ext uri="{FF2B5EF4-FFF2-40B4-BE49-F238E27FC236}">
                        <a16:creationId xmlns:a16="http://schemas.microsoft.com/office/drawing/2014/main" id="{4C48AF76-55E7-444D-8420-835050DA9520}"/>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78" name="Group 177">
                    <a:extLst>
                      <a:ext uri="{FF2B5EF4-FFF2-40B4-BE49-F238E27FC236}">
                        <a16:creationId xmlns:a16="http://schemas.microsoft.com/office/drawing/2014/main" id="{97E8071A-4FB8-41C8-B565-E47ACD33D2ED}"/>
                      </a:ext>
                    </a:extLst>
                  </p:cNvPr>
                  <p:cNvGrpSpPr/>
                  <p:nvPr/>
                </p:nvGrpSpPr>
                <p:grpSpPr>
                  <a:xfrm>
                    <a:off x="7383827" y="5017936"/>
                    <a:ext cx="1699681" cy="1523852"/>
                    <a:chOff x="6246902" y="3993276"/>
                    <a:chExt cx="1699681" cy="1523852"/>
                  </a:xfrm>
                </p:grpSpPr>
                <p:pic>
                  <p:nvPicPr>
                    <p:cNvPr id="179" name="Picture 178">
                      <a:extLst>
                        <a:ext uri="{FF2B5EF4-FFF2-40B4-BE49-F238E27FC236}">
                          <a16:creationId xmlns:a16="http://schemas.microsoft.com/office/drawing/2014/main" id="{B75B195B-8B0D-4037-BC21-C5B882E970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80" name="Rectangle 179">
                      <a:extLst>
                        <a:ext uri="{FF2B5EF4-FFF2-40B4-BE49-F238E27FC236}">
                          <a16:creationId xmlns:a16="http://schemas.microsoft.com/office/drawing/2014/main" id="{5BEC7447-465C-4FB9-8C17-6E7D698DEC7F}"/>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81" name="Rectangle 180">
                      <a:extLst>
                        <a:ext uri="{FF2B5EF4-FFF2-40B4-BE49-F238E27FC236}">
                          <a16:creationId xmlns:a16="http://schemas.microsoft.com/office/drawing/2014/main" id="{6953C704-1618-44B8-8AA0-DC5E4241E314}"/>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82" name="Rectangle 181">
                      <a:extLst>
                        <a:ext uri="{FF2B5EF4-FFF2-40B4-BE49-F238E27FC236}">
                          <a16:creationId xmlns:a16="http://schemas.microsoft.com/office/drawing/2014/main" id="{C46C261E-8145-4631-B93D-DC81AD43358C}"/>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sp>
        <p:nvSpPr>
          <p:cNvPr id="3" name="Slide Number Placeholder 2"/>
          <p:cNvSpPr>
            <a:spLocks noGrp="1"/>
          </p:cNvSpPr>
          <p:nvPr>
            <p:ph type="sldNum" sz="quarter" idx="12"/>
          </p:nvPr>
        </p:nvSpPr>
        <p:spPr/>
        <p:txBody>
          <a:bodyPr/>
          <a:lstStyle/>
          <a:p>
            <a:fld id="{1B5DE891-BED3-4FCA-96F7-3F8A1588183F}" type="slidenum">
              <a:rPr lang="en-US" smtClean="0"/>
              <a:pPr/>
              <a:t>31</a:t>
            </a:fld>
            <a:endParaRPr lang="en-US" dirty="0"/>
          </a:p>
        </p:txBody>
      </p:sp>
    </p:spTree>
    <p:extLst>
      <p:ext uri="{BB962C8B-B14F-4D97-AF65-F5344CB8AC3E}">
        <p14:creationId xmlns:p14="http://schemas.microsoft.com/office/powerpoint/2010/main" val="3439939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FAACC32-BB7A-4248-AABA-5BF0BF4CFBEF}"/>
              </a:ext>
            </a:extLst>
          </p:cNvPr>
          <p:cNvSpPr txBox="1">
            <a:spLocks noGrp="1"/>
          </p:cNvSpPr>
          <p:nvPr>
            <p:ph type="title" idx="4294967295"/>
          </p:nvPr>
        </p:nvSpPr>
        <p:spPr>
          <a:xfrm>
            <a:off x="428625" y="228600"/>
            <a:ext cx="730764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Four types of LATTE analyses</a:t>
            </a:r>
            <a:r>
              <a:rPr lang="en-US" sz="4000" dirty="0">
                <a:latin typeface="Tahoma" panose="020B0604030504040204" pitchFamily="34" charset="0"/>
              </a:rPr>
              <a:t> </a:t>
            </a:r>
            <a:r>
              <a:rPr lang="en-US" sz="1000" dirty="0">
                <a:latin typeface="Tahoma" panose="020B0604030504040204" pitchFamily="34" charset="0"/>
              </a:rPr>
              <a:t>(6/14)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11" name="TextBox 10">
            <a:extLst>
              <a:ext uri="{FF2B5EF4-FFF2-40B4-BE49-F238E27FC236}">
                <a16:creationId xmlns:a16="http://schemas.microsoft.com/office/drawing/2014/main" id="{CED85013-10D9-417D-A3F4-D8CA4D1AC4DB}"/>
              </a:ext>
            </a:extLst>
          </p:cNvPr>
          <p:cNvSpPr txBox="1"/>
          <p:nvPr/>
        </p:nvSpPr>
        <p:spPr>
          <a:xfrm>
            <a:off x="408039" y="1335644"/>
            <a:ext cx="3907929" cy="4401205"/>
          </a:xfrm>
          <a:prstGeom prst="rect">
            <a:avLst/>
          </a:prstGeom>
          <a:noFill/>
          <a:ln cmpd="thickThin">
            <a:noFill/>
          </a:ln>
        </p:spPr>
        <p:txBody>
          <a:bodyPr wrap="square" rtlCol="0">
            <a:spAutoFit/>
          </a:bodyPr>
          <a:lstStyle/>
          <a:p>
            <a:pPr marL="514350" indent="-514350">
              <a:buFont typeface="+mj-lt"/>
              <a:buAutoNum type="arabicPeriod"/>
            </a:pPr>
            <a:r>
              <a:rPr lang="en-US" sz="2800" dirty="0">
                <a:solidFill>
                  <a:schemeClr val="bg1">
                    <a:lumMod val="85000"/>
                  </a:schemeClr>
                </a:solidFill>
                <a:latin typeface="Tahoma" panose="020B0604030504040204" pitchFamily="34" charset="0"/>
              </a:rPr>
              <a:t>IP* epi link analysis with date data</a:t>
            </a:r>
          </a:p>
          <a:p>
            <a:pPr marL="514350" indent="-514350">
              <a:buFont typeface="+mj-lt"/>
              <a:buAutoNum type="arabicPeriod"/>
            </a:pPr>
            <a:endParaRPr lang="en-US" sz="2800" dirty="0">
              <a:latin typeface="Tahoma" panose="020B0604030504040204" pitchFamily="34" charset="0"/>
            </a:endParaRPr>
          </a:p>
          <a:p>
            <a:pPr marL="514350" indent="-514350">
              <a:buFont typeface="+mj-lt"/>
              <a:buAutoNum type="arabicPeriod"/>
            </a:pPr>
            <a:r>
              <a:rPr lang="en-US" sz="2800" dirty="0">
                <a:latin typeface="Tahoma" panose="020B0604030504040204" pitchFamily="34" charset="0"/>
              </a:rPr>
              <a:t>Epi link analysis with date data</a:t>
            </a:r>
          </a:p>
          <a:p>
            <a:pPr marL="514350" indent="-514350">
              <a:buFont typeface="+mj-lt"/>
              <a:buAutoNum type="arabicPeriod"/>
            </a:pPr>
            <a:endParaRPr lang="en-US" sz="2800" dirty="0">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Epi link analysis without date data</a:t>
            </a:r>
          </a:p>
          <a:p>
            <a:pPr marL="514350" indent="-514350">
              <a:buFont typeface="+mj-lt"/>
              <a:buAutoNum type="arabicPeriod"/>
            </a:pPr>
            <a:endParaRPr lang="en-US" sz="2800" dirty="0">
              <a:solidFill>
                <a:schemeClr val="bg1">
                  <a:lumMod val="85000"/>
                </a:schemeClr>
              </a:solidFill>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Gantt chart analysis</a:t>
            </a:r>
          </a:p>
        </p:txBody>
      </p:sp>
      <p:sp>
        <p:nvSpPr>
          <p:cNvPr id="7" name="TextBox 6">
            <a:extLst>
              <a:ext uri="{FF2B5EF4-FFF2-40B4-BE49-F238E27FC236}">
                <a16:creationId xmlns:a16="http://schemas.microsoft.com/office/drawing/2014/main" id="{294B2B67-5003-40DF-9CAE-0737BBC60F29}"/>
              </a:ext>
            </a:extLst>
          </p:cNvPr>
          <p:cNvSpPr txBox="1"/>
          <p:nvPr/>
        </p:nvSpPr>
        <p:spPr>
          <a:xfrm>
            <a:off x="408039" y="6316581"/>
            <a:ext cx="2327160" cy="404894"/>
          </a:xfrm>
          <a:prstGeom prst="rect">
            <a:avLst/>
          </a:prstGeom>
          <a:noFill/>
          <a:ln cmpd="thickThin">
            <a:noFill/>
          </a:ln>
        </p:spPr>
        <p:txBody>
          <a:bodyPr wrap="square" rtlCol="0">
            <a:spAutoFit/>
          </a:bodyPr>
          <a:lstStyle/>
          <a:p>
            <a:r>
              <a:rPr lang="en-US" sz="2000" dirty="0">
                <a:solidFill>
                  <a:schemeClr val="bg1">
                    <a:lumMod val="85000"/>
                  </a:schemeClr>
                </a:solidFill>
                <a:latin typeface="Tahoma" panose="020B0604030504040204" pitchFamily="34" charset="0"/>
              </a:rPr>
              <a:t>* Infectious period</a:t>
            </a:r>
          </a:p>
        </p:txBody>
      </p:sp>
      <p:sp>
        <p:nvSpPr>
          <p:cNvPr id="9" name="TextBox 8">
            <a:extLst>
              <a:ext uri="{FF2B5EF4-FFF2-40B4-BE49-F238E27FC236}">
                <a16:creationId xmlns:a16="http://schemas.microsoft.com/office/drawing/2014/main" id="{3C49C97A-FAA9-42F0-BF5F-9D803D90D0F8}"/>
              </a:ext>
            </a:extLst>
          </p:cNvPr>
          <p:cNvSpPr txBox="1"/>
          <p:nvPr/>
        </p:nvSpPr>
        <p:spPr>
          <a:xfrm>
            <a:off x="6096000" y="1707408"/>
            <a:ext cx="5462016" cy="1200329"/>
          </a:xfrm>
          <a:prstGeom prst="rect">
            <a:avLst/>
          </a:prstGeom>
          <a:noFill/>
          <a:ln cmpd="thickThin">
            <a:noFill/>
          </a:ln>
        </p:spPr>
        <p:txBody>
          <a:bodyPr wrap="square" rtlCol="0">
            <a:spAutoFit/>
          </a:bodyPr>
          <a:lstStyle/>
          <a:p>
            <a:r>
              <a:rPr lang="en-US" sz="3600" i="1" dirty="0"/>
              <a:t>User wants to identify all overlaps between persons</a:t>
            </a:r>
            <a:endParaRPr lang="en-US" sz="3600" i="1"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32</a:t>
            </a:fld>
            <a:endParaRPr lang="en-US" dirty="0"/>
          </a:p>
        </p:txBody>
      </p:sp>
    </p:spTree>
    <p:extLst>
      <p:ext uri="{BB962C8B-B14F-4D97-AF65-F5344CB8AC3E}">
        <p14:creationId xmlns:p14="http://schemas.microsoft.com/office/powerpoint/2010/main" val="2352993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itle 181">
            <a:extLst>
              <a:ext uri="{FF2B5EF4-FFF2-40B4-BE49-F238E27FC236}">
                <a16:creationId xmlns:a16="http://schemas.microsoft.com/office/drawing/2014/main" id="{222A6300-C914-4294-A6FF-FFC9E96570F9}"/>
              </a:ext>
            </a:extLst>
          </p:cNvPr>
          <p:cNvSpPr txBox="1">
            <a:spLocks noGrp="1"/>
          </p:cNvSpPr>
          <p:nvPr>
            <p:ph type="title" idx="4294967295"/>
          </p:nvPr>
        </p:nvSpPr>
        <p:spPr>
          <a:xfrm>
            <a:off x="428625" y="228600"/>
            <a:ext cx="730764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Four types of LATTE analyses</a:t>
            </a:r>
            <a:r>
              <a:rPr lang="en-US" sz="4000" dirty="0">
                <a:latin typeface="Tahoma" panose="020B0604030504040204" pitchFamily="34" charset="0"/>
              </a:rPr>
              <a:t> </a:t>
            </a:r>
            <a:r>
              <a:rPr lang="en-US" sz="1000" dirty="0">
                <a:latin typeface="Tahoma" panose="020B0604030504040204" pitchFamily="34" charset="0"/>
              </a:rPr>
              <a:t>(7/14)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183" name="TextBox 182">
            <a:extLst>
              <a:ext uri="{FF2B5EF4-FFF2-40B4-BE49-F238E27FC236}">
                <a16:creationId xmlns:a16="http://schemas.microsoft.com/office/drawing/2014/main" id="{9493640A-D23C-4EFF-9D50-5ABC10DBF63A}"/>
              </a:ext>
            </a:extLst>
          </p:cNvPr>
          <p:cNvSpPr txBox="1"/>
          <p:nvPr/>
        </p:nvSpPr>
        <p:spPr>
          <a:xfrm>
            <a:off x="408039" y="1335644"/>
            <a:ext cx="3907929" cy="4401205"/>
          </a:xfrm>
          <a:prstGeom prst="rect">
            <a:avLst/>
          </a:prstGeom>
          <a:noFill/>
          <a:ln cmpd="thickThin">
            <a:noFill/>
          </a:ln>
        </p:spPr>
        <p:txBody>
          <a:bodyPr wrap="square" rtlCol="0">
            <a:spAutoFit/>
          </a:bodyPr>
          <a:lstStyle/>
          <a:p>
            <a:pPr marL="514350" indent="-514350">
              <a:buFont typeface="+mj-lt"/>
              <a:buAutoNum type="arabicPeriod"/>
            </a:pPr>
            <a:r>
              <a:rPr lang="en-US" sz="2800" dirty="0">
                <a:solidFill>
                  <a:schemeClr val="bg1">
                    <a:lumMod val="85000"/>
                  </a:schemeClr>
                </a:solidFill>
                <a:latin typeface="Tahoma" panose="020B0604030504040204" pitchFamily="34" charset="0"/>
              </a:rPr>
              <a:t>IP* epi link analysis with date data</a:t>
            </a:r>
          </a:p>
          <a:p>
            <a:pPr marL="514350" indent="-514350">
              <a:buFont typeface="+mj-lt"/>
              <a:buAutoNum type="arabicPeriod"/>
            </a:pPr>
            <a:endParaRPr lang="en-US" sz="2800" dirty="0">
              <a:latin typeface="Tahoma" panose="020B0604030504040204" pitchFamily="34" charset="0"/>
            </a:endParaRPr>
          </a:p>
          <a:p>
            <a:pPr marL="514350" indent="-514350">
              <a:buFont typeface="+mj-lt"/>
              <a:buAutoNum type="arabicPeriod"/>
            </a:pPr>
            <a:r>
              <a:rPr lang="en-US" sz="2800" dirty="0">
                <a:latin typeface="Tahoma" panose="020B0604030504040204" pitchFamily="34" charset="0"/>
              </a:rPr>
              <a:t>Epi link analysis with date data</a:t>
            </a:r>
          </a:p>
          <a:p>
            <a:pPr marL="514350" indent="-514350">
              <a:buFont typeface="+mj-lt"/>
              <a:buAutoNum type="arabicPeriod"/>
            </a:pPr>
            <a:endParaRPr lang="en-US" sz="2800" dirty="0">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Epi link analysis without date data</a:t>
            </a:r>
          </a:p>
          <a:p>
            <a:pPr marL="514350" indent="-514350">
              <a:buFont typeface="+mj-lt"/>
              <a:buAutoNum type="arabicPeriod"/>
            </a:pPr>
            <a:endParaRPr lang="en-US" sz="2800" dirty="0">
              <a:solidFill>
                <a:schemeClr val="bg1">
                  <a:lumMod val="85000"/>
                </a:schemeClr>
              </a:solidFill>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Gantt chart analysis</a:t>
            </a:r>
          </a:p>
        </p:txBody>
      </p:sp>
      <p:sp>
        <p:nvSpPr>
          <p:cNvPr id="181" name="TextBox 180">
            <a:extLst>
              <a:ext uri="{FF2B5EF4-FFF2-40B4-BE49-F238E27FC236}">
                <a16:creationId xmlns:a16="http://schemas.microsoft.com/office/drawing/2014/main" id="{1E6B162B-C694-4F9E-ABDF-CC1B12CAAC22}"/>
              </a:ext>
            </a:extLst>
          </p:cNvPr>
          <p:cNvSpPr txBox="1"/>
          <p:nvPr/>
        </p:nvSpPr>
        <p:spPr>
          <a:xfrm>
            <a:off x="408039" y="6316581"/>
            <a:ext cx="2327160" cy="404894"/>
          </a:xfrm>
          <a:prstGeom prst="rect">
            <a:avLst/>
          </a:prstGeom>
          <a:noFill/>
          <a:ln cmpd="thickThin">
            <a:noFill/>
          </a:ln>
        </p:spPr>
        <p:txBody>
          <a:bodyPr wrap="square" rtlCol="0">
            <a:spAutoFit/>
          </a:bodyPr>
          <a:lstStyle/>
          <a:p>
            <a:r>
              <a:rPr lang="en-US" sz="2000" dirty="0">
                <a:solidFill>
                  <a:schemeClr val="bg1">
                    <a:lumMod val="85000"/>
                  </a:schemeClr>
                </a:solidFill>
                <a:latin typeface="Tahoma" panose="020B0604030504040204" pitchFamily="34" charset="0"/>
              </a:rPr>
              <a:t>* Infectious period</a:t>
            </a:r>
          </a:p>
        </p:txBody>
      </p:sp>
      <p:grpSp>
        <p:nvGrpSpPr>
          <p:cNvPr id="49" name="Group 48" descr="Icons of a sick person coughing and multiple contacts with dates of stay at a location but without dates of infectious periods.">
            <a:extLst>
              <a:ext uri="{FF2B5EF4-FFF2-40B4-BE49-F238E27FC236}">
                <a16:creationId xmlns:a16="http://schemas.microsoft.com/office/drawing/2014/main" id="{A048B814-369F-43D9-A603-5944EDCA8920}"/>
              </a:ext>
            </a:extLst>
          </p:cNvPr>
          <p:cNvGrpSpPr/>
          <p:nvPr/>
        </p:nvGrpSpPr>
        <p:grpSpPr>
          <a:xfrm>
            <a:off x="5418414" y="964644"/>
            <a:ext cx="6577042" cy="5584253"/>
            <a:chOff x="5418414" y="964644"/>
            <a:chExt cx="6577042" cy="5584253"/>
          </a:xfrm>
        </p:grpSpPr>
        <p:pic>
          <p:nvPicPr>
            <p:cNvPr id="7" name="Picture 6">
              <a:extLst>
                <a:ext uri="{FF2B5EF4-FFF2-40B4-BE49-F238E27FC236}">
                  <a16:creationId xmlns:a16="http://schemas.microsoft.com/office/drawing/2014/main" id="{41F33509-DE12-42DB-8BDC-BE1C20BDC7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5426" y="2777515"/>
              <a:ext cx="509015" cy="914400"/>
            </a:xfrm>
            <a:prstGeom prst="rect">
              <a:avLst/>
            </a:prstGeom>
            <a:effectLst>
              <a:glow rad="127000">
                <a:srgbClr val="F6A01A"/>
              </a:glow>
            </a:effectLst>
          </p:spPr>
        </p:pic>
        <p:pic>
          <p:nvPicPr>
            <p:cNvPr id="8" name="Picture 7">
              <a:extLst>
                <a:ext uri="{FF2B5EF4-FFF2-40B4-BE49-F238E27FC236}">
                  <a16:creationId xmlns:a16="http://schemas.microsoft.com/office/drawing/2014/main" id="{AAFA2742-D8BE-4AF4-BEA3-D65559779F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4651" y="964644"/>
              <a:ext cx="1586218" cy="894523"/>
            </a:xfrm>
            <a:prstGeom prst="rect">
              <a:avLst/>
            </a:prstGeom>
          </p:spPr>
        </p:pic>
        <p:grpSp>
          <p:nvGrpSpPr>
            <p:cNvPr id="9" name="Group 8">
              <a:extLst>
                <a:ext uri="{FF2B5EF4-FFF2-40B4-BE49-F238E27FC236}">
                  <a16:creationId xmlns:a16="http://schemas.microsoft.com/office/drawing/2014/main" id="{F9BDEB1B-BCBF-407C-A9C1-C70D06B3AB6B}"/>
                </a:ext>
              </a:extLst>
            </p:cNvPr>
            <p:cNvGrpSpPr/>
            <p:nvPr/>
          </p:nvGrpSpPr>
          <p:grpSpPr>
            <a:xfrm>
              <a:off x="7538007" y="4131118"/>
              <a:ext cx="1301914" cy="1079909"/>
              <a:chOff x="7538007" y="4131118"/>
              <a:chExt cx="1301914" cy="1079909"/>
            </a:xfrm>
          </p:grpSpPr>
          <p:pic>
            <p:nvPicPr>
              <p:cNvPr id="10" name="Picture 9">
                <a:extLst>
                  <a:ext uri="{FF2B5EF4-FFF2-40B4-BE49-F238E27FC236}">
                    <a16:creationId xmlns:a16="http://schemas.microsoft.com/office/drawing/2014/main" id="{063CD94C-DEED-466E-B95B-B167202E71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07" y="4131118"/>
                <a:ext cx="382695" cy="914400"/>
              </a:xfrm>
              <a:prstGeom prst="rect">
                <a:avLst/>
              </a:prstGeom>
              <a:effectLst>
                <a:glow rad="76200">
                  <a:schemeClr val="bg1"/>
                </a:glow>
              </a:effectLst>
            </p:spPr>
          </p:pic>
          <p:grpSp>
            <p:nvGrpSpPr>
              <p:cNvPr id="11" name="Group 10">
                <a:extLst>
                  <a:ext uri="{FF2B5EF4-FFF2-40B4-BE49-F238E27FC236}">
                    <a16:creationId xmlns:a16="http://schemas.microsoft.com/office/drawing/2014/main" id="{CF4BCB19-F579-42F4-8C10-336B56F9EC1C}"/>
                  </a:ext>
                </a:extLst>
              </p:cNvPr>
              <p:cNvGrpSpPr>
                <a:grpSpLocks noChangeAspect="1"/>
              </p:cNvGrpSpPr>
              <p:nvPr/>
            </p:nvGrpSpPr>
            <p:grpSpPr>
              <a:xfrm>
                <a:off x="7976142" y="4570947"/>
                <a:ext cx="863779" cy="640080"/>
                <a:chOff x="7498810" y="3760108"/>
                <a:chExt cx="3419300" cy="2533778"/>
              </a:xfrm>
            </p:grpSpPr>
            <p:grpSp>
              <p:nvGrpSpPr>
                <p:cNvPr id="12" name="Group 11">
                  <a:extLst>
                    <a:ext uri="{FF2B5EF4-FFF2-40B4-BE49-F238E27FC236}">
                      <a16:creationId xmlns:a16="http://schemas.microsoft.com/office/drawing/2014/main" id="{72323471-AEE1-433D-BF2C-E2E410A72A03}"/>
                    </a:ext>
                  </a:extLst>
                </p:cNvPr>
                <p:cNvGrpSpPr/>
                <p:nvPr/>
              </p:nvGrpSpPr>
              <p:grpSpPr>
                <a:xfrm>
                  <a:off x="8646326" y="3760108"/>
                  <a:ext cx="2271784" cy="2036772"/>
                  <a:chOff x="8258247" y="4401909"/>
                  <a:chExt cx="1699681" cy="1523852"/>
                </a:xfrm>
              </p:grpSpPr>
              <p:pic>
                <p:nvPicPr>
                  <p:cNvPr id="20" name="Picture 19">
                    <a:extLst>
                      <a:ext uri="{FF2B5EF4-FFF2-40B4-BE49-F238E27FC236}">
                        <a16:creationId xmlns:a16="http://schemas.microsoft.com/office/drawing/2014/main" id="{45EC00D1-AA32-49F1-BAC1-F61E8282B5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21" name="Rectangle 20">
                    <a:extLst>
                      <a:ext uri="{FF2B5EF4-FFF2-40B4-BE49-F238E27FC236}">
                        <a16:creationId xmlns:a16="http://schemas.microsoft.com/office/drawing/2014/main" id="{48587734-DA8E-4DC9-AC35-0C90DC641957}"/>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2" name="Rectangle 21">
                    <a:extLst>
                      <a:ext uri="{FF2B5EF4-FFF2-40B4-BE49-F238E27FC236}">
                        <a16:creationId xmlns:a16="http://schemas.microsoft.com/office/drawing/2014/main" id="{4DBBFF83-8E9D-4CB3-87DD-57347007F7B2}"/>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3" name="Group 12">
                  <a:extLst>
                    <a:ext uri="{FF2B5EF4-FFF2-40B4-BE49-F238E27FC236}">
                      <a16:creationId xmlns:a16="http://schemas.microsoft.com/office/drawing/2014/main" id="{A80AE53F-72C5-4D8B-9395-22770510E855}"/>
                    </a:ext>
                  </a:extLst>
                </p:cNvPr>
                <p:cNvGrpSpPr/>
                <p:nvPr/>
              </p:nvGrpSpPr>
              <p:grpSpPr>
                <a:xfrm>
                  <a:off x="7498810" y="4257114"/>
                  <a:ext cx="2271784" cy="2036772"/>
                  <a:chOff x="7383827" y="5017936"/>
                  <a:chExt cx="1699681" cy="1523852"/>
                </a:xfrm>
              </p:grpSpPr>
              <p:sp>
                <p:nvSpPr>
                  <p:cNvPr id="14" name="Rectangle 13">
                    <a:extLst>
                      <a:ext uri="{FF2B5EF4-FFF2-40B4-BE49-F238E27FC236}">
                        <a16:creationId xmlns:a16="http://schemas.microsoft.com/office/drawing/2014/main" id="{ED294FF9-B226-455D-BFD2-78CC75463B7F}"/>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5" name="Group 14">
                    <a:extLst>
                      <a:ext uri="{FF2B5EF4-FFF2-40B4-BE49-F238E27FC236}">
                        <a16:creationId xmlns:a16="http://schemas.microsoft.com/office/drawing/2014/main" id="{CBF30C61-D392-4D58-A194-FFAE1EC25168}"/>
                      </a:ext>
                    </a:extLst>
                  </p:cNvPr>
                  <p:cNvGrpSpPr/>
                  <p:nvPr/>
                </p:nvGrpSpPr>
                <p:grpSpPr>
                  <a:xfrm>
                    <a:off x="7383827" y="5017936"/>
                    <a:ext cx="1699681" cy="1523852"/>
                    <a:chOff x="6246902" y="3993276"/>
                    <a:chExt cx="1699681" cy="1523852"/>
                  </a:xfrm>
                </p:grpSpPr>
                <p:pic>
                  <p:nvPicPr>
                    <p:cNvPr id="16" name="Picture 15">
                      <a:extLst>
                        <a:ext uri="{FF2B5EF4-FFF2-40B4-BE49-F238E27FC236}">
                          <a16:creationId xmlns:a16="http://schemas.microsoft.com/office/drawing/2014/main" id="{B322086A-7321-4DDD-AE50-A8B4BC437D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7" name="Rectangle 16">
                      <a:extLst>
                        <a:ext uri="{FF2B5EF4-FFF2-40B4-BE49-F238E27FC236}">
                          <a16:creationId xmlns:a16="http://schemas.microsoft.com/office/drawing/2014/main" id="{3388D072-B98E-4C35-BD22-28F414651E67}"/>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8" name="Rectangle 17">
                      <a:extLst>
                        <a:ext uri="{FF2B5EF4-FFF2-40B4-BE49-F238E27FC236}">
                          <a16:creationId xmlns:a16="http://schemas.microsoft.com/office/drawing/2014/main" id="{C93F3F1E-7272-4302-ABFD-D4BCCF00AF72}"/>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9" name="Rectangle 18">
                      <a:extLst>
                        <a:ext uri="{FF2B5EF4-FFF2-40B4-BE49-F238E27FC236}">
                          <a16:creationId xmlns:a16="http://schemas.microsoft.com/office/drawing/2014/main" id="{5BAC6784-2D1F-4CCC-811E-D61192507A38}"/>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23" name="Group 22">
              <a:extLst>
                <a:ext uri="{FF2B5EF4-FFF2-40B4-BE49-F238E27FC236}">
                  <a16:creationId xmlns:a16="http://schemas.microsoft.com/office/drawing/2014/main" id="{A087C0AB-F596-415A-B507-559EC4AA962F}"/>
                </a:ext>
              </a:extLst>
            </p:cNvPr>
            <p:cNvGrpSpPr>
              <a:grpSpLocks noChangeAspect="1"/>
            </p:cNvGrpSpPr>
            <p:nvPr/>
          </p:nvGrpSpPr>
          <p:grpSpPr>
            <a:xfrm>
              <a:off x="8065042" y="3238739"/>
              <a:ext cx="863779" cy="640080"/>
              <a:chOff x="7498810" y="3760108"/>
              <a:chExt cx="3419300" cy="2533778"/>
            </a:xfrm>
          </p:grpSpPr>
          <p:grpSp>
            <p:nvGrpSpPr>
              <p:cNvPr id="24" name="Group 23">
                <a:extLst>
                  <a:ext uri="{FF2B5EF4-FFF2-40B4-BE49-F238E27FC236}">
                    <a16:creationId xmlns:a16="http://schemas.microsoft.com/office/drawing/2014/main" id="{DA1DFC94-13D2-4D7F-A12E-F2984956F8CF}"/>
                  </a:ext>
                </a:extLst>
              </p:cNvPr>
              <p:cNvGrpSpPr/>
              <p:nvPr/>
            </p:nvGrpSpPr>
            <p:grpSpPr>
              <a:xfrm>
                <a:off x="8646326" y="3760108"/>
                <a:ext cx="2271784" cy="2036772"/>
                <a:chOff x="8258247" y="4401909"/>
                <a:chExt cx="1699681" cy="1523852"/>
              </a:xfrm>
            </p:grpSpPr>
            <p:pic>
              <p:nvPicPr>
                <p:cNvPr id="32" name="Picture 31">
                  <a:extLst>
                    <a:ext uri="{FF2B5EF4-FFF2-40B4-BE49-F238E27FC236}">
                      <a16:creationId xmlns:a16="http://schemas.microsoft.com/office/drawing/2014/main" id="{FA20B519-DAC9-4BBD-9084-C401D1568F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33" name="Rectangle 32">
                  <a:extLst>
                    <a:ext uri="{FF2B5EF4-FFF2-40B4-BE49-F238E27FC236}">
                      <a16:creationId xmlns:a16="http://schemas.microsoft.com/office/drawing/2014/main" id="{35354533-36E0-4F24-A35E-06441155A6C1}"/>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4" name="Rectangle 33">
                  <a:extLst>
                    <a:ext uri="{FF2B5EF4-FFF2-40B4-BE49-F238E27FC236}">
                      <a16:creationId xmlns:a16="http://schemas.microsoft.com/office/drawing/2014/main" id="{15AC5FC1-D0AE-4CBA-B933-22EF1C59F578}"/>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25" name="Group 24">
                <a:extLst>
                  <a:ext uri="{FF2B5EF4-FFF2-40B4-BE49-F238E27FC236}">
                    <a16:creationId xmlns:a16="http://schemas.microsoft.com/office/drawing/2014/main" id="{D61D67FF-ADD3-4AA1-A76A-A5A8D00835ED}"/>
                  </a:ext>
                </a:extLst>
              </p:cNvPr>
              <p:cNvGrpSpPr/>
              <p:nvPr/>
            </p:nvGrpSpPr>
            <p:grpSpPr>
              <a:xfrm>
                <a:off x="7498810" y="4257114"/>
                <a:ext cx="2271784" cy="2036772"/>
                <a:chOff x="7383827" y="5017936"/>
                <a:chExt cx="1699681" cy="1523852"/>
              </a:xfrm>
            </p:grpSpPr>
            <p:sp>
              <p:nvSpPr>
                <p:cNvPr id="26" name="Rectangle 25">
                  <a:extLst>
                    <a:ext uri="{FF2B5EF4-FFF2-40B4-BE49-F238E27FC236}">
                      <a16:creationId xmlns:a16="http://schemas.microsoft.com/office/drawing/2014/main" id="{A71C2F54-FA2F-4BDE-8BD8-1F26CB9E68AE}"/>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7" name="Group 26">
                  <a:extLst>
                    <a:ext uri="{FF2B5EF4-FFF2-40B4-BE49-F238E27FC236}">
                      <a16:creationId xmlns:a16="http://schemas.microsoft.com/office/drawing/2014/main" id="{7DB20432-E847-4F20-9E87-9B1BD37AFC66}"/>
                    </a:ext>
                  </a:extLst>
                </p:cNvPr>
                <p:cNvGrpSpPr/>
                <p:nvPr/>
              </p:nvGrpSpPr>
              <p:grpSpPr>
                <a:xfrm>
                  <a:off x="7383827" y="5017936"/>
                  <a:ext cx="1699681" cy="1523852"/>
                  <a:chOff x="6246902" y="3993276"/>
                  <a:chExt cx="1699681" cy="1523852"/>
                </a:xfrm>
              </p:grpSpPr>
              <p:pic>
                <p:nvPicPr>
                  <p:cNvPr id="28" name="Picture 27">
                    <a:extLst>
                      <a:ext uri="{FF2B5EF4-FFF2-40B4-BE49-F238E27FC236}">
                        <a16:creationId xmlns:a16="http://schemas.microsoft.com/office/drawing/2014/main" id="{DBA580ED-722A-415C-B2AA-FF7B227E94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29" name="Rectangle 28">
                    <a:extLst>
                      <a:ext uri="{FF2B5EF4-FFF2-40B4-BE49-F238E27FC236}">
                        <a16:creationId xmlns:a16="http://schemas.microsoft.com/office/drawing/2014/main" id="{BBAC96F4-25BA-4236-8540-3EC5F2DA45A1}"/>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0" name="Rectangle 29">
                    <a:extLst>
                      <a:ext uri="{FF2B5EF4-FFF2-40B4-BE49-F238E27FC236}">
                        <a16:creationId xmlns:a16="http://schemas.microsoft.com/office/drawing/2014/main" id="{500D3D5D-3366-4E8B-90D4-A7CADDA0EFB4}"/>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1" name="Rectangle 30">
                    <a:extLst>
                      <a:ext uri="{FF2B5EF4-FFF2-40B4-BE49-F238E27FC236}">
                        <a16:creationId xmlns:a16="http://schemas.microsoft.com/office/drawing/2014/main" id="{9484BA74-45A7-4453-9267-C8DA86D12981}"/>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nvGrpSpPr>
            <p:cNvPr id="35" name="Group 34">
              <a:extLst>
                <a:ext uri="{FF2B5EF4-FFF2-40B4-BE49-F238E27FC236}">
                  <a16:creationId xmlns:a16="http://schemas.microsoft.com/office/drawing/2014/main" id="{641CF582-7AAD-4498-B28B-90B9B57703E3}"/>
                </a:ext>
              </a:extLst>
            </p:cNvPr>
            <p:cNvGrpSpPr/>
            <p:nvPr/>
          </p:nvGrpSpPr>
          <p:grpSpPr>
            <a:xfrm>
              <a:off x="9596118" y="4234935"/>
              <a:ext cx="1345609" cy="1021908"/>
              <a:chOff x="9596118" y="4234935"/>
              <a:chExt cx="1345609" cy="1021908"/>
            </a:xfrm>
          </p:grpSpPr>
          <p:pic>
            <p:nvPicPr>
              <p:cNvPr id="36" name="Picture 35">
                <a:extLst>
                  <a:ext uri="{FF2B5EF4-FFF2-40B4-BE49-F238E27FC236}">
                    <a16:creationId xmlns:a16="http://schemas.microsoft.com/office/drawing/2014/main" id="{CBFC630A-79CB-485E-B707-A5109A49B48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37" name="Group 36">
                <a:extLst>
                  <a:ext uri="{FF2B5EF4-FFF2-40B4-BE49-F238E27FC236}">
                    <a16:creationId xmlns:a16="http://schemas.microsoft.com/office/drawing/2014/main" id="{B254542B-CBC5-4C08-90BA-AE7E217F8C71}"/>
                  </a:ext>
                </a:extLst>
              </p:cNvPr>
              <p:cNvGrpSpPr>
                <a:grpSpLocks noChangeAspect="1"/>
              </p:cNvGrpSpPr>
              <p:nvPr/>
            </p:nvGrpSpPr>
            <p:grpSpPr>
              <a:xfrm>
                <a:off x="10077948" y="4616763"/>
                <a:ext cx="863779" cy="640080"/>
                <a:chOff x="7498810" y="3760108"/>
                <a:chExt cx="3419300" cy="2533778"/>
              </a:xfrm>
            </p:grpSpPr>
            <p:grpSp>
              <p:nvGrpSpPr>
                <p:cNvPr id="38" name="Group 37">
                  <a:extLst>
                    <a:ext uri="{FF2B5EF4-FFF2-40B4-BE49-F238E27FC236}">
                      <a16:creationId xmlns:a16="http://schemas.microsoft.com/office/drawing/2014/main" id="{159BC4A2-AF48-4949-A024-67299BF82470}"/>
                    </a:ext>
                  </a:extLst>
                </p:cNvPr>
                <p:cNvGrpSpPr/>
                <p:nvPr/>
              </p:nvGrpSpPr>
              <p:grpSpPr>
                <a:xfrm>
                  <a:off x="8646326" y="3760108"/>
                  <a:ext cx="2271784" cy="2036772"/>
                  <a:chOff x="8258247" y="4401909"/>
                  <a:chExt cx="1699681" cy="1523852"/>
                </a:xfrm>
              </p:grpSpPr>
              <p:pic>
                <p:nvPicPr>
                  <p:cNvPr id="46" name="Picture 45">
                    <a:extLst>
                      <a:ext uri="{FF2B5EF4-FFF2-40B4-BE49-F238E27FC236}">
                        <a16:creationId xmlns:a16="http://schemas.microsoft.com/office/drawing/2014/main" id="{1864AA04-4B8D-4333-BDFB-D7351369B4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47" name="Rectangle 46">
                    <a:extLst>
                      <a:ext uri="{FF2B5EF4-FFF2-40B4-BE49-F238E27FC236}">
                        <a16:creationId xmlns:a16="http://schemas.microsoft.com/office/drawing/2014/main" id="{E492DB1B-CEE1-4CF4-A7E1-A5EE9EE8FBF2}"/>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8" name="Rectangle 47">
                    <a:extLst>
                      <a:ext uri="{FF2B5EF4-FFF2-40B4-BE49-F238E27FC236}">
                        <a16:creationId xmlns:a16="http://schemas.microsoft.com/office/drawing/2014/main" id="{4A4AB93F-2FBC-4F39-8908-E0FDA7907004}"/>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39" name="Group 38">
                  <a:extLst>
                    <a:ext uri="{FF2B5EF4-FFF2-40B4-BE49-F238E27FC236}">
                      <a16:creationId xmlns:a16="http://schemas.microsoft.com/office/drawing/2014/main" id="{AF92BE00-3A85-430D-84C0-0721BA77FCD1}"/>
                    </a:ext>
                  </a:extLst>
                </p:cNvPr>
                <p:cNvGrpSpPr/>
                <p:nvPr/>
              </p:nvGrpSpPr>
              <p:grpSpPr>
                <a:xfrm>
                  <a:off x="7498810" y="4257114"/>
                  <a:ext cx="2271784" cy="2036772"/>
                  <a:chOff x="7383827" y="5017936"/>
                  <a:chExt cx="1699681" cy="1523852"/>
                </a:xfrm>
              </p:grpSpPr>
              <p:sp>
                <p:nvSpPr>
                  <p:cNvPr id="40" name="Rectangle 39">
                    <a:extLst>
                      <a:ext uri="{FF2B5EF4-FFF2-40B4-BE49-F238E27FC236}">
                        <a16:creationId xmlns:a16="http://schemas.microsoft.com/office/drawing/2014/main" id="{E07251BE-D07F-46B5-BBA4-56381CB915B7}"/>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41" name="Group 40">
                    <a:extLst>
                      <a:ext uri="{FF2B5EF4-FFF2-40B4-BE49-F238E27FC236}">
                        <a16:creationId xmlns:a16="http://schemas.microsoft.com/office/drawing/2014/main" id="{FE1F6CB5-21D8-4252-BA65-1E582F3BEA96}"/>
                      </a:ext>
                    </a:extLst>
                  </p:cNvPr>
                  <p:cNvGrpSpPr/>
                  <p:nvPr/>
                </p:nvGrpSpPr>
                <p:grpSpPr>
                  <a:xfrm>
                    <a:off x="7383827" y="5017936"/>
                    <a:ext cx="1699681" cy="1523852"/>
                    <a:chOff x="6246902" y="3993276"/>
                    <a:chExt cx="1699681" cy="1523852"/>
                  </a:xfrm>
                </p:grpSpPr>
                <p:pic>
                  <p:nvPicPr>
                    <p:cNvPr id="42" name="Picture 41">
                      <a:extLst>
                        <a:ext uri="{FF2B5EF4-FFF2-40B4-BE49-F238E27FC236}">
                          <a16:creationId xmlns:a16="http://schemas.microsoft.com/office/drawing/2014/main" id="{B59FB0B4-FAA3-43B5-BA27-656A8E8026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43" name="Rectangle 42">
                      <a:extLst>
                        <a:ext uri="{FF2B5EF4-FFF2-40B4-BE49-F238E27FC236}">
                          <a16:creationId xmlns:a16="http://schemas.microsoft.com/office/drawing/2014/main" id="{A77C05BE-D95D-4A48-B61E-4A9E6AE73069}"/>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4" name="Rectangle 43">
                      <a:extLst>
                        <a:ext uri="{FF2B5EF4-FFF2-40B4-BE49-F238E27FC236}">
                          <a16:creationId xmlns:a16="http://schemas.microsoft.com/office/drawing/2014/main" id="{24C1D77A-09F0-4F70-859F-7D6D11CB4BFF}"/>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5" name="Rectangle 44">
                      <a:extLst>
                        <a:ext uri="{FF2B5EF4-FFF2-40B4-BE49-F238E27FC236}">
                          <a16:creationId xmlns:a16="http://schemas.microsoft.com/office/drawing/2014/main" id="{E1A583EC-4305-4293-8685-C7F75A988F89}"/>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sp>
          <p:nvSpPr>
            <p:cNvPr id="58" name="TextBox 57">
              <a:extLst>
                <a:ext uri="{FF2B5EF4-FFF2-40B4-BE49-F238E27FC236}">
                  <a16:creationId xmlns:a16="http://schemas.microsoft.com/office/drawing/2014/main" id="{D6746273-12BF-45FC-9D4D-CAB3019116CB}"/>
                </a:ext>
              </a:extLst>
            </p:cNvPr>
            <p:cNvSpPr txBox="1"/>
            <p:nvPr/>
          </p:nvSpPr>
          <p:spPr>
            <a:xfrm>
              <a:off x="9620849" y="1147525"/>
              <a:ext cx="2338974" cy="461665"/>
            </a:xfrm>
            <a:prstGeom prst="rect">
              <a:avLst/>
            </a:prstGeom>
            <a:noFill/>
          </p:spPr>
          <p:txBody>
            <a:bodyPr wrap="none" rtlCol="0">
              <a:spAutoFit/>
            </a:bodyPr>
            <a:lstStyle/>
            <a:p>
              <a:r>
                <a:rPr lang="en-US" sz="2400" dirty="0"/>
                <a:t>Homeless shelter</a:t>
              </a:r>
            </a:p>
          </p:txBody>
        </p:sp>
        <p:grpSp>
          <p:nvGrpSpPr>
            <p:cNvPr id="59" name="Group 58">
              <a:extLst>
                <a:ext uri="{FF2B5EF4-FFF2-40B4-BE49-F238E27FC236}">
                  <a16:creationId xmlns:a16="http://schemas.microsoft.com/office/drawing/2014/main" id="{DD8448F5-95D0-4189-93FB-E03D3D5CB247}"/>
                </a:ext>
              </a:extLst>
            </p:cNvPr>
            <p:cNvGrpSpPr/>
            <p:nvPr/>
          </p:nvGrpSpPr>
          <p:grpSpPr>
            <a:xfrm>
              <a:off x="9173744" y="2340461"/>
              <a:ext cx="1301914" cy="1079909"/>
              <a:chOff x="7538007" y="4131118"/>
              <a:chExt cx="1301914" cy="1079909"/>
            </a:xfrm>
          </p:grpSpPr>
          <p:pic>
            <p:nvPicPr>
              <p:cNvPr id="60" name="Picture 59">
                <a:extLst>
                  <a:ext uri="{FF2B5EF4-FFF2-40B4-BE49-F238E27FC236}">
                    <a16:creationId xmlns:a16="http://schemas.microsoft.com/office/drawing/2014/main" id="{0DE15489-3FD1-471C-B5DD-41FFDD6D40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07" y="4131118"/>
                <a:ext cx="382695" cy="914400"/>
              </a:xfrm>
              <a:prstGeom prst="rect">
                <a:avLst/>
              </a:prstGeom>
              <a:effectLst>
                <a:glow rad="76200">
                  <a:schemeClr val="bg1"/>
                </a:glow>
              </a:effectLst>
            </p:spPr>
          </p:pic>
          <p:grpSp>
            <p:nvGrpSpPr>
              <p:cNvPr id="61" name="Group 60">
                <a:extLst>
                  <a:ext uri="{FF2B5EF4-FFF2-40B4-BE49-F238E27FC236}">
                    <a16:creationId xmlns:a16="http://schemas.microsoft.com/office/drawing/2014/main" id="{29394052-1EFA-4A24-AE01-FE757D74F600}"/>
                  </a:ext>
                </a:extLst>
              </p:cNvPr>
              <p:cNvGrpSpPr>
                <a:grpSpLocks noChangeAspect="1"/>
              </p:cNvGrpSpPr>
              <p:nvPr/>
            </p:nvGrpSpPr>
            <p:grpSpPr>
              <a:xfrm>
                <a:off x="7976142" y="4570947"/>
                <a:ext cx="863779" cy="640080"/>
                <a:chOff x="7498810" y="3760108"/>
                <a:chExt cx="3419300" cy="2533778"/>
              </a:xfrm>
            </p:grpSpPr>
            <p:grpSp>
              <p:nvGrpSpPr>
                <p:cNvPr id="62" name="Group 61">
                  <a:extLst>
                    <a:ext uri="{FF2B5EF4-FFF2-40B4-BE49-F238E27FC236}">
                      <a16:creationId xmlns:a16="http://schemas.microsoft.com/office/drawing/2014/main" id="{4471BF7E-2FB5-4C60-A402-716320898D81}"/>
                    </a:ext>
                  </a:extLst>
                </p:cNvPr>
                <p:cNvGrpSpPr/>
                <p:nvPr/>
              </p:nvGrpSpPr>
              <p:grpSpPr>
                <a:xfrm>
                  <a:off x="8646326" y="3760108"/>
                  <a:ext cx="2271784" cy="2036772"/>
                  <a:chOff x="8258247" y="4401909"/>
                  <a:chExt cx="1699681" cy="1523852"/>
                </a:xfrm>
              </p:grpSpPr>
              <p:pic>
                <p:nvPicPr>
                  <p:cNvPr id="70" name="Picture 69">
                    <a:extLst>
                      <a:ext uri="{FF2B5EF4-FFF2-40B4-BE49-F238E27FC236}">
                        <a16:creationId xmlns:a16="http://schemas.microsoft.com/office/drawing/2014/main" id="{3CC06948-F26C-4880-A6C7-8558FA5040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71" name="Rectangle 70">
                    <a:extLst>
                      <a:ext uri="{FF2B5EF4-FFF2-40B4-BE49-F238E27FC236}">
                        <a16:creationId xmlns:a16="http://schemas.microsoft.com/office/drawing/2014/main" id="{09896540-C5E3-4BFB-9370-00F82CD08F3F}"/>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72" name="Rectangle 71">
                    <a:extLst>
                      <a:ext uri="{FF2B5EF4-FFF2-40B4-BE49-F238E27FC236}">
                        <a16:creationId xmlns:a16="http://schemas.microsoft.com/office/drawing/2014/main" id="{BDAD00B6-EA08-4545-9AD4-F34A0C5E5787}"/>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63" name="Group 62">
                  <a:extLst>
                    <a:ext uri="{FF2B5EF4-FFF2-40B4-BE49-F238E27FC236}">
                      <a16:creationId xmlns:a16="http://schemas.microsoft.com/office/drawing/2014/main" id="{9774FB5A-119F-48D5-9468-9A14E99D2D08}"/>
                    </a:ext>
                  </a:extLst>
                </p:cNvPr>
                <p:cNvGrpSpPr/>
                <p:nvPr/>
              </p:nvGrpSpPr>
              <p:grpSpPr>
                <a:xfrm>
                  <a:off x="7498810" y="4257114"/>
                  <a:ext cx="2271784" cy="2036772"/>
                  <a:chOff x="7383827" y="5017936"/>
                  <a:chExt cx="1699681" cy="1523852"/>
                </a:xfrm>
              </p:grpSpPr>
              <p:sp>
                <p:nvSpPr>
                  <p:cNvPr id="64" name="Rectangle 63">
                    <a:extLst>
                      <a:ext uri="{FF2B5EF4-FFF2-40B4-BE49-F238E27FC236}">
                        <a16:creationId xmlns:a16="http://schemas.microsoft.com/office/drawing/2014/main" id="{B7EE1805-CC50-46C3-9A9E-92975BA56FC2}"/>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65" name="Group 64">
                    <a:extLst>
                      <a:ext uri="{FF2B5EF4-FFF2-40B4-BE49-F238E27FC236}">
                        <a16:creationId xmlns:a16="http://schemas.microsoft.com/office/drawing/2014/main" id="{32BED833-73BF-4B29-8757-0CAB3C80D514}"/>
                      </a:ext>
                    </a:extLst>
                  </p:cNvPr>
                  <p:cNvGrpSpPr/>
                  <p:nvPr/>
                </p:nvGrpSpPr>
                <p:grpSpPr>
                  <a:xfrm>
                    <a:off x="7383827" y="5017936"/>
                    <a:ext cx="1699681" cy="1523852"/>
                    <a:chOff x="6246902" y="3993276"/>
                    <a:chExt cx="1699681" cy="1523852"/>
                  </a:xfrm>
                </p:grpSpPr>
                <p:pic>
                  <p:nvPicPr>
                    <p:cNvPr id="66" name="Picture 65">
                      <a:extLst>
                        <a:ext uri="{FF2B5EF4-FFF2-40B4-BE49-F238E27FC236}">
                          <a16:creationId xmlns:a16="http://schemas.microsoft.com/office/drawing/2014/main" id="{8987079C-8962-42F2-A2CB-A53D0B8D20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67" name="Rectangle 66">
                      <a:extLst>
                        <a:ext uri="{FF2B5EF4-FFF2-40B4-BE49-F238E27FC236}">
                          <a16:creationId xmlns:a16="http://schemas.microsoft.com/office/drawing/2014/main" id="{5C7CD89F-7B41-4CDD-ACF3-86FCD65572A1}"/>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68" name="Rectangle 67">
                      <a:extLst>
                        <a:ext uri="{FF2B5EF4-FFF2-40B4-BE49-F238E27FC236}">
                          <a16:creationId xmlns:a16="http://schemas.microsoft.com/office/drawing/2014/main" id="{0D928241-BB56-4280-9122-A8F3CAF9DF77}"/>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69" name="Rectangle 68">
                      <a:extLst>
                        <a:ext uri="{FF2B5EF4-FFF2-40B4-BE49-F238E27FC236}">
                          <a16:creationId xmlns:a16="http://schemas.microsoft.com/office/drawing/2014/main" id="{E5A470EC-88A3-46DE-A0E8-79516F0B60EE}"/>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73" name="Group 72">
              <a:extLst>
                <a:ext uri="{FF2B5EF4-FFF2-40B4-BE49-F238E27FC236}">
                  <a16:creationId xmlns:a16="http://schemas.microsoft.com/office/drawing/2014/main" id="{698D0384-E537-4176-9260-71339C82497C}"/>
                </a:ext>
              </a:extLst>
            </p:cNvPr>
            <p:cNvGrpSpPr/>
            <p:nvPr/>
          </p:nvGrpSpPr>
          <p:grpSpPr>
            <a:xfrm>
              <a:off x="10604237" y="3293500"/>
              <a:ext cx="1301914" cy="1079909"/>
              <a:chOff x="7538007" y="4131118"/>
              <a:chExt cx="1301914" cy="1079909"/>
            </a:xfrm>
          </p:grpSpPr>
          <p:pic>
            <p:nvPicPr>
              <p:cNvPr id="74" name="Picture 73">
                <a:extLst>
                  <a:ext uri="{FF2B5EF4-FFF2-40B4-BE49-F238E27FC236}">
                    <a16:creationId xmlns:a16="http://schemas.microsoft.com/office/drawing/2014/main" id="{F3C7DCCF-AFCD-45FC-BD40-40D731843F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07" y="4131118"/>
                <a:ext cx="382695" cy="914400"/>
              </a:xfrm>
              <a:prstGeom prst="rect">
                <a:avLst/>
              </a:prstGeom>
              <a:effectLst>
                <a:glow rad="76200">
                  <a:schemeClr val="bg1"/>
                </a:glow>
              </a:effectLst>
            </p:spPr>
          </p:pic>
          <p:grpSp>
            <p:nvGrpSpPr>
              <p:cNvPr id="75" name="Group 74">
                <a:extLst>
                  <a:ext uri="{FF2B5EF4-FFF2-40B4-BE49-F238E27FC236}">
                    <a16:creationId xmlns:a16="http://schemas.microsoft.com/office/drawing/2014/main" id="{603B884C-50E2-4D64-94B4-1588CF0C6507}"/>
                  </a:ext>
                </a:extLst>
              </p:cNvPr>
              <p:cNvGrpSpPr>
                <a:grpSpLocks noChangeAspect="1"/>
              </p:cNvGrpSpPr>
              <p:nvPr/>
            </p:nvGrpSpPr>
            <p:grpSpPr>
              <a:xfrm>
                <a:off x="7976142" y="4570947"/>
                <a:ext cx="863779" cy="640080"/>
                <a:chOff x="7498810" y="3760108"/>
                <a:chExt cx="3419300" cy="2533778"/>
              </a:xfrm>
            </p:grpSpPr>
            <p:grpSp>
              <p:nvGrpSpPr>
                <p:cNvPr id="76" name="Group 75">
                  <a:extLst>
                    <a:ext uri="{FF2B5EF4-FFF2-40B4-BE49-F238E27FC236}">
                      <a16:creationId xmlns:a16="http://schemas.microsoft.com/office/drawing/2014/main" id="{380248CB-FE72-472A-8BFD-5BE588B10446}"/>
                    </a:ext>
                  </a:extLst>
                </p:cNvPr>
                <p:cNvGrpSpPr/>
                <p:nvPr/>
              </p:nvGrpSpPr>
              <p:grpSpPr>
                <a:xfrm>
                  <a:off x="8646326" y="3760108"/>
                  <a:ext cx="2271784" cy="2036772"/>
                  <a:chOff x="8258247" y="4401909"/>
                  <a:chExt cx="1699681" cy="1523852"/>
                </a:xfrm>
              </p:grpSpPr>
              <p:pic>
                <p:nvPicPr>
                  <p:cNvPr id="84" name="Picture 83">
                    <a:extLst>
                      <a:ext uri="{FF2B5EF4-FFF2-40B4-BE49-F238E27FC236}">
                        <a16:creationId xmlns:a16="http://schemas.microsoft.com/office/drawing/2014/main" id="{36BA4976-234B-4852-8817-92053834BB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85" name="Rectangle 84">
                    <a:extLst>
                      <a:ext uri="{FF2B5EF4-FFF2-40B4-BE49-F238E27FC236}">
                        <a16:creationId xmlns:a16="http://schemas.microsoft.com/office/drawing/2014/main" id="{A0903C41-E9BC-4532-96BB-858CCFC0841B}"/>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6" name="Rectangle 85">
                    <a:extLst>
                      <a:ext uri="{FF2B5EF4-FFF2-40B4-BE49-F238E27FC236}">
                        <a16:creationId xmlns:a16="http://schemas.microsoft.com/office/drawing/2014/main" id="{5447CBBB-55B5-4630-A857-13D9175C3C07}"/>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77" name="Group 76">
                  <a:extLst>
                    <a:ext uri="{FF2B5EF4-FFF2-40B4-BE49-F238E27FC236}">
                      <a16:creationId xmlns:a16="http://schemas.microsoft.com/office/drawing/2014/main" id="{A4B80A82-F7A8-40AF-9222-C0B0697D567C}"/>
                    </a:ext>
                  </a:extLst>
                </p:cNvPr>
                <p:cNvGrpSpPr/>
                <p:nvPr/>
              </p:nvGrpSpPr>
              <p:grpSpPr>
                <a:xfrm>
                  <a:off x="7498810" y="4257114"/>
                  <a:ext cx="2271784" cy="2036772"/>
                  <a:chOff x="7383827" y="5017936"/>
                  <a:chExt cx="1699681" cy="1523852"/>
                </a:xfrm>
              </p:grpSpPr>
              <p:sp>
                <p:nvSpPr>
                  <p:cNvPr id="78" name="Rectangle 77">
                    <a:extLst>
                      <a:ext uri="{FF2B5EF4-FFF2-40B4-BE49-F238E27FC236}">
                        <a16:creationId xmlns:a16="http://schemas.microsoft.com/office/drawing/2014/main" id="{5928B8AC-F0C0-4D71-B0A4-9C1C14188683}"/>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79" name="Group 78">
                    <a:extLst>
                      <a:ext uri="{FF2B5EF4-FFF2-40B4-BE49-F238E27FC236}">
                        <a16:creationId xmlns:a16="http://schemas.microsoft.com/office/drawing/2014/main" id="{A9996201-F2FC-439B-8DAE-9F0E339A9130}"/>
                      </a:ext>
                    </a:extLst>
                  </p:cNvPr>
                  <p:cNvGrpSpPr/>
                  <p:nvPr/>
                </p:nvGrpSpPr>
                <p:grpSpPr>
                  <a:xfrm>
                    <a:off x="7383827" y="5017936"/>
                    <a:ext cx="1699681" cy="1523852"/>
                    <a:chOff x="6246902" y="3993276"/>
                    <a:chExt cx="1699681" cy="1523852"/>
                  </a:xfrm>
                </p:grpSpPr>
                <p:pic>
                  <p:nvPicPr>
                    <p:cNvPr id="80" name="Picture 79">
                      <a:extLst>
                        <a:ext uri="{FF2B5EF4-FFF2-40B4-BE49-F238E27FC236}">
                          <a16:creationId xmlns:a16="http://schemas.microsoft.com/office/drawing/2014/main" id="{A210832C-12A4-43BE-A5B4-CBFC537A55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81" name="Rectangle 80">
                      <a:extLst>
                        <a:ext uri="{FF2B5EF4-FFF2-40B4-BE49-F238E27FC236}">
                          <a16:creationId xmlns:a16="http://schemas.microsoft.com/office/drawing/2014/main" id="{04C0EB6D-4E01-4493-AEA3-00D2560D3888}"/>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2" name="Rectangle 81">
                      <a:extLst>
                        <a:ext uri="{FF2B5EF4-FFF2-40B4-BE49-F238E27FC236}">
                          <a16:creationId xmlns:a16="http://schemas.microsoft.com/office/drawing/2014/main" id="{4BA90EC7-272B-446E-9A48-2C982E8AFFE4}"/>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3" name="Rectangle 82">
                      <a:extLst>
                        <a:ext uri="{FF2B5EF4-FFF2-40B4-BE49-F238E27FC236}">
                          <a16:creationId xmlns:a16="http://schemas.microsoft.com/office/drawing/2014/main" id="{67A9A73D-F35A-41FF-8E9A-27F6D1747344}"/>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87" name="Group 86">
              <a:extLst>
                <a:ext uri="{FF2B5EF4-FFF2-40B4-BE49-F238E27FC236}">
                  <a16:creationId xmlns:a16="http://schemas.microsoft.com/office/drawing/2014/main" id="{F643E724-B27F-4C8F-8C67-584E66FF4281}"/>
                </a:ext>
              </a:extLst>
            </p:cNvPr>
            <p:cNvGrpSpPr/>
            <p:nvPr/>
          </p:nvGrpSpPr>
          <p:grpSpPr>
            <a:xfrm>
              <a:off x="6471279" y="5468988"/>
              <a:ext cx="1301914" cy="1079909"/>
              <a:chOff x="7538007" y="4131118"/>
              <a:chExt cx="1301914" cy="1079909"/>
            </a:xfrm>
          </p:grpSpPr>
          <p:pic>
            <p:nvPicPr>
              <p:cNvPr id="88" name="Picture 87">
                <a:extLst>
                  <a:ext uri="{FF2B5EF4-FFF2-40B4-BE49-F238E27FC236}">
                    <a16:creationId xmlns:a16="http://schemas.microsoft.com/office/drawing/2014/main" id="{5D124957-ED1E-4533-B6AF-5942818A6D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07" y="4131118"/>
                <a:ext cx="382695" cy="914400"/>
              </a:xfrm>
              <a:prstGeom prst="rect">
                <a:avLst/>
              </a:prstGeom>
              <a:effectLst>
                <a:glow rad="76200">
                  <a:schemeClr val="bg1"/>
                </a:glow>
              </a:effectLst>
            </p:spPr>
          </p:pic>
          <p:grpSp>
            <p:nvGrpSpPr>
              <p:cNvPr id="89" name="Group 88">
                <a:extLst>
                  <a:ext uri="{FF2B5EF4-FFF2-40B4-BE49-F238E27FC236}">
                    <a16:creationId xmlns:a16="http://schemas.microsoft.com/office/drawing/2014/main" id="{6F6D4C06-C9D3-43D5-9AEA-D3D750856C69}"/>
                  </a:ext>
                </a:extLst>
              </p:cNvPr>
              <p:cNvGrpSpPr>
                <a:grpSpLocks noChangeAspect="1"/>
              </p:cNvGrpSpPr>
              <p:nvPr/>
            </p:nvGrpSpPr>
            <p:grpSpPr>
              <a:xfrm>
                <a:off x="7976142" y="4570947"/>
                <a:ext cx="863779" cy="640080"/>
                <a:chOff x="7498810" y="3760108"/>
                <a:chExt cx="3419300" cy="2533778"/>
              </a:xfrm>
            </p:grpSpPr>
            <p:grpSp>
              <p:nvGrpSpPr>
                <p:cNvPr id="90" name="Group 89">
                  <a:extLst>
                    <a:ext uri="{FF2B5EF4-FFF2-40B4-BE49-F238E27FC236}">
                      <a16:creationId xmlns:a16="http://schemas.microsoft.com/office/drawing/2014/main" id="{20B28889-04ED-4D77-BC95-A4E92212C850}"/>
                    </a:ext>
                  </a:extLst>
                </p:cNvPr>
                <p:cNvGrpSpPr/>
                <p:nvPr/>
              </p:nvGrpSpPr>
              <p:grpSpPr>
                <a:xfrm>
                  <a:off x="8646326" y="3760108"/>
                  <a:ext cx="2271784" cy="2036772"/>
                  <a:chOff x="8258247" y="4401909"/>
                  <a:chExt cx="1699681" cy="1523852"/>
                </a:xfrm>
              </p:grpSpPr>
              <p:pic>
                <p:nvPicPr>
                  <p:cNvPr id="98" name="Picture 97">
                    <a:extLst>
                      <a:ext uri="{FF2B5EF4-FFF2-40B4-BE49-F238E27FC236}">
                        <a16:creationId xmlns:a16="http://schemas.microsoft.com/office/drawing/2014/main" id="{7058B3DF-FA25-4E71-A043-A6115D3575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99" name="Rectangle 98">
                    <a:extLst>
                      <a:ext uri="{FF2B5EF4-FFF2-40B4-BE49-F238E27FC236}">
                        <a16:creationId xmlns:a16="http://schemas.microsoft.com/office/drawing/2014/main" id="{17642A62-4BED-41EF-A2BD-7BCF35850FF2}"/>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0" name="Rectangle 99">
                    <a:extLst>
                      <a:ext uri="{FF2B5EF4-FFF2-40B4-BE49-F238E27FC236}">
                        <a16:creationId xmlns:a16="http://schemas.microsoft.com/office/drawing/2014/main" id="{E83FB6D8-E181-4709-92B0-DD291CF15FCD}"/>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91" name="Group 90">
                  <a:extLst>
                    <a:ext uri="{FF2B5EF4-FFF2-40B4-BE49-F238E27FC236}">
                      <a16:creationId xmlns:a16="http://schemas.microsoft.com/office/drawing/2014/main" id="{7770D874-4F0C-4972-BD23-93F65BC5B995}"/>
                    </a:ext>
                  </a:extLst>
                </p:cNvPr>
                <p:cNvGrpSpPr/>
                <p:nvPr/>
              </p:nvGrpSpPr>
              <p:grpSpPr>
                <a:xfrm>
                  <a:off x="7498810" y="4257114"/>
                  <a:ext cx="2271784" cy="2036772"/>
                  <a:chOff x="7383827" y="5017936"/>
                  <a:chExt cx="1699681" cy="1523852"/>
                </a:xfrm>
              </p:grpSpPr>
              <p:sp>
                <p:nvSpPr>
                  <p:cNvPr id="92" name="Rectangle 91">
                    <a:extLst>
                      <a:ext uri="{FF2B5EF4-FFF2-40B4-BE49-F238E27FC236}">
                        <a16:creationId xmlns:a16="http://schemas.microsoft.com/office/drawing/2014/main" id="{2788869C-B66F-480D-8A93-431968448523}"/>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93" name="Group 92">
                    <a:extLst>
                      <a:ext uri="{FF2B5EF4-FFF2-40B4-BE49-F238E27FC236}">
                        <a16:creationId xmlns:a16="http://schemas.microsoft.com/office/drawing/2014/main" id="{F6A9D0A6-ECB8-47D8-97C4-1E48FB2B47B7}"/>
                      </a:ext>
                    </a:extLst>
                  </p:cNvPr>
                  <p:cNvGrpSpPr/>
                  <p:nvPr/>
                </p:nvGrpSpPr>
                <p:grpSpPr>
                  <a:xfrm>
                    <a:off x="7383827" y="5017936"/>
                    <a:ext cx="1699681" cy="1523852"/>
                    <a:chOff x="6246902" y="3993276"/>
                    <a:chExt cx="1699681" cy="1523852"/>
                  </a:xfrm>
                </p:grpSpPr>
                <p:pic>
                  <p:nvPicPr>
                    <p:cNvPr id="94" name="Picture 93">
                      <a:extLst>
                        <a:ext uri="{FF2B5EF4-FFF2-40B4-BE49-F238E27FC236}">
                          <a16:creationId xmlns:a16="http://schemas.microsoft.com/office/drawing/2014/main" id="{04BAE624-4B4A-4001-A77F-AE4E5012EE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95" name="Rectangle 94">
                      <a:extLst>
                        <a:ext uri="{FF2B5EF4-FFF2-40B4-BE49-F238E27FC236}">
                          <a16:creationId xmlns:a16="http://schemas.microsoft.com/office/drawing/2014/main" id="{C406C56C-4319-4FDB-B2D9-224D86F4391D}"/>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6" name="Rectangle 95">
                      <a:extLst>
                        <a:ext uri="{FF2B5EF4-FFF2-40B4-BE49-F238E27FC236}">
                          <a16:creationId xmlns:a16="http://schemas.microsoft.com/office/drawing/2014/main" id="{E987CE56-2655-4101-8139-3F7597CAC1E8}"/>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7" name="Rectangle 96">
                      <a:extLst>
                        <a:ext uri="{FF2B5EF4-FFF2-40B4-BE49-F238E27FC236}">
                          <a16:creationId xmlns:a16="http://schemas.microsoft.com/office/drawing/2014/main" id="{213456A2-1F46-4687-AE56-7A5F3E5B0F4A}"/>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01" name="Group 100">
              <a:extLst>
                <a:ext uri="{FF2B5EF4-FFF2-40B4-BE49-F238E27FC236}">
                  <a16:creationId xmlns:a16="http://schemas.microsoft.com/office/drawing/2014/main" id="{7DD2FCFF-1663-461E-A8F7-DA854E59AAC9}"/>
                </a:ext>
              </a:extLst>
            </p:cNvPr>
            <p:cNvGrpSpPr/>
            <p:nvPr/>
          </p:nvGrpSpPr>
          <p:grpSpPr>
            <a:xfrm>
              <a:off x="8865137" y="5382396"/>
              <a:ext cx="1345609" cy="1021908"/>
              <a:chOff x="9596118" y="4234935"/>
              <a:chExt cx="1345609" cy="1021908"/>
            </a:xfrm>
          </p:grpSpPr>
          <p:pic>
            <p:nvPicPr>
              <p:cNvPr id="102" name="Picture 101">
                <a:extLst>
                  <a:ext uri="{FF2B5EF4-FFF2-40B4-BE49-F238E27FC236}">
                    <a16:creationId xmlns:a16="http://schemas.microsoft.com/office/drawing/2014/main" id="{73F8C044-2380-4253-939B-A64D9C1CC4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103" name="Group 102">
                <a:extLst>
                  <a:ext uri="{FF2B5EF4-FFF2-40B4-BE49-F238E27FC236}">
                    <a16:creationId xmlns:a16="http://schemas.microsoft.com/office/drawing/2014/main" id="{731CF523-7413-4167-A4A4-5E3AB0C6E5D2}"/>
                  </a:ext>
                </a:extLst>
              </p:cNvPr>
              <p:cNvGrpSpPr>
                <a:grpSpLocks noChangeAspect="1"/>
              </p:cNvGrpSpPr>
              <p:nvPr/>
            </p:nvGrpSpPr>
            <p:grpSpPr>
              <a:xfrm>
                <a:off x="10077948" y="4616763"/>
                <a:ext cx="863779" cy="640080"/>
                <a:chOff x="7498810" y="3760108"/>
                <a:chExt cx="3419300" cy="2533778"/>
              </a:xfrm>
            </p:grpSpPr>
            <p:grpSp>
              <p:nvGrpSpPr>
                <p:cNvPr id="104" name="Group 103">
                  <a:extLst>
                    <a:ext uri="{FF2B5EF4-FFF2-40B4-BE49-F238E27FC236}">
                      <a16:creationId xmlns:a16="http://schemas.microsoft.com/office/drawing/2014/main" id="{CF8F7CC6-FBE5-44EC-BFA5-9FCD1B478F82}"/>
                    </a:ext>
                  </a:extLst>
                </p:cNvPr>
                <p:cNvGrpSpPr/>
                <p:nvPr/>
              </p:nvGrpSpPr>
              <p:grpSpPr>
                <a:xfrm>
                  <a:off x="8646326" y="3760108"/>
                  <a:ext cx="2271784" cy="2036772"/>
                  <a:chOff x="8258247" y="4401909"/>
                  <a:chExt cx="1699681" cy="1523852"/>
                </a:xfrm>
              </p:grpSpPr>
              <p:pic>
                <p:nvPicPr>
                  <p:cNvPr id="112" name="Picture 111">
                    <a:extLst>
                      <a:ext uri="{FF2B5EF4-FFF2-40B4-BE49-F238E27FC236}">
                        <a16:creationId xmlns:a16="http://schemas.microsoft.com/office/drawing/2014/main" id="{480B8930-7A08-44C1-ACE8-F648BC6231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13" name="Rectangle 112">
                    <a:extLst>
                      <a:ext uri="{FF2B5EF4-FFF2-40B4-BE49-F238E27FC236}">
                        <a16:creationId xmlns:a16="http://schemas.microsoft.com/office/drawing/2014/main" id="{F46EFCC0-D7E6-4055-B54A-9FE06B917080}"/>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4" name="Rectangle 113">
                    <a:extLst>
                      <a:ext uri="{FF2B5EF4-FFF2-40B4-BE49-F238E27FC236}">
                        <a16:creationId xmlns:a16="http://schemas.microsoft.com/office/drawing/2014/main" id="{AEE37687-C520-446D-AB6E-E03A68E1AE67}"/>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05" name="Group 104">
                  <a:extLst>
                    <a:ext uri="{FF2B5EF4-FFF2-40B4-BE49-F238E27FC236}">
                      <a16:creationId xmlns:a16="http://schemas.microsoft.com/office/drawing/2014/main" id="{C514FDD2-D86F-4A96-B63A-E1904FCAD1E1}"/>
                    </a:ext>
                  </a:extLst>
                </p:cNvPr>
                <p:cNvGrpSpPr/>
                <p:nvPr/>
              </p:nvGrpSpPr>
              <p:grpSpPr>
                <a:xfrm>
                  <a:off x="7498810" y="4257114"/>
                  <a:ext cx="2271784" cy="2036772"/>
                  <a:chOff x="7383827" y="5017936"/>
                  <a:chExt cx="1699681" cy="1523852"/>
                </a:xfrm>
              </p:grpSpPr>
              <p:sp>
                <p:nvSpPr>
                  <p:cNvPr id="106" name="Rectangle 105">
                    <a:extLst>
                      <a:ext uri="{FF2B5EF4-FFF2-40B4-BE49-F238E27FC236}">
                        <a16:creationId xmlns:a16="http://schemas.microsoft.com/office/drawing/2014/main" id="{B4FCBE1A-9156-40F9-96BE-CE2C2C99143D}"/>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07" name="Group 106">
                    <a:extLst>
                      <a:ext uri="{FF2B5EF4-FFF2-40B4-BE49-F238E27FC236}">
                        <a16:creationId xmlns:a16="http://schemas.microsoft.com/office/drawing/2014/main" id="{4A67F4A6-4AFB-4866-B7DA-D604A9123F7A}"/>
                      </a:ext>
                    </a:extLst>
                  </p:cNvPr>
                  <p:cNvGrpSpPr/>
                  <p:nvPr/>
                </p:nvGrpSpPr>
                <p:grpSpPr>
                  <a:xfrm>
                    <a:off x="7383827" y="5017936"/>
                    <a:ext cx="1699681" cy="1523852"/>
                    <a:chOff x="6246902" y="3993276"/>
                    <a:chExt cx="1699681" cy="1523852"/>
                  </a:xfrm>
                </p:grpSpPr>
                <p:pic>
                  <p:nvPicPr>
                    <p:cNvPr id="108" name="Picture 107">
                      <a:extLst>
                        <a:ext uri="{FF2B5EF4-FFF2-40B4-BE49-F238E27FC236}">
                          <a16:creationId xmlns:a16="http://schemas.microsoft.com/office/drawing/2014/main" id="{AF7F3D22-3AA4-424C-96DA-4B96D5B46F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09" name="Rectangle 108">
                      <a:extLst>
                        <a:ext uri="{FF2B5EF4-FFF2-40B4-BE49-F238E27FC236}">
                          <a16:creationId xmlns:a16="http://schemas.microsoft.com/office/drawing/2014/main" id="{1493AD34-D8C6-48CB-87B2-9B47D2570484}"/>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0" name="Rectangle 109">
                      <a:extLst>
                        <a:ext uri="{FF2B5EF4-FFF2-40B4-BE49-F238E27FC236}">
                          <a16:creationId xmlns:a16="http://schemas.microsoft.com/office/drawing/2014/main" id="{AF580FF4-E1AB-4267-8C8E-015D5B8E7EE6}"/>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1" name="Rectangle 110">
                      <a:extLst>
                        <a:ext uri="{FF2B5EF4-FFF2-40B4-BE49-F238E27FC236}">
                          <a16:creationId xmlns:a16="http://schemas.microsoft.com/office/drawing/2014/main" id="{66FDF84A-6613-4E29-9465-722866BF6AC5}"/>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15" name="Group 114">
              <a:extLst>
                <a:ext uri="{FF2B5EF4-FFF2-40B4-BE49-F238E27FC236}">
                  <a16:creationId xmlns:a16="http://schemas.microsoft.com/office/drawing/2014/main" id="{DBC777AB-AB29-4956-9463-C508D5780060}"/>
                </a:ext>
              </a:extLst>
            </p:cNvPr>
            <p:cNvGrpSpPr/>
            <p:nvPr/>
          </p:nvGrpSpPr>
          <p:grpSpPr>
            <a:xfrm>
              <a:off x="10649847" y="1864402"/>
              <a:ext cx="1345609" cy="1021908"/>
              <a:chOff x="9596118" y="4234935"/>
              <a:chExt cx="1345609" cy="1021908"/>
            </a:xfrm>
          </p:grpSpPr>
          <p:pic>
            <p:nvPicPr>
              <p:cNvPr id="116" name="Picture 115">
                <a:extLst>
                  <a:ext uri="{FF2B5EF4-FFF2-40B4-BE49-F238E27FC236}">
                    <a16:creationId xmlns:a16="http://schemas.microsoft.com/office/drawing/2014/main" id="{29C35425-86FE-48D9-B9C3-FB4156BAA8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117" name="Group 116">
                <a:extLst>
                  <a:ext uri="{FF2B5EF4-FFF2-40B4-BE49-F238E27FC236}">
                    <a16:creationId xmlns:a16="http://schemas.microsoft.com/office/drawing/2014/main" id="{46A0A110-EDAB-4AFF-B8B6-5B611864EF63}"/>
                  </a:ext>
                </a:extLst>
              </p:cNvPr>
              <p:cNvGrpSpPr>
                <a:grpSpLocks noChangeAspect="1"/>
              </p:cNvGrpSpPr>
              <p:nvPr/>
            </p:nvGrpSpPr>
            <p:grpSpPr>
              <a:xfrm>
                <a:off x="10077948" y="4616763"/>
                <a:ext cx="863779" cy="640080"/>
                <a:chOff x="7498810" y="3760108"/>
                <a:chExt cx="3419300" cy="2533778"/>
              </a:xfrm>
            </p:grpSpPr>
            <p:grpSp>
              <p:nvGrpSpPr>
                <p:cNvPr id="118" name="Group 117">
                  <a:extLst>
                    <a:ext uri="{FF2B5EF4-FFF2-40B4-BE49-F238E27FC236}">
                      <a16:creationId xmlns:a16="http://schemas.microsoft.com/office/drawing/2014/main" id="{FC919B46-47A4-4EE5-B90E-FB3CDBD5597D}"/>
                    </a:ext>
                  </a:extLst>
                </p:cNvPr>
                <p:cNvGrpSpPr/>
                <p:nvPr/>
              </p:nvGrpSpPr>
              <p:grpSpPr>
                <a:xfrm>
                  <a:off x="8646326" y="3760108"/>
                  <a:ext cx="2271784" cy="2036772"/>
                  <a:chOff x="8258247" y="4401909"/>
                  <a:chExt cx="1699681" cy="1523852"/>
                </a:xfrm>
              </p:grpSpPr>
              <p:pic>
                <p:nvPicPr>
                  <p:cNvPr id="126" name="Picture 125">
                    <a:extLst>
                      <a:ext uri="{FF2B5EF4-FFF2-40B4-BE49-F238E27FC236}">
                        <a16:creationId xmlns:a16="http://schemas.microsoft.com/office/drawing/2014/main" id="{4CB90506-FB6C-49AB-8DF2-85F3F8969D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27" name="Rectangle 126">
                    <a:extLst>
                      <a:ext uri="{FF2B5EF4-FFF2-40B4-BE49-F238E27FC236}">
                        <a16:creationId xmlns:a16="http://schemas.microsoft.com/office/drawing/2014/main" id="{E5B6B0B1-8154-4FC0-ABC0-EA07BBFDDF60}"/>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8" name="Rectangle 127">
                    <a:extLst>
                      <a:ext uri="{FF2B5EF4-FFF2-40B4-BE49-F238E27FC236}">
                        <a16:creationId xmlns:a16="http://schemas.microsoft.com/office/drawing/2014/main" id="{D05FA034-C3CA-4ADA-A7E0-F31F9D60FB8A}"/>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19" name="Group 118">
                  <a:extLst>
                    <a:ext uri="{FF2B5EF4-FFF2-40B4-BE49-F238E27FC236}">
                      <a16:creationId xmlns:a16="http://schemas.microsoft.com/office/drawing/2014/main" id="{37E9450C-57F8-4644-8806-6AB7FB831D3C}"/>
                    </a:ext>
                  </a:extLst>
                </p:cNvPr>
                <p:cNvGrpSpPr/>
                <p:nvPr/>
              </p:nvGrpSpPr>
              <p:grpSpPr>
                <a:xfrm>
                  <a:off x="7498810" y="4257114"/>
                  <a:ext cx="2271784" cy="2036772"/>
                  <a:chOff x="7383827" y="5017936"/>
                  <a:chExt cx="1699681" cy="1523852"/>
                </a:xfrm>
              </p:grpSpPr>
              <p:sp>
                <p:nvSpPr>
                  <p:cNvPr id="120" name="Rectangle 119">
                    <a:extLst>
                      <a:ext uri="{FF2B5EF4-FFF2-40B4-BE49-F238E27FC236}">
                        <a16:creationId xmlns:a16="http://schemas.microsoft.com/office/drawing/2014/main" id="{CD839862-EC01-4909-8FFC-8E68C6418A1B}"/>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21" name="Group 120">
                    <a:extLst>
                      <a:ext uri="{FF2B5EF4-FFF2-40B4-BE49-F238E27FC236}">
                        <a16:creationId xmlns:a16="http://schemas.microsoft.com/office/drawing/2014/main" id="{30CA3D91-8B1B-4071-8B5C-A8EFEF97D2E9}"/>
                      </a:ext>
                    </a:extLst>
                  </p:cNvPr>
                  <p:cNvGrpSpPr/>
                  <p:nvPr/>
                </p:nvGrpSpPr>
                <p:grpSpPr>
                  <a:xfrm>
                    <a:off x="7383827" y="5017936"/>
                    <a:ext cx="1699681" cy="1523852"/>
                    <a:chOff x="6246902" y="3993276"/>
                    <a:chExt cx="1699681" cy="1523852"/>
                  </a:xfrm>
                </p:grpSpPr>
                <p:pic>
                  <p:nvPicPr>
                    <p:cNvPr id="122" name="Picture 121">
                      <a:extLst>
                        <a:ext uri="{FF2B5EF4-FFF2-40B4-BE49-F238E27FC236}">
                          <a16:creationId xmlns:a16="http://schemas.microsoft.com/office/drawing/2014/main" id="{22983714-E0F5-4768-903E-2F5D396C4BE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23" name="Rectangle 122">
                      <a:extLst>
                        <a:ext uri="{FF2B5EF4-FFF2-40B4-BE49-F238E27FC236}">
                          <a16:creationId xmlns:a16="http://schemas.microsoft.com/office/drawing/2014/main" id="{6C882911-DDC2-4D66-87EB-5F77BFB0634D}"/>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4" name="Rectangle 123">
                      <a:extLst>
                        <a:ext uri="{FF2B5EF4-FFF2-40B4-BE49-F238E27FC236}">
                          <a16:creationId xmlns:a16="http://schemas.microsoft.com/office/drawing/2014/main" id="{8BB307A4-4C3A-4971-B13B-95B5560AD69A}"/>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5" name="Rectangle 124">
                      <a:extLst>
                        <a:ext uri="{FF2B5EF4-FFF2-40B4-BE49-F238E27FC236}">
                          <a16:creationId xmlns:a16="http://schemas.microsoft.com/office/drawing/2014/main" id="{139D7D76-BC2D-41BF-A8FA-248D04C685F5}"/>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29" name="Group 128">
              <a:extLst>
                <a:ext uri="{FF2B5EF4-FFF2-40B4-BE49-F238E27FC236}">
                  <a16:creationId xmlns:a16="http://schemas.microsoft.com/office/drawing/2014/main" id="{EAFA05D2-CC18-4DB3-81FF-D0D3C065E245}"/>
                </a:ext>
              </a:extLst>
            </p:cNvPr>
            <p:cNvGrpSpPr/>
            <p:nvPr/>
          </p:nvGrpSpPr>
          <p:grpSpPr>
            <a:xfrm>
              <a:off x="10615773" y="5402772"/>
              <a:ext cx="1345609" cy="1021908"/>
              <a:chOff x="9596118" y="4234935"/>
              <a:chExt cx="1345609" cy="1021908"/>
            </a:xfrm>
          </p:grpSpPr>
          <p:pic>
            <p:nvPicPr>
              <p:cNvPr id="130" name="Picture 129">
                <a:extLst>
                  <a:ext uri="{FF2B5EF4-FFF2-40B4-BE49-F238E27FC236}">
                    <a16:creationId xmlns:a16="http://schemas.microsoft.com/office/drawing/2014/main" id="{900961B2-2A14-468A-B2B7-4372CDD39F4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131" name="Group 130">
                <a:extLst>
                  <a:ext uri="{FF2B5EF4-FFF2-40B4-BE49-F238E27FC236}">
                    <a16:creationId xmlns:a16="http://schemas.microsoft.com/office/drawing/2014/main" id="{8244C97C-A509-42F3-A56C-E089F89AFF9D}"/>
                  </a:ext>
                </a:extLst>
              </p:cNvPr>
              <p:cNvGrpSpPr>
                <a:grpSpLocks noChangeAspect="1"/>
              </p:cNvGrpSpPr>
              <p:nvPr/>
            </p:nvGrpSpPr>
            <p:grpSpPr>
              <a:xfrm>
                <a:off x="10077948" y="4616763"/>
                <a:ext cx="863779" cy="640080"/>
                <a:chOff x="7498810" y="3760108"/>
                <a:chExt cx="3419300" cy="2533778"/>
              </a:xfrm>
            </p:grpSpPr>
            <p:grpSp>
              <p:nvGrpSpPr>
                <p:cNvPr id="132" name="Group 131">
                  <a:extLst>
                    <a:ext uri="{FF2B5EF4-FFF2-40B4-BE49-F238E27FC236}">
                      <a16:creationId xmlns:a16="http://schemas.microsoft.com/office/drawing/2014/main" id="{5A81D2F0-9E9D-4665-A868-093E30652A3F}"/>
                    </a:ext>
                  </a:extLst>
                </p:cNvPr>
                <p:cNvGrpSpPr/>
                <p:nvPr/>
              </p:nvGrpSpPr>
              <p:grpSpPr>
                <a:xfrm>
                  <a:off x="8646326" y="3760108"/>
                  <a:ext cx="2271784" cy="2036772"/>
                  <a:chOff x="8258247" y="4401909"/>
                  <a:chExt cx="1699681" cy="1523852"/>
                </a:xfrm>
              </p:grpSpPr>
              <p:pic>
                <p:nvPicPr>
                  <p:cNvPr id="140" name="Picture 139">
                    <a:extLst>
                      <a:ext uri="{FF2B5EF4-FFF2-40B4-BE49-F238E27FC236}">
                        <a16:creationId xmlns:a16="http://schemas.microsoft.com/office/drawing/2014/main" id="{8D53E7B0-C169-4888-9E00-D09E6C7873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41" name="Rectangle 140">
                    <a:extLst>
                      <a:ext uri="{FF2B5EF4-FFF2-40B4-BE49-F238E27FC236}">
                        <a16:creationId xmlns:a16="http://schemas.microsoft.com/office/drawing/2014/main" id="{DE420071-FD61-42A8-AFE2-CE2ABA1AEB51}"/>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42" name="Rectangle 141">
                    <a:extLst>
                      <a:ext uri="{FF2B5EF4-FFF2-40B4-BE49-F238E27FC236}">
                        <a16:creationId xmlns:a16="http://schemas.microsoft.com/office/drawing/2014/main" id="{3071A52B-0C3F-4F2F-AA1F-8978F3EA68D8}"/>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33" name="Group 132">
                  <a:extLst>
                    <a:ext uri="{FF2B5EF4-FFF2-40B4-BE49-F238E27FC236}">
                      <a16:creationId xmlns:a16="http://schemas.microsoft.com/office/drawing/2014/main" id="{1558FF64-AB82-411C-A0C2-C692798AA529}"/>
                    </a:ext>
                  </a:extLst>
                </p:cNvPr>
                <p:cNvGrpSpPr/>
                <p:nvPr/>
              </p:nvGrpSpPr>
              <p:grpSpPr>
                <a:xfrm>
                  <a:off x="7498810" y="4257114"/>
                  <a:ext cx="2271784" cy="2036772"/>
                  <a:chOff x="7383827" y="5017936"/>
                  <a:chExt cx="1699681" cy="1523852"/>
                </a:xfrm>
              </p:grpSpPr>
              <p:sp>
                <p:nvSpPr>
                  <p:cNvPr id="134" name="Rectangle 133">
                    <a:extLst>
                      <a:ext uri="{FF2B5EF4-FFF2-40B4-BE49-F238E27FC236}">
                        <a16:creationId xmlns:a16="http://schemas.microsoft.com/office/drawing/2014/main" id="{10B97E24-E849-409D-A1A4-E28ADE4DC353}"/>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35" name="Group 134">
                    <a:extLst>
                      <a:ext uri="{FF2B5EF4-FFF2-40B4-BE49-F238E27FC236}">
                        <a16:creationId xmlns:a16="http://schemas.microsoft.com/office/drawing/2014/main" id="{48ACEB93-EDEB-4699-A749-C7465104C744}"/>
                      </a:ext>
                    </a:extLst>
                  </p:cNvPr>
                  <p:cNvGrpSpPr/>
                  <p:nvPr/>
                </p:nvGrpSpPr>
                <p:grpSpPr>
                  <a:xfrm>
                    <a:off x="7383827" y="5017936"/>
                    <a:ext cx="1699681" cy="1523852"/>
                    <a:chOff x="6246902" y="3993276"/>
                    <a:chExt cx="1699681" cy="1523852"/>
                  </a:xfrm>
                </p:grpSpPr>
                <p:pic>
                  <p:nvPicPr>
                    <p:cNvPr id="136" name="Picture 135">
                      <a:extLst>
                        <a:ext uri="{FF2B5EF4-FFF2-40B4-BE49-F238E27FC236}">
                          <a16:creationId xmlns:a16="http://schemas.microsoft.com/office/drawing/2014/main" id="{606F2623-AB9E-44CD-8C8B-B1796C7801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37" name="Rectangle 136">
                      <a:extLst>
                        <a:ext uri="{FF2B5EF4-FFF2-40B4-BE49-F238E27FC236}">
                          <a16:creationId xmlns:a16="http://schemas.microsoft.com/office/drawing/2014/main" id="{4362DF62-D8D0-4149-A3EE-CEF726B65294}"/>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38" name="Rectangle 137">
                      <a:extLst>
                        <a:ext uri="{FF2B5EF4-FFF2-40B4-BE49-F238E27FC236}">
                          <a16:creationId xmlns:a16="http://schemas.microsoft.com/office/drawing/2014/main" id="{E23A9364-49A2-4E8F-A4EB-D7081D2DB5E7}"/>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39" name="Rectangle 138">
                      <a:extLst>
                        <a:ext uri="{FF2B5EF4-FFF2-40B4-BE49-F238E27FC236}">
                          <a16:creationId xmlns:a16="http://schemas.microsoft.com/office/drawing/2014/main" id="{61E2383E-29BA-43CF-A2F7-8BB0DBA6403E}"/>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43" name="Group 142">
              <a:extLst>
                <a:ext uri="{FF2B5EF4-FFF2-40B4-BE49-F238E27FC236}">
                  <a16:creationId xmlns:a16="http://schemas.microsoft.com/office/drawing/2014/main" id="{ACBEA7DA-8168-4239-AFAD-313CB4A1A4E1}"/>
                </a:ext>
              </a:extLst>
            </p:cNvPr>
            <p:cNvGrpSpPr/>
            <p:nvPr/>
          </p:nvGrpSpPr>
          <p:grpSpPr>
            <a:xfrm>
              <a:off x="6394324" y="1543115"/>
              <a:ext cx="1345609" cy="1021908"/>
              <a:chOff x="9596118" y="4234935"/>
              <a:chExt cx="1345609" cy="1021908"/>
            </a:xfrm>
          </p:grpSpPr>
          <p:pic>
            <p:nvPicPr>
              <p:cNvPr id="144" name="Picture 143">
                <a:extLst>
                  <a:ext uri="{FF2B5EF4-FFF2-40B4-BE49-F238E27FC236}">
                    <a16:creationId xmlns:a16="http://schemas.microsoft.com/office/drawing/2014/main" id="{90EC1419-202E-4E2A-B52A-9BCF77FF21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145" name="Group 144">
                <a:extLst>
                  <a:ext uri="{FF2B5EF4-FFF2-40B4-BE49-F238E27FC236}">
                    <a16:creationId xmlns:a16="http://schemas.microsoft.com/office/drawing/2014/main" id="{C57CA844-1C6A-4EE4-8480-CC0F71766807}"/>
                  </a:ext>
                </a:extLst>
              </p:cNvPr>
              <p:cNvGrpSpPr>
                <a:grpSpLocks noChangeAspect="1"/>
              </p:cNvGrpSpPr>
              <p:nvPr/>
            </p:nvGrpSpPr>
            <p:grpSpPr>
              <a:xfrm>
                <a:off x="10077948" y="4616763"/>
                <a:ext cx="863779" cy="640080"/>
                <a:chOff x="7498810" y="3760108"/>
                <a:chExt cx="3419300" cy="2533778"/>
              </a:xfrm>
            </p:grpSpPr>
            <p:grpSp>
              <p:nvGrpSpPr>
                <p:cNvPr id="146" name="Group 145">
                  <a:extLst>
                    <a:ext uri="{FF2B5EF4-FFF2-40B4-BE49-F238E27FC236}">
                      <a16:creationId xmlns:a16="http://schemas.microsoft.com/office/drawing/2014/main" id="{9C5B5AF7-11D7-4A4A-AE92-B2C53A03ABFC}"/>
                    </a:ext>
                  </a:extLst>
                </p:cNvPr>
                <p:cNvGrpSpPr/>
                <p:nvPr/>
              </p:nvGrpSpPr>
              <p:grpSpPr>
                <a:xfrm>
                  <a:off x="8646326" y="3760108"/>
                  <a:ext cx="2271784" cy="2036772"/>
                  <a:chOff x="8258247" y="4401909"/>
                  <a:chExt cx="1699681" cy="1523852"/>
                </a:xfrm>
              </p:grpSpPr>
              <p:pic>
                <p:nvPicPr>
                  <p:cNvPr id="154" name="Picture 153">
                    <a:extLst>
                      <a:ext uri="{FF2B5EF4-FFF2-40B4-BE49-F238E27FC236}">
                        <a16:creationId xmlns:a16="http://schemas.microsoft.com/office/drawing/2014/main" id="{4F02E05D-EFD8-4530-AE3F-E12644E7FA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55" name="Rectangle 154">
                    <a:extLst>
                      <a:ext uri="{FF2B5EF4-FFF2-40B4-BE49-F238E27FC236}">
                        <a16:creationId xmlns:a16="http://schemas.microsoft.com/office/drawing/2014/main" id="{B0E71B77-FF31-45CF-AF53-DF424096E292}"/>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6" name="Rectangle 155">
                    <a:extLst>
                      <a:ext uri="{FF2B5EF4-FFF2-40B4-BE49-F238E27FC236}">
                        <a16:creationId xmlns:a16="http://schemas.microsoft.com/office/drawing/2014/main" id="{23DFECCB-220C-4E5E-9632-843EA493448B}"/>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47" name="Group 146">
                  <a:extLst>
                    <a:ext uri="{FF2B5EF4-FFF2-40B4-BE49-F238E27FC236}">
                      <a16:creationId xmlns:a16="http://schemas.microsoft.com/office/drawing/2014/main" id="{3FB410DE-093A-44E0-BE42-A7A6F42D77DF}"/>
                    </a:ext>
                  </a:extLst>
                </p:cNvPr>
                <p:cNvGrpSpPr/>
                <p:nvPr/>
              </p:nvGrpSpPr>
              <p:grpSpPr>
                <a:xfrm>
                  <a:off x="7498810" y="4257114"/>
                  <a:ext cx="2271784" cy="2036772"/>
                  <a:chOff x="7383827" y="5017936"/>
                  <a:chExt cx="1699681" cy="1523852"/>
                </a:xfrm>
              </p:grpSpPr>
              <p:sp>
                <p:nvSpPr>
                  <p:cNvPr id="148" name="Rectangle 147">
                    <a:extLst>
                      <a:ext uri="{FF2B5EF4-FFF2-40B4-BE49-F238E27FC236}">
                        <a16:creationId xmlns:a16="http://schemas.microsoft.com/office/drawing/2014/main" id="{B688F02A-B973-4711-B450-4E72A53C134A}"/>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49" name="Group 148">
                    <a:extLst>
                      <a:ext uri="{FF2B5EF4-FFF2-40B4-BE49-F238E27FC236}">
                        <a16:creationId xmlns:a16="http://schemas.microsoft.com/office/drawing/2014/main" id="{FAE99AA6-7303-4B6F-B956-BDB9E7612130}"/>
                      </a:ext>
                    </a:extLst>
                  </p:cNvPr>
                  <p:cNvGrpSpPr/>
                  <p:nvPr/>
                </p:nvGrpSpPr>
                <p:grpSpPr>
                  <a:xfrm>
                    <a:off x="7383827" y="5017936"/>
                    <a:ext cx="1699681" cy="1523852"/>
                    <a:chOff x="6246902" y="3993276"/>
                    <a:chExt cx="1699681" cy="1523852"/>
                  </a:xfrm>
                </p:grpSpPr>
                <p:pic>
                  <p:nvPicPr>
                    <p:cNvPr id="150" name="Picture 149">
                      <a:extLst>
                        <a:ext uri="{FF2B5EF4-FFF2-40B4-BE49-F238E27FC236}">
                          <a16:creationId xmlns:a16="http://schemas.microsoft.com/office/drawing/2014/main" id="{F90B2F3C-5269-4287-9D96-A2BE98E192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51" name="Rectangle 150">
                      <a:extLst>
                        <a:ext uri="{FF2B5EF4-FFF2-40B4-BE49-F238E27FC236}">
                          <a16:creationId xmlns:a16="http://schemas.microsoft.com/office/drawing/2014/main" id="{E7260463-CB70-4E52-9358-3B4F6414B574}"/>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2" name="Rectangle 151">
                      <a:extLst>
                        <a:ext uri="{FF2B5EF4-FFF2-40B4-BE49-F238E27FC236}">
                          <a16:creationId xmlns:a16="http://schemas.microsoft.com/office/drawing/2014/main" id="{477B20FB-66B8-42BA-8B03-6CE4393F2C84}"/>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3" name="Rectangle 152">
                      <a:extLst>
                        <a:ext uri="{FF2B5EF4-FFF2-40B4-BE49-F238E27FC236}">
                          <a16:creationId xmlns:a16="http://schemas.microsoft.com/office/drawing/2014/main" id="{1E801B1D-7B9D-41E1-BE99-A61DCCE8A7D8}"/>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57" name="Group 156">
              <a:extLst>
                <a:ext uri="{FF2B5EF4-FFF2-40B4-BE49-F238E27FC236}">
                  <a16:creationId xmlns:a16="http://schemas.microsoft.com/office/drawing/2014/main" id="{E5E807B0-B96D-48A7-9F12-17A1443D26D0}"/>
                </a:ext>
              </a:extLst>
            </p:cNvPr>
            <p:cNvGrpSpPr/>
            <p:nvPr/>
          </p:nvGrpSpPr>
          <p:grpSpPr>
            <a:xfrm>
              <a:off x="5418414" y="4106114"/>
              <a:ext cx="1345609" cy="1021908"/>
              <a:chOff x="9596118" y="4234935"/>
              <a:chExt cx="1345609" cy="1021908"/>
            </a:xfrm>
          </p:grpSpPr>
          <p:pic>
            <p:nvPicPr>
              <p:cNvPr id="158" name="Picture 157">
                <a:extLst>
                  <a:ext uri="{FF2B5EF4-FFF2-40B4-BE49-F238E27FC236}">
                    <a16:creationId xmlns:a16="http://schemas.microsoft.com/office/drawing/2014/main" id="{B6F1D1D5-8DC1-4EE0-982A-7313833BDF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159" name="Group 158">
                <a:extLst>
                  <a:ext uri="{FF2B5EF4-FFF2-40B4-BE49-F238E27FC236}">
                    <a16:creationId xmlns:a16="http://schemas.microsoft.com/office/drawing/2014/main" id="{F0781E7D-5B5D-48B7-9208-C8AF09838FD8}"/>
                  </a:ext>
                </a:extLst>
              </p:cNvPr>
              <p:cNvGrpSpPr>
                <a:grpSpLocks noChangeAspect="1"/>
              </p:cNvGrpSpPr>
              <p:nvPr/>
            </p:nvGrpSpPr>
            <p:grpSpPr>
              <a:xfrm>
                <a:off x="10077948" y="4616763"/>
                <a:ext cx="863779" cy="640080"/>
                <a:chOff x="7498810" y="3760108"/>
                <a:chExt cx="3419300" cy="2533778"/>
              </a:xfrm>
            </p:grpSpPr>
            <p:grpSp>
              <p:nvGrpSpPr>
                <p:cNvPr id="160" name="Group 159">
                  <a:extLst>
                    <a:ext uri="{FF2B5EF4-FFF2-40B4-BE49-F238E27FC236}">
                      <a16:creationId xmlns:a16="http://schemas.microsoft.com/office/drawing/2014/main" id="{7B234F70-7E89-422F-874D-6473B76A8C22}"/>
                    </a:ext>
                  </a:extLst>
                </p:cNvPr>
                <p:cNvGrpSpPr/>
                <p:nvPr/>
              </p:nvGrpSpPr>
              <p:grpSpPr>
                <a:xfrm>
                  <a:off x="8646326" y="3760108"/>
                  <a:ext cx="2271784" cy="2036772"/>
                  <a:chOff x="8258247" y="4401909"/>
                  <a:chExt cx="1699681" cy="1523852"/>
                </a:xfrm>
              </p:grpSpPr>
              <p:pic>
                <p:nvPicPr>
                  <p:cNvPr id="168" name="Picture 167">
                    <a:extLst>
                      <a:ext uri="{FF2B5EF4-FFF2-40B4-BE49-F238E27FC236}">
                        <a16:creationId xmlns:a16="http://schemas.microsoft.com/office/drawing/2014/main" id="{F5E490E1-8B8C-403A-9BF0-73ACB6F711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69" name="Rectangle 168">
                    <a:extLst>
                      <a:ext uri="{FF2B5EF4-FFF2-40B4-BE49-F238E27FC236}">
                        <a16:creationId xmlns:a16="http://schemas.microsoft.com/office/drawing/2014/main" id="{3AA259AB-E283-46FA-B6C8-683C7A9C5B1D}"/>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0" name="Rectangle 169">
                    <a:extLst>
                      <a:ext uri="{FF2B5EF4-FFF2-40B4-BE49-F238E27FC236}">
                        <a16:creationId xmlns:a16="http://schemas.microsoft.com/office/drawing/2014/main" id="{F502FF4C-2C83-4A75-8B7C-AD3489C5C667}"/>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61" name="Group 160">
                  <a:extLst>
                    <a:ext uri="{FF2B5EF4-FFF2-40B4-BE49-F238E27FC236}">
                      <a16:creationId xmlns:a16="http://schemas.microsoft.com/office/drawing/2014/main" id="{6661D19E-A6DC-4C7D-B1DA-E8A70A944F28}"/>
                    </a:ext>
                  </a:extLst>
                </p:cNvPr>
                <p:cNvGrpSpPr/>
                <p:nvPr/>
              </p:nvGrpSpPr>
              <p:grpSpPr>
                <a:xfrm>
                  <a:off x="7498810" y="4257114"/>
                  <a:ext cx="2271784" cy="2036772"/>
                  <a:chOff x="7383827" y="5017936"/>
                  <a:chExt cx="1699681" cy="1523852"/>
                </a:xfrm>
              </p:grpSpPr>
              <p:sp>
                <p:nvSpPr>
                  <p:cNvPr id="162" name="Rectangle 161">
                    <a:extLst>
                      <a:ext uri="{FF2B5EF4-FFF2-40B4-BE49-F238E27FC236}">
                        <a16:creationId xmlns:a16="http://schemas.microsoft.com/office/drawing/2014/main" id="{E75ABE5F-46B5-4311-9947-DCA8437B71D5}"/>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63" name="Group 162">
                    <a:extLst>
                      <a:ext uri="{FF2B5EF4-FFF2-40B4-BE49-F238E27FC236}">
                        <a16:creationId xmlns:a16="http://schemas.microsoft.com/office/drawing/2014/main" id="{9C0ED36D-AB4A-4A17-A11A-45B458546B44}"/>
                      </a:ext>
                    </a:extLst>
                  </p:cNvPr>
                  <p:cNvGrpSpPr/>
                  <p:nvPr/>
                </p:nvGrpSpPr>
                <p:grpSpPr>
                  <a:xfrm>
                    <a:off x="7383827" y="5017936"/>
                    <a:ext cx="1699681" cy="1523852"/>
                    <a:chOff x="6246902" y="3993276"/>
                    <a:chExt cx="1699681" cy="1523852"/>
                  </a:xfrm>
                </p:grpSpPr>
                <p:pic>
                  <p:nvPicPr>
                    <p:cNvPr id="164" name="Picture 163">
                      <a:extLst>
                        <a:ext uri="{FF2B5EF4-FFF2-40B4-BE49-F238E27FC236}">
                          <a16:creationId xmlns:a16="http://schemas.microsoft.com/office/drawing/2014/main" id="{C7A9FCC0-B309-4008-9B3B-C66FE7F928D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65" name="Rectangle 164">
                      <a:extLst>
                        <a:ext uri="{FF2B5EF4-FFF2-40B4-BE49-F238E27FC236}">
                          <a16:creationId xmlns:a16="http://schemas.microsoft.com/office/drawing/2014/main" id="{1AD1FB91-853B-4539-AA11-261FD3AC5D03}"/>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6" name="Rectangle 165">
                      <a:extLst>
                        <a:ext uri="{FF2B5EF4-FFF2-40B4-BE49-F238E27FC236}">
                          <a16:creationId xmlns:a16="http://schemas.microsoft.com/office/drawing/2014/main" id="{196BE137-778E-4C39-8AD3-8044AA3715E6}"/>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7" name="Rectangle 166">
                      <a:extLst>
                        <a:ext uri="{FF2B5EF4-FFF2-40B4-BE49-F238E27FC236}">
                          <a16:creationId xmlns:a16="http://schemas.microsoft.com/office/drawing/2014/main" id="{739CEF3C-45C7-4904-B055-E63CA5E73287}"/>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71" name="Group 170">
              <a:extLst>
                <a:ext uri="{FF2B5EF4-FFF2-40B4-BE49-F238E27FC236}">
                  <a16:creationId xmlns:a16="http://schemas.microsoft.com/office/drawing/2014/main" id="{ACA41E42-BE26-46B7-9968-07253D1E550D}"/>
                </a:ext>
              </a:extLst>
            </p:cNvPr>
            <p:cNvGrpSpPr>
              <a:grpSpLocks noChangeAspect="1"/>
            </p:cNvGrpSpPr>
            <p:nvPr/>
          </p:nvGrpSpPr>
          <p:grpSpPr>
            <a:xfrm>
              <a:off x="6457357" y="3239851"/>
              <a:ext cx="863779" cy="640080"/>
              <a:chOff x="2292057" y="3128148"/>
              <a:chExt cx="1198607" cy="888195"/>
            </a:xfrm>
          </p:grpSpPr>
          <p:pic>
            <p:nvPicPr>
              <p:cNvPr id="172" name="Picture 171">
                <a:extLst>
                  <a:ext uri="{FF2B5EF4-FFF2-40B4-BE49-F238E27FC236}">
                    <a16:creationId xmlns:a16="http://schemas.microsoft.com/office/drawing/2014/main" id="{EF4DD53A-7DA2-4DD6-B5AA-9C39E3334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94309" y="3128148"/>
                <a:ext cx="796355" cy="713974"/>
              </a:xfrm>
              <a:prstGeom prst="rect">
                <a:avLst/>
              </a:prstGeom>
            </p:spPr>
          </p:pic>
          <p:sp>
            <p:nvSpPr>
              <p:cNvPr id="173" name="Rectangle 172">
                <a:extLst>
                  <a:ext uri="{FF2B5EF4-FFF2-40B4-BE49-F238E27FC236}">
                    <a16:creationId xmlns:a16="http://schemas.microsoft.com/office/drawing/2014/main" id="{0572E3AE-05EB-4E7D-A8A8-2AB41397A5D1}"/>
                  </a:ext>
                </a:extLst>
              </p:cNvPr>
              <p:cNvSpPr/>
              <p:nvPr/>
            </p:nvSpPr>
            <p:spPr>
              <a:xfrm>
                <a:off x="2706117" y="3715769"/>
                <a:ext cx="664489"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4" name="Rectangle 173">
                <a:extLst>
                  <a:ext uri="{FF2B5EF4-FFF2-40B4-BE49-F238E27FC236}">
                    <a16:creationId xmlns:a16="http://schemas.microsoft.com/office/drawing/2014/main" id="{50CE6D7C-9BDC-44FE-A426-220A03CDD1EF}"/>
                  </a:ext>
                </a:extLst>
              </p:cNvPr>
              <p:cNvSpPr/>
              <p:nvPr/>
            </p:nvSpPr>
            <p:spPr>
              <a:xfrm flipH="1">
                <a:off x="3144622" y="3608111"/>
                <a:ext cx="332181"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5" name="Rectangle 174">
                <a:extLst>
                  <a:ext uri="{FF2B5EF4-FFF2-40B4-BE49-F238E27FC236}">
                    <a16:creationId xmlns:a16="http://schemas.microsoft.com/office/drawing/2014/main" id="{FF4E5787-C4FD-4FB0-9558-28C0D4D22EBE}"/>
                  </a:ext>
                </a:extLst>
              </p:cNvPr>
              <p:cNvSpPr/>
              <p:nvPr/>
            </p:nvSpPr>
            <p:spPr>
              <a:xfrm>
                <a:off x="2292057" y="3302369"/>
                <a:ext cx="794001" cy="713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pic>
            <p:nvPicPr>
              <p:cNvPr id="176" name="Picture 175">
                <a:extLst>
                  <a:ext uri="{FF2B5EF4-FFF2-40B4-BE49-F238E27FC236}">
                    <a16:creationId xmlns:a16="http://schemas.microsoft.com/office/drawing/2014/main" id="{159C7536-CC31-46D5-841A-6C146795B5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92057" y="3302369"/>
                <a:ext cx="796355" cy="713974"/>
              </a:xfrm>
              <a:prstGeom prst="rect">
                <a:avLst/>
              </a:prstGeom>
            </p:spPr>
          </p:pic>
          <p:sp>
            <p:nvSpPr>
              <p:cNvPr id="177" name="Rectangle 176">
                <a:extLst>
                  <a:ext uri="{FF2B5EF4-FFF2-40B4-BE49-F238E27FC236}">
                    <a16:creationId xmlns:a16="http://schemas.microsoft.com/office/drawing/2014/main" id="{E7892D42-E7D2-4CC7-B9EA-427EE99474F3}"/>
                  </a:ext>
                </a:extLst>
              </p:cNvPr>
              <p:cNvSpPr/>
              <p:nvPr/>
            </p:nvSpPr>
            <p:spPr>
              <a:xfrm>
                <a:off x="2521893" y="3555451"/>
                <a:ext cx="564165"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8" name="Rectangle 177">
                <a:extLst>
                  <a:ext uri="{FF2B5EF4-FFF2-40B4-BE49-F238E27FC236}">
                    <a16:creationId xmlns:a16="http://schemas.microsoft.com/office/drawing/2014/main" id="{A4B7143C-9CA1-4905-AC03-FA961320620D}"/>
                  </a:ext>
                </a:extLst>
              </p:cNvPr>
              <p:cNvSpPr/>
              <p:nvPr/>
            </p:nvSpPr>
            <p:spPr>
              <a:xfrm>
                <a:off x="2303864" y="3671940"/>
                <a:ext cx="770688"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9" name="Rectangle 178">
                <a:extLst>
                  <a:ext uri="{FF2B5EF4-FFF2-40B4-BE49-F238E27FC236}">
                    <a16:creationId xmlns:a16="http://schemas.microsoft.com/office/drawing/2014/main" id="{6952B548-EC59-415A-B8E6-C6209505E98C}"/>
                  </a:ext>
                </a:extLst>
              </p:cNvPr>
              <p:cNvSpPr/>
              <p:nvPr/>
            </p:nvSpPr>
            <p:spPr>
              <a:xfrm>
                <a:off x="2303902" y="3782332"/>
                <a:ext cx="217991"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4" name="Rectangle 3">
              <a:extLst>
                <a:ext uri="{FF2B5EF4-FFF2-40B4-BE49-F238E27FC236}">
                  <a16:creationId xmlns:a16="http://schemas.microsoft.com/office/drawing/2014/main" id="{F6186822-BBD5-4395-BE5E-44CF6FEBA122}"/>
                </a:ext>
              </a:extLst>
            </p:cNvPr>
            <p:cNvSpPr/>
            <p:nvPr/>
          </p:nvSpPr>
          <p:spPr>
            <a:xfrm>
              <a:off x="6394324" y="3143884"/>
              <a:ext cx="987660" cy="8132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quot;Not Allowed&quot; Symbol 5">
              <a:extLst>
                <a:ext uri="{FF2B5EF4-FFF2-40B4-BE49-F238E27FC236}">
                  <a16:creationId xmlns:a16="http://schemas.microsoft.com/office/drawing/2014/main" id="{E5A0219F-E5F1-4DF5-9296-F8B4CE59B5E1}"/>
                </a:ext>
              </a:extLst>
            </p:cNvPr>
            <p:cNvSpPr/>
            <p:nvPr/>
          </p:nvSpPr>
          <p:spPr>
            <a:xfrm rot="5062248">
              <a:off x="6441863" y="3117684"/>
              <a:ext cx="914400" cy="914400"/>
            </a:xfrm>
            <a:prstGeom prst="noSmoking">
              <a:avLst>
                <a:gd name="adj" fmla="val 10017"/>
              </a:avLst>
            </a:prstGeom>
            <a:solidFill>
              <a:schemeClr val="bg1">
                <a:lumMod val="6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33</a:t>
            </a:fld>
            <a:endParaRPr lang="en-US" dirty="0"/>
          </a:p>
        </p:txBody>
      </p:sp>
    </p:spTree>
    <p:extLst>
      <p:ext uri="{BB962C8B-B14F-4D97-AF65-F5344CB8AC3E}">
        <p14:creationId xmlns:p14="http://schemas.microsoft.com/office/powerpoint/2010/main" val="2444545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F265104-D514-4EBC-94E2-9D9EDDA27A2B}"/>
              </a:ext>
            </a:extLst>
          </p:cNvPr>
          <p:cNvSpPr txBox="1">
            <a:spLocks noGrp="1"/>
          </p:cNvSpPr>
          <p:nvPr>
            <p:ph type="title" idx="4294967295"/>
          </p:nvPr>
        </p:nvSpPr>
        <p:spPr>
          <a:xfrm>
            <a:off x="428625" y="228600"/>
            <a:ext cx="730764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Four types of LATTE analyses</a:t>
            </a:r>
            <a:r>
              <a:rPr lang="en-US" sz="4000" dirty="0">
                <a:latin typeface="Tahoma" panose="020B0604030504040204" pitchFamily="34" charset="0"/>
              </a:rPr>
              <a:t> </a:t>
            </a:r>
            <a:r>
              <a:rPr lang="en-US" sz="1000" dirty="0">
                <a:latin typeface="Tahoma" panose="020B0604030504040204" pitchFamily="34" charset="0"/>
              </a:rPr>
              <a:t>(8/14)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12" name="TextBox 11">
            <a:extLst>
              <a:ext uri="{FF2B5EF4-FFF2-40B4-BE49-F238E27FC236}">
                <a16:creationId xmlns:a16="http://schemas.microsoft.com/office/drawing/2014/main" id="{43A50D81-14FF-4829-991C-97BBBF5DCEEF}"/>
              </a:ext>
            </a:extLst>
          </p:cNvPr>
          <p:cNvSpPr txBox="1"/>
          <p:nvPr/>
        </p:nvSpPr>
        <p:spPr>
          <a:xfrm>
            <a:off x="408039" y="1335644"/>
            <a:ext cx="3907929" cy="4401205"/>
          </a:xfrm>
          <a:prstGeom prst="rect">
            <a:avLst/>
          </a:prstGeom>
          <a:noFill/>
          <a:ln cmpd="thickThin">
            <a:noFill/>
          </a:ln>
        </p:spPr>
        <p:txBody>
          <a:bodyPr wrap="square" rtlCol="0">
            <a:spAutoFit/>
          </a:bodyPr>
          <a:lstStyle/>
          <a:p>
            <a:pPr marL="514350" indent="-514350">
              <a:buFont typeface="+mj-lt"/>
              <a:buAutoNum type="arabicPeriod"/>
            </a:pPr>
            <a:r>
              <a:rPr lang="en-US" sz="2800" dirty="0">
                <a:solidFill>
                  <a:schemeClr val="bg1">
                    <a:lumMod val="85000"/>
                  </a:schemeClr>
                </a:solidFill>
                <a:latin typeface="Tahoma" panose="020B0604030504040204" pitchFamily="34" charset="0"/>
              </a:rPr>
              <a:t>IP* epi link analysis with date data</a:t>
            </a:r>
          </a:p>
          <a:p>
            <a:pPr marL="514350" indent="-514350">
              <a:buFont typeface="+mj-lt"/>
              <a:buAutoNum type="arabicPeriod"/>
            </a:pPr>
            <a:endParaRPr lang="en-US" sz="2800" dirty="0">
              <a:solidFill>
                <a:schemeClr val="bg1">
                  <a:lumMod val="85000"/>
                </a:schemeClr>
              </a:solidFill>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Epi link analysis with date data</a:t>
            </a:r>
          </a:p>
          <a:p>
            <a:pPr marL="514350" indent="-514350">
              <a:buFont typeface="+mj-lt"/>
              <a:buAutoNum type="arabicPeriod"/>
            </a:pPr>
            <a:endParaRPr lang="en-US" sz="2800" dirty="0">
              <a:latin typeface="Tahoma" panose="020B0604030504040204" pitchFamily="34" charset="0"/>
            </a:endParaRPr>
          </a:p>
          <a:p>
            <a:pPr marL="514350" indent="-514350">
              <a:buFont typeface="+mj-lt"/>
              <a:buAutoNum type="arabicPeriod"/>
            </a:pPr>
            <a:r>
              <a:rPr lang="en-US" sz="2800" dirty="0">
                <a:latin typeface="Tahoma" panose="020B0604030504040204" pitchFamily="34" charset="0"/>
              </a:rPr>
              <a:t>Epi link analysis without date data</a:t>
            </a:r>
          </a:p>
          <a:p>
            <a:pPr marL="514350" indent="-514350">
              <a:buFont typeface="+mj-lt"/>
              <a:buAutoNum type="arabicPeriod"/>
            </a:pPr>
            <a:endParaRPr lang="en-US" sz="2800" dirty="0">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Gantt chart analysis</a:t>
            </a:r>
          </a:p>
        </p:txBody>
      </p:sp>
      <p:sp>
        <p:nvSpPr>
          <p:cNvPr id="7" name="TextBox 6">
            <a:extLst>
              <a:ext uri="{FF2B5EF4-FFF2-40B4-BE49-F238E27FC236}">
                <a16:creationId xmlns:a16="http://schemas.microsoft.com/office/drawing/2014/main" id="{BF3F2610-7FEF-4D07-8DF7-085DC5A691D1}"/>
              </a:ext>
            </a:extLst>
          </p:cNvPr>
          <p:cNvSpPr txBox="1"/>
          <p:nvPr/>
        </p:nvSpPr>
        <p:spPr>
          <a:xfrm>
            <a:off x="408039" y="6316581"/>
            <a:ext cx="2327160" cy="404894"/>
          </a:xfrm>
          <a:prstGeom prst="rect">
            <a:avLst/>
          </a:prstGeom>
          <a:noFill/>
          <a:ln cmpd="thickThin">
            <a:noFill/>
          </a:ln>
        </p:spPr>
        <p:txBody>
          <a:bodyPr wrap="square" rtlCol="0">
            <a:spAutoFit/>
          </a:bodyPr>
          <a:lstStyle/>
          <a:p>
            <a:r>
              <a:rPr lang="en-US" sz="2000" dirty="0">
                <a:solidFill>
                  <a:schemeClr val="bg1">
                    <a:lumMod val="85000"/>
                  </a:schemeClr>
                </a:solidFill>
                <a:latin typeface="Tahoma" panose="020B0604030504040204" pitchFamily="34" charset="0"/>
              </a:rPr>
              <a:t>* Infectious period</a:t>
            </a:r>
          </a:p>
        </p:txBody>
      </p:sp>
      <p:sp>
        <p:nvSpPr>
          <p:cNvPr id="13" name="TextBox 12">
            <a:extLst>
              <a:ext uri="{FF2B5EF4-FFF2-40B4-BE49-F238E27FC236}">
                <a16:creationId xmlns:a16="http://schemas.microsoft.com/office/drawing/2014/main" id="{554BCE3F-B2F1-4BE7-921B-51773BE4FC14}"/>
              </a:ext>
            </a:extLst>
          </p:cNvPr>
          <p:cNvSpPr txBox="1"/>
          <p:nvPr/>
        </p:nvSpPr>
        <p:spPr>
          <a:xfrm>
            <a:off x="6096000" y="1707408"/>
            <a:ext cx="5462016" cy="2862322"/>
          </a:xfrm>
          <a:prstGeom prst="rect">
            <a:avLst/>
          </a:prstGeom>
          <a:noFill/>
          <a:ln cmpd="thickThin">
            <a:noFill/>
          </a:ln>
        </p:spPr>
        <p:txBody>
          <a:bodyPr wrap="square" rtlCol="0">
            <a:spAutoFit/>
          </a:bodyPr>
          <a:lstStyle/>
          <a:p>
            <a:r>
              <a:rPr lang="en-US" sz="3600" i="1" dirty="0"/>
              <a:t>User wants to generate lists of all pairs of persons who may have overlapped at one or more locations without dates</a:t>
            </a:r>
            <a:endParaRPr lang="en-US" sz="3600" i="1"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34</a:t>
            </a:fld>
            <a:endParaRPr lang="en-US" dirty="0"/>
          </a:p>
        </p:txBody>
      </p:sp>
    </p:spTree>
    <p:extLst>
      <p:ext uri="{BB962C8B-B14F-4D97-AF65-F5344CB8AC3E}">
        <p14:creationId xmlns:p14="http://schemas.microsoft.com/office/powerpoint/2010/main" val="4095656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F7E4B1F6-B04F-4548-9B1E-84A6BDFF37A9}"/>
              </a:ext>
            </a:extLst>
          </p:cNvPr>
          <p:cNvSpPr txBox="1">
            <a:spLocks noGrp="1"/>
          </p:cNvSpPr>
          <p:nvPr>
            <p:ph type="title" idx="4294967295"/>
          </p:nvPr>
        </p:nvSpPr>
        <p:spPr>
          <a:xfrm>
            <a:off x="428625" y="228600"/>
            <a:ext cx="730764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Four types of LATTE analyses</a:t>
            </a:r>
            <a:r>
              <a:rPr lang="en-US" sz="4000" dirty="0">
                <a:latin typeface="Tahoma" panose="020B0604030504040204" pitchFamily="34" charset="0"/>
              </a:rPr>
              <a:t> </a:t>
            </a:r>
            <a:r>
              <a:rPr lang="en-US" sz="1000" dirty="0">
                <a:latin typeface="Tahoma" panose="020B0604030504040204" pitchFamily="34" charset="0"/>
              </a:rPr>
              <a:t>(9/14)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74" name="TextBox 73">
            <a:extLst>
              <a:ext uri="{FF2B5EF4-FFF2-40B4-BE49-F238E27FC236}">
                <a16:creationId xmlns:a16="http://schemas.microsoft.com/office/drawing/2014/main" id="{7CA4B344-BB0D-4E9B-AADC-C01D189ED03D}"/>
              </a:ext>
            </a:extLst>
          </p:cNvPr>
          <p:cNvSpPr txBox="1"/>
          <p:nvPr/>
        </p:nvSpPr>
        <p:spPr>
          <a:xfrm>
            <a:off x="408039" y="1335644"/>
            <a:ext cx="3907929" cy="4401205"/>
          </a:xfrm>
          <a:prstGeom prst="rect">
            <a:avLst/>
          </a:prstGeom>
          <a:noFill/>
          <a:ln cmpd="thickThin">
            <a:noFill/>
          </a:ln>
        </p:spPr>
        <p:txBody>
          <a:bodyPr wrap="square" rtlCol="0">
            <a:spAutoFit/>
          </a:bodyPr>
          <a:lstStyle/>
          <a:p>
            <a:pPr marL="514350" indent="-514350">
              <a:buFont typeface="+mj-lt"/>
              <a:buAutoNum type="arabicPeriod"/>
            </a:pPr>
            <a:r>
              <a:rPr lang="en-US" sz="2800" dirty="0">
                <a:solidFill>
                  <a:schemeClr val="bg1">
                    <a:lumMod val="85000"/>
                  </a:schemeClr>
                </a:solidFill>
                <a:latin typeface="Tahoma" panose="020B0604030504040204" pitchFamily="34" charset="0"/>
              </a:rPr>
              <a:t>IP* epi link analysis with date data</a:t>
            </a:r>
          </a:p>
          <a:p>
            <a:pPr marL="514350" indent="-514350">
              <a:buFont typeface="+mj-lt"/>
              <a:buAutoNum type="arabicPeriod"/>
            </a:pPr>
            <a:endParaRPr lang="en-US" sz="2800" dirty="0">
              <a:solidFill>
                <a:schemeClr val="bg1">
                  <a:lumMod val="85000"/>
                </a:schemeClr>
              </a:solidFill>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Epi link analysis with date data</a:t>
            </a:r>
          </a:p>
          <a:p>
            <a:pPr marL="514350" indent="-514350">
              <a:buFont typeface="+mj-lt"/>
              <a:buAutoNum type="arabicPeriod"/>
            </a:pPr>
            <a:endParaRPr lang="en-US" sz="2800" dirty="0">
              <a:latin typeface="Tahoma" panose="020B0604030504040204" pitchFamily="34" charset="0"/>
            </a:endParaRPr>
          </a:p>
          <a:p>
            <a:pPr marL="514350" indent="-514350">
              <a:buFont typeface="+mj-lt"/>
              <a:buAutoNum type="arabicPeriod"/>
            </a:pPr>
            <a:r>
              <a:rPr lang="en-US" sz="2800" dirty="0">
                <a:latin typeface="Tahoma" panose="020B0604030504040204" pitchFamily="34" charset="0"/>
              </a:rPr>
              <a:t>Epi link analysis without date data</a:t>
            </a:r>
          </a:p>
          <a:p>
            <a:pPr marL="514350" indent="-514350">
              <a:buFont typeface="+mj-lt"/>
              <a:buAutoNum type="arabicPeriod"/>
            </a:pPr>
            <a:endParaRPr lang="en-US" sz="2800" dirty="0">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Gantt chart analysis</a:t>
            </a:r>
          </a:p>
        </p:txBody>
      </p:sp>
      <p:sp>
        <p:nvSpPr>
          <p:cNvPr id="72" name="TextBox 71">
            <a:extLst>
              <a:ext uri="{FF2B5EF4-FFF2-40B4-BE49-F238E27FC236}">
                <a16:creationId xmlns:a16="http://schemas.microsoft.com/office/drawing/2014/main" id="{79174471-9564-4007-868F-E06699674815}"/>
              </a:ext>
            </a:extLst>
          </p:cNvPr>
          <p:cNvSpPr txBox="1"/>
          <p:nvPr/>
        </p:nvSpPr>
        <p:spPr>
          <a:xfrm>
            <a:off x="408039" y="6316581"/>
            <a:ext cx="2327160" cy="404894"/>
          </a:xfrm>
          <a:prstGeom prst="rect">
            <a:avLst/>
          </a:prstGeom>
          <a:noFill/>
          <a:ln cmpd="thickThin">
            <a:noFill/>
          </a:ln>
        </p:spPr>
        <p:txBody>
          <a:bodyPr wrap="square" rtlCol="0">
            <a:spAutoFit/>
          </a:bodyPr>
          <a:lstStyle/>
          <a:p>
            <a:r>
              <a:rPr lang="en-US" sz="2000" dirty="0">
                <a:solidFill>
                  <a:schemeClr val="bg1">
                    <a:lumMod val="85000"/>
                  </a:schemeClr>
                </a:solidFill>
                <a:latin typeface="Tahoma" panose="020B0604030504040204" pitchFamily="34" charset="0"/>
              </a:rPr>
              <a:t>* Infectious period</a:t>
            </a:r>
          </a:p>
        </p:txBody>
      </p:sp>
      <p:grpSp>
        <p:nvGrpSpPr>
          <p:cNvPr id="70" name="Group 69" descr="Icons of multiple persons with potential stays at up to five locations.">
            <a:extLst>
              <a:ext uri="{FF2B5EF4-FFF2-40B4-BE49-F238E27FC236}">
                <a16:creationId xmlns:a16="http://schemas.microsoft.com/office/drawing/2014/main" id="{26323CFD-C255-4E8A-A45D-4711F748BB89}"/>
              </a:ext>
            </a:extLst>
          </p:cNvPr>
          <p:cNvGrpSpPr/>
          <p:nvPr/>
        </p:nvGrpSpPr>
        <p:grpSpPr>
          <a:xfrm>
            <a:off x="6157233" y="836671"/>
            <a:ext cx="5626728" cy="5147087"/>
            <a:chOff x="6157233" y="836671"/>
            <a:chExt cx="5626728" cy="5147087"/>
          </a:xfrm>
        </p:grpSpPr>
        <p:pic>
          <p:nvPicPr>
            <p:cNvPr id="66" name="Picture 65">
              <a:extLst>
                <a:ext uri="{FF2B5EF4-FFF2-40B4-BE49-F238E27FC236}">
                  <a16:creationId xmlns:a16="http://schemas.microsoft.com/office/drawing/2014/main" id="{751DF59C-4075-43B9-A06A-8891B9E7D1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56407" y="2157006"/>
              <a:ext cx="382695" cy="914400"/>
            </a:xfrm>
            <a:prstGeom prst="rect">
              <a:avLst/>
            </a:prstGeom>
            <a:effectLst>
              <a:glow rad="76200">
                <a:schemeClr val="bg1"/>
              </a:glow>
            </a:effectLst>
          </p:spPr>
        </p:pic>
        <p:pic>
          <p:nvPicPr>
            <p:cNvPr id="64" name="Picture 63">
              <a:extLst>
                <a:ext uri="{FF2B5EF4-FFF2-40B4-BE49-F238E27FC236}">
                  <a16:creationId xmlns:a16="http://schemas.microsoft.com/office/drawing/2014/main" id="{7D930B9D-7E75-467A-88A3-7CAB9BFDC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2378" y="1699806"/>
              <a:ext cx="382695" cy="914400"/>
            </a:xfrm>
            <a:prstGeom prst="rect">
              <a:avLst/>
            </a:prstGeom>
            <a:effectLst>
              <a:glow rad="76200">
                <a:schemeClr val="bg1"/>
              </a:glow>
            </a:effectLst>
          </p:spPr>
        </p:pic>
        <p:pic>
          <p:nvPicPr>
            <p:cNvPr id="62" name="Picture 61">
              <a:extLst>
                <a:ext uri="{FF2B5EF4-FFF2-40B4-BE49-F238E27FC236}">
                  <a16:creationId xmlns:a16="http://schemas.microsoft.com/office/drawing/2014/main" id="{78993D1D-E535-4732-8215-E885487829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05977" y="1511073"/>
              <a:ext cx="423335" cy="914400"/>
            </a:xfrm>
            <a:prstGeom prst="rect">
              <a:avLst/>
            </a:prstGeom>
            <a:effectLst>
              <a:glow rad="76200">
                <a:schemeClr val="bg1"/>
              </a:glow>
            </a:effectLst>
          </p:spPr>
        </p:pic>
        <p:pic>
          <p:nvPicPr>
            <p:cNvPr id="59" name="Picture 58">
              <a:extLst>
                <a:ext uri="{FF2B5EF4-FFF2-40B4-BE49-F238E27FC236}">
                  <a16:creationId xmlns:a16="http://schemas.microsoft.com/office/drawing/2014/main" id="{0B7B81BB-0B63-4790-893A-9CD2F26E6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3697" y="1943100"/>
              <a:ext cx="382695" cy="914400"/>
            </a:xfrm>
            <a:prstGeom prst="rect">
              <a:avLst/>
            </a:prstGeom>
            <a:effectLst>
              <a:glow rad="76200">
                <a:schemeClr val="bg1"/>
              </a:glow>
            </a:effectLst>
          </p:spPr>
        </p:pic>
        <p:pic>
          <p:nvPicPr>
            <p:cNvPr id="51" name="Picture 50">
              <a:extLst>
                <a:ext uri="{FF2B5EF4-FFF2-40B4-BE49-F238E27FC236}">
                  <a16:creationId xmlns:a16="http://schemas.microsoft.com/office/drawing/2014/main" id="{4A731194-74C8-4D6A-A6EF-3517B890A9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0627" y="2605982"/>
              <a:ext cx="382695" cy="914400"/>
            </a:xfrm>
            <a:prstGeom prst="rect">
              <a:avLst/>
            </a:prstGeom>
            <a:effectLst>
              <a:glow rad="76200">
                <a:schemeClr val="bg1"/>
              </a:glow>
            </a:effectLst>
          </p:spPr>
        </p:pic>
        <p:pic>
          <p:nvPicPr>
            <p:cNvPr id="7" name="Picture 6">
              <a:extLst>
                <a:ext uri="{FF2B5EF4-FFF2-40B4-BE49-F238E27FC236}">
                  <a16:creationId xmlns:a16="http://schemas.microsoft.com/office/drawing/2014/main" id="{167BB9E4-63FA-4F89-AF80-236B480FB4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5644" y="3079046"/>
              <a:ext cx="382695" cy="914400"/>
            </a:xfrm>
            <a:prstGeom prst="rect">
              <a:avLst/>
            </a:prstGeom>
            <a:effectLst>
              <a:glow rad="76200">
                <a:schemeClr val="bg1"/>
              </a:glow>
            </a:effectLst>
          </p:spPr>
        </p:pic>
        <p:pic>
          <p:nvPicPr>
            <p:cNvPr id="34" name="Picture 33">
              <a:extLst>
                <a:ext uri="{FF2B5EF4-FFF2-40B4-BE49-F238E27FC236}">
                  <a16:creationId xmlns:a16="http://schemas.microsoft.com/office/drawing/2014/main" id="{2B18B66C-9655-4D82-8133-24EB41643A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5573" y="5407686"/>
              <a:ext cx="1021523" cy="576072"/>
            </a:xfrm>
            <a:prstGeom prst="rect">
              <a:avLst/>
            </a:prstGeom>
          </p:spPr>
        </p:pic>
        <p:pic>
          <p:nvPicPr>
            <p:cNvPr id="35" name="Picture 34">
              <a:extLst>
                <a:ext uri="{FF2B5EF4-FFF2-40B4-BE49-F238E27FC236}">
                  <a16:creationId xmlns:a16="http://schemas.microsoft.com/office/drawing/2014/main" id="{38F19654-A58D-4BC3-BBDF-C870DB565A3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62438" y="2567178"/>
              <a:ext cx="1021523" cy="576072"/>
            </a:xfrm>
            <a:prstGeom prst="rect">
              <a:avLst/>
            </a:prstGeom>
          </p:spPr>
        </p:pic>
        <p:pic>
          <p:nvPicPr>
            <p:cNvPr id="36" name="Picture 35">
              <a:extLst>
                <a:ext uri="{FF2B5EF4-FFF2-40B4-BE49-F238E27FC236}">
                  <a16:creationId xmlns:a16="http://schemas.microsoft.com/office/drawing/2014/main" id="{930A5A43-2448-4154-95E8-529BDE50EF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08874" y="836671"/>
              <a:ext cx="1018837" cy="574557"/>
            </a:xfrm>
            <a:prstGeom prst="rect">
              <a:avLst/>
            </a:prstGeom>
          </p:spPr>
        </p:pic>
        <p:pic>
          <p:nvPicPr>
            <p:cNvPr id="37" name="Picture 36" descr="A picture containing drawing&#10;&#10;Description automatically generated">
              <a:extLst>
                <a:ext uri="{FF2B5EF4-FFF2-40B4-BE49-F238E27FC236}">
                  <a16:creationId xmlns:a16="http://schemas.microsoft.com/office/drawing/2014/main" id="{7DCAA5F7-26BA-4243-8426-9DFC50C9A1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57233" y="2571750"/>
              <a:ext cx="1019175" cy="571500"/>
            </a:xfrm>
            <a:prstGeom prst="rect">
              <a:avLst/>
            </a:prstGeom>
          </p:spPr>
        </p:pic>
        <p:pic>
          <p:nvPicPr>
            <p:cNvPr id="39" name="Picture 38" descr="A picture containing drawing, table, brick&#10;&#10;Description automatically generated">
              <a:extLst>
                <a:ext uri="{FF2B5EF4-FFF2-40B4-BE49-F238E27FC236}">
                  <a16:creationId xmlns:a16="http://schemas.microsoft.com/office/drawing/2014/main" id="{A3B51E9F-8D84-4179-8A65-50F8015B37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81539" y="5391950"/>
              <a:ext cx="1019175" cy="571500"/>
            </a:xfrm>
            <a:prstGeom prst="rect">
              <a:avLst/>
            </a:prstGeom>
          </p:spPr>
        </p:pic>
        <p:pic>
          <p:nvPicPr>
            <p:cNvPr id="43" name="Picture 42">
              <a:extLst>
                <a:ext uri="{FF2B5EF4-FFF2-40B4-BE49-F238E27FC236}">
                  <a16:creationId xmlns:a16="http://schemas.microsoft.com/office/drawing/2014/main" id="{075AD4B9-DB64-4914-A48E-CDEE1ABB35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8286" y="2463481"/>
              <a:ext cx="382695" cy="914400"/>
            </a:xfrm>
            <a:prstGeom prst="rect">
              <a:avLst/>
            </a:prstGeom>
            <a:effectLst>
              <a:glow rad="76200">
                <a:schemeClr val="bg1"/>
              </a:glow>
            </a:effectLst>
          </p:spPr>
        </p:pic>
        <p:pic>
          <p:nvPicPr>
            <p:cNvPr id="44" name="Picture 43">
              <a:extLst>
                <a:ext uri="{FF2B5EF4-FFF2-40B4-BE49-F238E27FC236}">
                  <a16:creationId xmlns:a16="http://schemas.microsoft.com/office/drawing/2014/main" id="{08934C65-F1BB-4596-A443-C33B000DB5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8672" y="3371915"/>
              <a:ext cx="423335" cy="914400"/>
            </a:xfrm>
            <a:prstGeom prst="rect">
              <a:avLst/>
            </a:prstGeom>
            <a:effectLst>
              <a:glow rad="76200">
                <a:schemeClr val="bg1"/>
              </a:glow>
            </a:effectLst>
          </p:spPr>
        </p:pic>
        <p:pic>
          <p:nvPicPr>
            <p:cNvPr id="45" name="Picture 44">
              <a:extLst>
                <a:ext uri="{FF2B5EF4-FFF2-40B4-BE49-F238E27FC236}">
                  <a16:creationId xmlns:a16="http://schemas.microsoft.com/office/drawing/2014/main" id="{F5F45931-D958-4D48-9B29-F240AEB2EF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9633" y="3823150"/>
              <a:ext cx="382695" cy="914400"/>
            </a:xfrm>
            <a:prstGeom prst="rect">
              <a:avLst/>
            </a:prstGeom>
            <a:effectLst>
              <a:glow rad="76200">
                <a:schemeClr val="bg1"/>
              </a:glow>
            </a:effectLst>
          </p:spPr>
        </p:pic>
        <p:pic>
          <p:nvPicPr>
            <p:cNvPr id="46" name="Picture 45">
              <a:extLst>
                <a:ext uri="{FF2B5EF4-FFF2-40B4-BE49-F238E27FC236}">
                  <a16:creationId xmlns:a16="http://schemas.microsoft.com/office/drawing/2014/main" id="{2031CEF8-0AE0-4DDB-B936-D76A9C403A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80474" y="2499649"/>
              <a:ext cx="423335" cy="914400"/>
            </a:xfrm>
            <a:prstGeom prst="rect">
              <a:avLst/>
            </a:prstGeom>
            <a:effectLst>
              <a:glow rad="76200">
                <a:schemeClr val="bg1"/>
              </a:glow>
            </a:effectLst>
          </p:spPr>
        </p:pic>
        <p:pic>
          <p:nvPicPr>
            <p:cNvPr id="47" name="Picture 46">
              <a:extLst>
                <a:ext uri="{FF2B5EF4-FFF2-40B4-BE49-F238E27FC236}">
                  <a16:creationId xmlns:a16="http://schemas.microsoft.com/office/drawing/2014/main" id="{96613308-7049-4682-B103-B1768717F9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2451" y="1658280"/>
              <a:ext cx="382695" cy="914400"/>
            </a:xfrm>
            <a:prstGeom prst="rect">
              <a:avLst/>
            </a:prstGeom>
            <a:effectLst>
              <a:glow rad="76200">
                <a:schemeClr val="bg1"/>
              </a:glow>
            </a:effectLst>
          </p:spPr>
        </p:pic>
        <p:pic>
          <p:nvPicPr>
            <p:cNvPr id="49" name="Picture 48">
              <a:extLst>
                <a:ext uri="{FF2B5EF4-FFF2-40B4-BE49-F238E27FC236}">
                  <a16:creationId xmlns:a16="http://schemas.microsoft.com/office/drawing/2014/main" id="{4A9E1C50-C1D0-401E-ADFE-34E2508733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97644" y="3841046"/>
              <a:ext cx="382695" cy="914400"/>
            </a:xfrm>
            <a:prstGeom prst="rect">
              <a:avLst/>
            </a:prstGeom>
            <a:effectLst>
              <a:glow rad="76200">
                <a:schemeClr val="bg1"/>
              </a:glow>
            </a:effectLst>
          </p:spPr>
        </p:pic>
        <p:pic>
          <p:nvPicPr>
            <p:cNvPr id="52" name="Picture 51">
              <a:extLst>
                <a:ext uri="{FF2B5EF4-FFF2-40B4-BE49-F238E27FC236}">
                  <a16:creationId xmlns:a16="http://schemas.microsoft.com/office/drawing/2014/main" id="{8F035CA0-021D-4C1E-AAB0-6461ED0197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0876" y="1977673"/>
              <a:ext cx="423335" cy="914400"/>
            </a:xfrm>
            <a:prstGeom prst="rect">
              <a:avLst/>
            </a:prstGeom>
            <a:effectLst>
              <a:glow rad="76200">
                <a:schemeClr val="bg1"/>
              </a:glow>
            </a:effectLst>
          </p:spPr>
        </p:pic>
        <p:pic>
          <p:nvPicPr>
            <p:cNvPr id="54" name="Picture 53">
              <a:extLst>
                <a:ext uri="{FF2B5EF4-FFF2-40B4-BE49-F238E27FC236}">
                  <a16:creationId xmlns:a16="http://schemas.microsoft.com/office/drawing/2014/main" id="{45F4E612-1F4E-49E4-ACB3-9C7981A379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4181" y="2843284"/>
              <a:ext cx="423335" cy="914400"/>
            </a:xfrm>
            <a:prstGeom prst="rect">
              <a:avLst/>
            </a:prstGeom>
            <a:effectLst>
              <a:glow rad="76200">
                <a:schemeClr val="bg1"/>
              </a:glow>
            </a:effectLst>
          </p:spPr>
        </p:pic>
        <p:pic>
          <p:nvPicPr>
            <p:cNvPr id="55" name="Picture 54">
              <a:extLst>
                <a:ext uri="{FF2B5EF4-FFF2-40B4-BE49-F238E27FC236}">
                  <a16:creationId xmlns:a16="http://schemas.microsoft.com/office/drawing/2014/main" id="{770DE0EB-55E1-4C45-999F-10FB961540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6274" y="3085668"/>
              <a:ext cx="382695" cy="914400"/>
            </a:xfrm>
            <a:prstGeom prst="rect">
              <a:avLst/>
            </a:prstGeom>
            <a:effectLst>
              <a:glow rad="76200">
                <a:schemeClr val="bg1"/>
              </a:glow>
            </a:effectLst>
          </p:spPr>
        </p:pic>
        <p:pic>
          <p:nvPicPr>
            <p:cNvPr id="56" name="Picture 55">
              <a:extLst>
                <a:ext uri="{FF2B5EF4-FFF2-40B4-BE49-F238E27FC236}">
                  <a16:creationId xmlns:a16="http://schemas.microsoft.com/office/drawing/2014/main" id="{979E46A4-1395-4F09-A8ED-FE352B8480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6966" y="4114889"/>
              <a:ext cx="423335" cy="914400"/>
            </a:xfrm>
            <a:prstGeom prst="rect">
              <a:avLst/>
            </a:prstGeom>
            <a:effectLst>
              <a:glow rad="76200">
                <a:schemeClr val="bg1"/>
              </a:glow>
            </a:effectLst>
          </p:spPr>
        </p:pic>
        <p:pic>
          <p:nvPicPr>
            <p:cNvPr id="57" name="Picture 56">
              <a:extLst>
                <a:ext uri="{FF2B5EF4-FFF2-40B4-BE49-F238E27FC236}">
                  <a16:creationId xmlns:a16="http://schemas.microsoft.com/office/drawing/2014/main" id="{0443ED82-9848-4242-B438-43E56357FE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8078" y="4175495"/>
              <a:ext cx="382695" cy="914400"/>
            </a:xfrm>
            <a:prstGeom prst="rect">
              <a:avLst/>
            </a:prstGeom>
            <a:effectLst>
              <a:glow rad="76200">
                <a:schemeClr val="bg1"/>
              </a:glow>
            </a:effectLst>
          </p:spPr>
        </p:pic>
        <p:pic>
          <p:nvPicPr>
            <p:cNvPr id="58" name="Picture 57">
              <a:extLst>
                <a:ext uri="{FF2B5EF4-FFF2-40B4-BE49-F238E27FC236}">
                  <a16:creationId xmlns:a16="http://schemas.microsoft.com/office/drawing/2014/main" id="{5955FA2F-9EE9-48A7-8A39-242FB24D0D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1754" y="4016505"/>
              <a:ext cx="423335" cy="914400"/>
            </a:xfrm>
            <a:prstGeom prst="rect">
              <a:avLst/>
            </a:prstGeom>
            <a:effectLst>
              <a:glow rad="76200">
                <a:schemeClr val="bg1"/>
              </a:glow>
            </a:effectLst>
          </p:spPr>
        </p:pic>
        <p:pic>
          <p:nvPicPr>
            <p:cNvPr id="60" name="Picture 59">
              <a:extLst>
                <a:ext uri="{FF2B5EF4-FFF2-40B4-BE49-F238E27FC236}">
                  <a16:creationId xmlns:a16="http://schemas.microsoft.com/office/drawing/2014/main" id="{BEC47DB2-78E4-490F-88BF-102958B946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72129" y="2614206"/>
              <a:ext cx="423335" cy="914400"/>
            </a:xfrm>
            <a:prstGeom prst="rect">
              <a:avLst/>
            </a:prstGeom>
            <a:effectLst>
              <a:glow rad="76200">
                <a:schemeClr val="bg1"/>
              </a:glow>
            </a:effectLst>
          </p:spPr>
        </p:pic>
        <p:pic>
          <p:nvPicPr>
            <p:cNvPr id="53" name="Picture 52">
              <a:extLst>
                <a:ext uri="{FF2B5EF4-FFF2-40B4-BE49-F238E27FC236}">
                  <a16:creationId xmlns:a16="http://schemas.microsoft.com/office/drawing/2014/main" id="{B672BA5E-926C-4DFD-A3C7-4D64E35289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3381" y="3438403"/>
              <a:ext cx="382695" cy="914400"/>
            </a:xfrm>
            <a:prstGeom prst="rect">
              <a:avLst/>
            </a:prstGeom>
            <a:effectLst>
              <a:glow rad="76200">
                <a:schemeClr val="bg1"/>
              </a:glow>
            </a:effectLst>
          </p:spPr>
        </p:pic>
        <p:pic>
          <p:nvPicPr>
            <p:cNvPr id="50" name="Picture 49">
              <a:extLst>
                <a:ext uri="{FF2B5EF4-FFF2-40B4-BE49-F238E27FC236}">
                  <a16:creationId xmlns:a16="http://schemas.microsoft.com/office/drawing/2014/main" id="{5420214D-421B-4D36-96E7-52CEA14F11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562" y="3932480"/>
              <a:ext cx="423335" cy="914400"/>
            </a:xfrm>
            <a:prstGeom prst="rect">
              <a:avLst/>
            </a:prstGeom>
            <a:effectLst>
              <a:glow rad="76200">
                <a:schemeClr val="bg1"/>
              </a:glow>
            </a:effectLst>
          </p:spPr>
        </p:pic>
        <p:pic>
          <p:nvPicPr>
            <p:cNvPr id="41" name="Picture 40">
              <a:extLst>
                <a:ext uri="{FF2B5EF4-FFF2-40B4-BE49-F238E27FC236}">
                  <a16:creationId xmlns:a16="http://schemas.microsoft.com/office/drawing/2014/main" id="{55548987-4651-409D-98BB-15B1CA4AD4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88044" y="3231446"/>
              <a:ext cx="382695" cy="914400"/>
            </a:xfrm>
            <a:prstGeom prst="rect">
              <a:avLst/>
            </a:prstGeom>
            <a:effectLst>
              <a:glow rad="76200">
                <a:schemeClr val="bg1"/>
              </a:glow>
            </a:effectLst>
          </p:spPr>
        </p:pic>
        <p:pic>
          <p:nvPicPr>
            <p:cNvPr id="48" name="Picture 47">
              <a:extLst>
                <a:ext uri="{FF2B5EF4-FFF2-40B4-BE49-F238E27FC236}">
                  <a16:creationId xmlns:a16="http://schemas.microsoft.com/office/drawing/2014/main" id="{1D4D7C36-F07F-4EF4-A3DD-F032CFF9B3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4743" y="4717950"/>
              <a:ext cx="423335" cy="914400"/>
            </a:xfrm>
            <a:prstGeom prst="rect">
              <a:avLst/>
            </a:prstGeom>
            <a:effectLst>
              <a:glow rad="76200">
                <a:schemeClr val="bg1"/>
              </a:glow>
            </a:effectLst>
          </p:spPr>
        </p:pic>
        <p:pic>
          <p:nvPicPr>
            <p:cNvPr id="21" name="Picture 20">
              <a:extLst>
                <a:ext uri="{FF2B5EF4-FFF2-40B4-BE49-F238E27FC236}">
                  <a16:creationId xmlns:a16="http://schemas.microsoft.com/office/drawing/2014/main" id="{75A036DF-0DB0-4035-9813-99A04A598D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5299" y="3136153"/>
              <a:ext cx="423335" cy="914400"/>
            </a:xfrm>
            <a:prstGeom prst="rect">
              <a:avLst/>
            </a:prstGeom>
            <a:effectLst>
              <a:glow rad="76200">
                <a:schemeClr val="bg1"/>
              </a:glow>
            </a:effectLst>
          </p:spPr>
        </p:pic>
        <p:pic>
          <p:nvPicPr>
            <p:cNvPr id="42" name="Picture 41">
              <a:extLst>
                <a:ext uri="{FF2B5EF4-FFF2-40B4-BE49-F238E27FC236}">
                  <a16:creationId xmlns:a16="http://schemas.microsoft.com/office/drawing/2014/main" id="{DD214B3A-1AC6-4F51-AE4D-CEBFEE6B88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3497" y="4815740"/>
              <a:ext cx="423335" cy="914400"/>
            </a:xfrm>
            <a:prstGeom prst="rect">
              <a:avLst/>
            </a:prstGeom>
            <a:effectLst>
              <a:glow rad="76200">
                <a:schemeClr val="bg1"/>
              </a:glow>
            </a:effectLst>
          </p:spPr>
        </p:pic>
        <p:pic>
          <p:nvPicPr>
            <p:cNvPr id="61" name="Picture 60">
              <a:extLst>
                <a:ext uri="{FF2B5EF4-FFF2-40B4-BE49-F238E27FC236}">
                  <a16:creationId xmlns:a16="http://schemas.microsoft.com/office/drawing/2014/main" id="{447A79E1-7927-4932-89D5-017BF8F44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6821" y="1466007"/>
              <a:ext cx="423335" cy="914400"/>
            </a:xfrm>
            <a:prstGeom prst="rect">
              <a:avLst/>
            </a:prstGeom>
            <a:effectLst>
              <a:glow rad="76200">
                <a:schemeClr val="bg1"/>
              </a:glow>
            </a:effectLst>
          </p:spPr>
        </p:pic>
        <p:pic>
          <p:nvPicPr>
            <p:cNvPr id="63" name="Picture 62">
              <a:extLst>
                <a:ext uri="{FF2B5EF4-FFF2-40B4-BE49-F238E27FC236}">
                  <a16:creationId xmlns:a16="http://schemas.microsoft.com/office/drawing/2014/main" id="{B8FE490D-C17F-4D91-8A82-F1DFAEF7DC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5044" y="4442552"/>
              <a:ext cx="382695" cy="914400"/>
            </a:xfrm>
            <a:prstGeom prst="rect">
              <a:avLst/>
            </a:prstGeom>
            <a:effectLst>
              <a:glow rad="76200">
                <a:schemeClr val="bg1"/>
              </a:glow>
            </a:effectLst>
          </p:spPr>
        </p:pic>
        <p:pic>
          <p:nvPicPr>
            <p:cNvPr id="65" name="Picture 64">
              <a:extLst>
                <a:ext uri="{FF2B5EF4-FFF2-40B4-BE49-F238E27FC236}">
                  <a16:creationId xmlns:a16="http://schemas.microsoft.com/office/drawing/2014/main" id="{CEB8EB02-17E8-4738-BEB5-24E79B5A86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4961" y="1755670"/>
              <a:ext cx="382695" cy="914400"/>
            </a:xfrm>
            <a:prstGeom prst="rect">
              <a:avLst/>
            </a:prstGeom>
            <a:effectLst>
              <a:glow rad="76200">
                <a:schemeClr val="bg1"/>
              </a:glow>
            </a:effectLst>
          </p:spPr>
        </p:pic>
        <p:pic>
          <p:nvPicPr>
            <p:cNvPr id="67" name="Picture 66">
              <a:extLst>
                <a:ext uri="{FF2B5EF4-FFF2-40B4-BE49-F238E27FC236}">
                  <a16:creationId xmlns:a16="http://schemas.microsoft.com/office/drawing/2014/main" id="{A871C3A4-CC22-4667-B8B2-113EAB7EF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0781" y="4184307"/>
              <a:ext cx="382695" cy="914400"/>
            </a:xfrm>
            <a:prstGeom prst="rect">
              <a:avLst/>
            </a:prstGeom>
            <a:effectLst>
              <a:glow rad="76200">
                <a:schemeClr val="bg1"/>
              </a:glow>
            </a:effectLst>
          </p:spPr>
        </p:pic>
        <p:pic>
          <p:nvPicPr>
            <p:cNvPr id="68" name="Picture 67">
              <a:extLst>
                <a:ext uri="{FF2B5EF4-FFF2-40B4-BE49-F238E27FC236}">
                  <a16:creationId xmlns:a16="http://schemas.microsoft.com/office/drawing/2014/main" id="{244CA83D-80E0-4CBC-AB94-F4E4EDB87F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1813" y="3188991"/>
              <a:ext cx="382695" cy="914400"/>
            </a:xfrm>
            <a:prstGeom prst="rect">
              <a:avLst/>
            </a:prstGeom>
            <a:effectLst>
              <a:glow rad="76200">
                <a:schemeClr val="bg1"/>
              </a:glow>
            </a:effectLst>
          </p:spPr>
        </p:pic>
        <p:pic>
          <p:nvPicPr>
            <p:cNvPr id="69" name="Picture 68">
              <a:extLst>
                <a:ext uri="{FF2B5EF4-FFF2-40B4-BE49-F238E27FC236}">
                  <a16:creationId xmlns:a16="http://schemas.microsoft.com/office/drawing/2014/main" id="{FB5E3E7B-9E0C-4F4D-9B4C-0B859717C4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0766" y="3308950"/>
              <a:ext cx="382695" cy="914400"/>
            </a:xfrm>
            <a:prstGeom prst="rect">
              <a:avLst/>
            </a:prstGeom>
            <a:effectLst>
              <a:glow rad="76200">
                <a:schemeClr val="bg1"/>
              </a:glow>
            </a:effectLst>
          </p:spPr>
        </p:pic>
      </p:grpSp>
      <p:sp>
        <p:nvSpPr>
          <p:cNvPr id="3" name="Slide Number Placeholder 2"/>
          <p:cNvSpPr>
            <a:spLocks noGrp="1"/>
          </p:cNvSpPr>
          <p:nvPr>
            <p:ph type="sldNum" sz="quarter" idx="12"/>
          </p:nvPr>
        </p:nvSpPr>
        <p:spPr/>
        <p:txBody>
          <a:bodyPr/>
          <a:lstStyle/>
          <a:p>
            <a:fld id="{1B5DE891-BED3-4FCA-96F7-3F8A1588183F}" type="slidenum">
              <a:rPr lang="en-US" smtClean="0"/>
              <a:pPr/>
              <a:t>35</a:t>
            </a:fld>
            <a:endParaRPr lang="en-US" dirty="0"/>
          </a:p>
        </p:txBody>
      </p:sp>
    </p:spTree>
    <p:extLst>
      <p:ext uri="{BB962C8B-B14F-4D97-AF65-F5344CB8AC3E}">
        <p14:creationId xmlns:p14="http://schemas.microsoft.com/office/powerpoint/2010/main" val="2242429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F265104-D514-4EBC-94E2-9D9EDDA27A2B}"/>
              </a:ext>
            </a:extLst>
          </p:cNvPr>
          <p:cNvSpPr txBox="1">
            <a:spLocks noGrp="1"/>
          </p:cNvSpPr>
          <p:nvPr>
            <p:ph type="title" idx="4294967295"/>
          </p:nvPr>
        </p:nvSpPr>
        <p:spPr>
          <a:xfrm>
            <a:off x="428625" y="228600"/>
            <a:ext cx="7378174"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Four types of LATTE analyses</a:t>
            </a:r>
            <a:r>
              <a:rPr lang="en-US" sz="4000" dirty="0">
                <a:latin typeface="Tahoma" panose="020B0604030504040204" pitchFamily="34" charset="0"/>
              </a:rPr>
              <a:t> </a:t>
            </a:r>
            <a:r>
              <a:rPr lang="en-US" sz="1000" dirty="0">
                <a:latin typeface="Tahoma" panose="020B0604030504040204" pitchFamily="34" charset="0"/>
              </a:rPr>
              <a:t>(10/14)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12" name="TextBox 11">
            <a:extLst>
              <a:ext uri="{FF2B5EF4-FFF2-40B4-BE49-F238E27FC236}">
                <a16:creationId xmlns:a16="http://schemas.microsoft.com/office/drawing/2014/main" id="{43A50D81-14FF-4829-991C-97BBBF5DCEEF}"/>
              </a:ext>
            </a:extLst>
          </p:cNvPr>
          <p:cNvSpPr txBox="1"/>
          <p:nvPr/>
        </p:nvSpPr>
        <p:spPr>
          <a:xfrm>
            <a:off x="408039" y="1335644"/>
            <a:ext cx="3907929" cy="4401205"/>
          </a:xfrm>
          <a:prstGeom prst="rect">
            <a:avLst/>
          </a:prstGeom>
          <a:noFill/>
          <a:ln cmpd="thickThin">
            <a:noFill/>
          </a:ln>
        </p:spPr>
        <p:txBody>
          <a:bodyPr wrap="square" rtlCol="0">
            <a:spAutoFit/>
          </a:bodyPr>
          <a:lstStyle/>
          <a:p>
            <a:pPr marL="514350" indent="-514350">
              <a:buFont typeface="+mj-lt"/>
              <a:buAutoNum type="arabicPeriod"/>
            </a:pPr>
            <a:r>
              <a:rPr lang="en-US" sz="2800" dirty="0">
                <a:solidFill>
                  <a:schemeClr val="bg1">
                    <a:lumMod val="85000"/>
                  </a:schemeClr>
                </a:solidFill>
                <a:latin typeface="Tahoma" panose="020B0604030504040204" pitchFamily="34" charset="0"/>
              </a:rPr>
              <a:t>IP* epi link analysis with date data</a:t>
            </a:r>
          </a:p>
          <a:p>
            <a:pPr marL="514350" indent="-514350">
              <a:buFont typeface="+mj-lt"/>
              <a:buAutoNum type="arabicPeriod"/>
            </a:pPr>
            <a:endParaRPr lang="en-US" sz="2800" dirty="0">
              <a:solidFill>
                <a:schemeClr val="bg1">
                  <a:lumMod val="85000"/>
                </a:schemeClr>
              </a:solidFill>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Epi link analysis with date data</a:t>
            </a:r>
          </a:p>
          <a:p>
            <a:pPr marL="514350" indent="-514350">
              <a:buFont typeface="+mj-lt"/>
              <a:buAutoNum type="arabicPeriod"/>
            </a:pPr>
            <a:endParaRPr lang="en-US" sz="2800" dirty="0">
              <a:solidFill>
                <a:schemeClr val="bg1">
                  <a:lumMod val="85000"/>
                </a:schemeClr>
              </a:solidFill>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Epi link analysis without date data</a:t>
            </a:r>
          </a:p>
          <a:p>
            <a:pPr marL="514350" indent="-514350">
              <a:buFont typeface="+mj-lt"/>
              <a:buAutoNum type="arabicPeriod"/>
            </a:pPr>
            <a:endParaRPr lang="en-US" sz="2800" dirty="0">
              <a:latin typeface="Tahoma" panose="020B0604030504040204" pitchFamily="34" charset="0"/>
            </a:endParaRPr>
          </a:p>
          <a:p>
            <a:pPr marL="514350" indent="-514350">
              <a:buFont typeface="+mj-lt"/>
              <a:buAutoNum type="arabicPeriod"/>
            </a:pPr>
            <a:r>
              <a:rPr lang="en-US" sz="2800" dirty="0">
                <a:latin typeface="Tahoma" panose="020B0604030504040204" pitchFamily="34" charset="0"/>
              </a:rPr>
              <a:t>Gantt chart analysis</a:t>
            </a:r>
          </a:p>
        </p:txBody>
      </p:sp>
      <p:sp>
        <p:nvSpPr>
          <p:cNvPr id="7" name="TextBox 6">
            <a:extLst>
              <a:ext uri="{FF2B5EF4-FFF2-40B4-BE49-F238E27FC236}">
                <a16:creationId xmlns:a16="http://schemas.microsoft.com/office/drawing/2014/main" id="{41AE799F-C4F9-48DE-BBA4-714FEA3C5321}"/>
              </a:ext>
            </a:extLst>
          </p:cNvPr>
          <p:cNvSpPr txBox="1"/>
          <p:nvPr/>
        </p:nvSpPr>
        <p:spPr>
          <a:xfrm>
            <a:off x="408039" y="6316581"/>
            <a:ext cx="2327160" cy="404894"/>
          </a:xfrm>
          <a:prstGeom prst="rect">
            <a:avLst/>
          </a:prstGeom>
          <a:noFill/>
          <a:ln cmpd="thickThin">
            <a:noFill/>
          </a:ln>
        </p:spPr>
        <p:txBody>
          <a:bodyPr wrap="square" rtlCol="0">
            <a:spAutoFit/>
          </a:bodyPr>
          <a:lstStyle/>
          <a:p>
            <a:r>
              <a:rPr lang="en-US" sz="2000" dirty="0">
                <a:solidFill>
                  <a:schemeClr val="bg1">
                    <a:lumMod val="85000"/>
                  </a:schemeClr>
                </a:solidFill>
                <a:latin typeface="Tahoma" panose="020B0604030504040204" pitchFamily="34" charset="0"/>
              </a:rPr>
              <a:t>* Infectious period</a:t>
            </a:r>
          </a:p>
        </p:txBody>
      </p:sp>
      <p:sp>
        <p:nvSpPr>
          <p:cNvPr id="10" name="TextBox 9">
            <a:extLst>
              <a:ext uri="{FF2B5EF4-FFF2-40B4-BE49-F238E27FC236}">
                <a16:creationId xmlns:a16="http://schemas.microsoft.com/office/drawing/2014/main" id="{6D21390A-D457-4C70-A9EB-A2EEC60BBFAF}"/>
              </a:ext>
            </a:extLst>
          </p:cNvPr>
          <p:cNvSpPr txBox="1"/>
          <p:nvPr/>
        </p:nvSpPr>
        <p:spPr>
          <a:xfrm>
            <a:off x="6096000" y="1707408"/>
            <a:ext cx="5462016" cy="2308324"/>
          </a:xfrm>
          <a:prstGeom prst="rect">
            <a:avLst/>
          </a:prstGeom>
          <a:noFill/>
          <a:ln cmpd="thickThin">
            <a:noFill/>
          </a:ln>
        </p:spPr>
        <p:txBody>
          <a:bodyPr wrap="square" rtlCol="0">
            <a:spAutoFit/>
          </a:bodyPr>
          <a:lstStyle/>
          <a:p>
            <a:r>
              <a:rPr lang="en-US" sz="3600" i="1" dirty="0"/>
              <a:t>User wants to generate charts to visualize dates of stays in locations or infectious periods</a:t>
            </a:r>
            <a:endParaRPr lang="en-US" sz="3600" i="1"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36</a:t>
            </a:fld>
            <a:endParaRPr lang="en-US" dirty="0"/>
          </a:p>
        </p:txBody>
      </p:sp>
    </p:spTree>
    <p:extLst>
      <p:ext uri="{BB962C8B-B14F-4D97-AF65-F5344CB8AC3E}">
        <p14:creationId xmlns:p14="http://schemas.microsoft.com/office/powerpoint/2010/main" val="687593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F7E4B1F6-B04F-4548-9B1E-84A6BDFF37A9}"/>
              </a:ext>
            </a:extLst>
          </p:cNvPr>
          <p:cNvSpPr txBox="1">
            <a:spLocks noGrp="1"/>
          </p:cNvSpPr>
          <p:nvPr>
            <p:ph type="title" idx="4294967295"/>
          </p:nvPr>
        </p:nvSpPr>
        <p:spPr>
          <a:xfrm>
            <a:off x="428625" y="228600"/>
            <a:ext cx="7378174"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Four types of LATTE analyses</a:t>
            </a:r>
            <a:r>
              <a:rPr lang="en-US" sz="4000" dirty="0">
                <a:latin typeface="Tahoma" panose="020B0604030504040204" pitchFamily="34" charset="0"/>
              </a:rPr>
              <a:t> </a:t>
            </a:r>
            <a:r>
              <a:rPr lang="en-US" sz="1000" dirty="0">
                <a:latin typeface="Tahoma" panose="020B0604030504040204" pitchFamily="34" charset="0"/>
              </a:rPr>
              <a:t>(11/14)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74" name="TextBox 73">
            <a:extLst>
              <a:ext uri="{FF2B5EF4-FFF2-40B4-BE49-F238E27FC236}">
                <a16:creationId xmlns:a16="http://schemas.microsoft.com/office/drawing/2014/main" id="{7CA4B344-BB0D-4E9B-AADC-C01D189ED03D}"/>
              </a:ext>
            </a:extLst>
          </p:cNvPr>
          <p:cNvSpPr txBox="1"/>
          <p:nvPr/>
        </p:nvSpPr>
        <p:spPr>
          <a:xfrm>
            <a:off x="408039" y="1335644"/>
            <a:ext cx="3907929" cy="4401205"/>
          </a:xfrm>
          <a:prstGeom prst="rect">
            <a:avLst/>
          </a:prstGeom>
          <a:noFill/>
          <a:ln cmpd="thickThin">
            <a:noFill/>
          </a:ln>
        </p:spPr>
        <p:txBody>
          <a:bodyPr wrap="square" rtlCol="0">
            <a:spAutoFit/>
          </a:bodyPr>
          <a:lstStyle/>
          <a:p>
            <a:pPr marL="514350" indent="-514350">
              <a:buFont typeface="+mj-lt"/>
              <a:buAutoNum type="arabicPeriod"/>
            </a:pPr>
            <a:r>
              <a:rPr lang="en-US" sz="2800" dirty="0">
                <a:solidFill>
                  <a:schemeClr val="bg1">
                    <a:lumMod val="85000"/>
                  </a:schemeClr>
                </a:solidFill>
                <a:latin typeface="Tahoma" panose="020B0604030504040204" pitchFamily="34" charset="0"/>
              </a:rPr>
              <a:t>IP* epi link analysis with date data</a:t>
            </a:r>
          </a:p>
          <a:p>
            <a:pPr marL="514350" indent="-514350">
              <a:buFont typeface="+mj-lt"/>
              <a:buAutoNum type="arabicPeriod"/>
            </a:pPr>
            <a:endParaRPr lang="en-US" sz="2800" dirty="0">
              <a:solidFill>
                <a:schemeClr val="bg1">
                  <a:lumMod val="85000"/>
                </a:schemeClr>
              </a:solidFill>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Epi link analysis with date data</a:t>
            </a:r>
          </a:p>
          <a:p>
            <a:pPr marL="514350" indent="-514350">
              <a:buFont typeface="+mj-lt"/>
              <a:buAutoNum type="arabicPeriod"/>
            </a:pPr>
            <a:endParaRPr lang="en-US" sz="2800" dirty="0">
              <a:solidFill>
                <a:schemeClr val="bg1">
                  <a:lumMod val="85000"/>
                </a:schemeClr>
              </a:solidFill>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Epi link analysis without date data</a:t>
            </a:r>
          </a:p>
          <a:p>
            <a:pPr marL="514350" indent="-514350">
              <a:buFont typeface="+mj-lt"/>
              <a:buAutoNum type="arabicPeriod"/>
            </a:pPr>
            <a:endParaRPr lang="en-US" sz="2800" dirty="0">
              <a:latin typeface="Tahoma" panose="020B0604030504040204" pitchFamily="34" charset="0"/>
            </a:endParaRPr>
          </a:p>
          <a:p>
            <a:pPr marL="514350" indent="-514350">
              <a:buFont typeface="+mj-lt"/>
              <a:buAutoNum type="arabicPeriod"/>
            </a:pPr>
            <a:r>
              <a:rPr lang="en-US" sz="2800" dirty="0">
                <a:latin typeface="Tahoma" panose="020B0604030504040204" pitchFamily="34" charset="0"/>
              </a:rPr>
              <a:t>Gantt chart analysis</a:t>
            </a:r>
          </a:p>
        </p:txBody>
      </p:sp>
      <p:sp>
        <p:nvSpPr>
          <p:cNvPr id="21" name="TextBox 20">
            <a:extLst>
              <a:ext uri="{FF2B5EF4-FFF2-40B4-BE49-F238E27FC236}">
                <a16:creationId xmlns:a16="http://schemas.microsoft.com/office/drawing/2014/main" id="{03B46F09-7C86-4E38-84F9-016B21CD0323}"/>
              </a:ext>
            </a:extLst>
          </p:cNvPr>
          <p:cNvSpPr txBox="1"/>
          <p:nvPr/>
        </p:nvSpPr>
        <p:spPr>
          <a:xfrm>
            <a:off x="408039" y="6316581"/>
            <a:ext cx="2327160" cy="404894"/>
          </a:xfrm>
          <a:prstGeom prst="rect">
            <a:avLst/>
          </a:prstGeom>
          <a:noFill/>
          <a:ln cmpd="thickThin">
            <a:noFill/>
          </a:ln>
        </p:spPr>
        <p:txBody>
          <a:bodyPr wrap="square" rtlCol="0">
            <a:spAutoFit/>
          </a:bodyPr>
          <a:lstStyle/>
          <a:p>
            <a:r>
              <a:rPr lang="en-US" sz="2000" dirty="0">
                <a:solidFill>
                  <a:schemeClr val="bg1">
                    <a:lumMod val="85000"/>
                  </a:schemeClr>
                </a:solidFill>
                <a:latin typeface="Tahoma" panose="020B0604030504040204" pitchFamily="34" charset="0"/>
              </a:rPr>
              <a:t>* Infectious period</a:t>
            </a:r>
          </a:p>
        </p:txBody>
      </p:sp>
      <p:grpSp>
        <p:nvGrpSpPr>
          <p:cNvPr id="5" name="Group 4" descr="Icons of multiple sick persons and multiple contacts at a location.">
            <a:extLst>
              <a:ext uri="{FF2B5EF4-FFF2-40B4-BE49-F238E27FC236}">
                <a16:creationId xmlns:a16="http://schemas.microsoft.com/office/drawing/2014/main" id="{6EF551D2-E844-43F2-AB70-AA30D87039D6}"/>
              </a:ext>
            </a:extLst>
          </p:cNvPr>
          <p:cNvGrpSpPr/>
          <p:nvPr/>
        </p:nvGrpSpPr>
        <p:grpSpPr>
          <a:xfrm>
            <a:off x="7104094" y="1511508"/>
            <a:ext cx="3013011" cy="3834984"/>
            <a:chOff x="7073592" y="1835292"/>
            <a:chExt cx="3013011" cy="3834984"/>
          </a:xfrm>
        </p:grpSpPr>
        <p:pic>
          <p:nvPicPr>
            <p:cNvPr id="54" name="Picture 53">
              <a:extLst>
                <a:ext uri="{FF2B5EF4-FFF2-40B4-BE49-F238E27FC236}">
                  <a16:creationId xmlns:a16="http://schemas.microsoft.com/office/drawing/2014/main" id="{A66427CE-CC7D-486C-96BA-0838FB48F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9506" y="1835292"/>
              <a:ext cx="1018837" cy="574557"/>
            </a:xfrm>
            <a:prstGeom prst="rect">
              <a:avLst/>
            </a:prstGeom>
          </p:spPr>
        </p:pic>
        <p:pic>
          <p:nvPicPr>
            <p:cNvPr id="61" name="Picture 60">
              <a:extLst>
                <a:ext uri="{FF2B5EF4-FFF2-40B4-BE49-F238E27FC236}">
                  <a16:creationId xmlns:a16="http://schemas.microsoft.com/office/drawing/2014/main" id="{D0AEE48C-DB8B-4886-B488-2CB4EDA34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3083" y="2656901"/>
              <a:ext cx="382695" cy="914400"/>
            </a:xfrm>
            <a:prstGeom prst="rect">
              <a:avLst/>
            </a:prstGeom>
            <a:effectLst>
              <a:glow rad="101600">
                <a:srgbClr val="F6A01A"/>
              </a:glow>
            </a:effectLst>
          </p:spPr>
        </p:pic>
        <p:pic>
          <p:nvPicPr>
            <p:cNvPr id="75" name="Picture 74">
              <a:extLst>
                <a:ext uri="{FF2B5EF4-FFF2-40B4-BE49-F238E27FC236}">
                  <a16:creationId xmlns:a16="http://schemas.microsoft.com/office/drawing/2014/main" id="{E3FDB16E-7C41-4024-825B-62BAD01A3F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23589" y="4755876"/>
              <a:ext cx="423335" cy="914400"/>
            </a:xfrm>
            <a:prstGeom prst="rect">
              <a:avLst/>
            </a:prstGeom>
            <a:effectLst>
              <a:glow rad="76200">
                <a:schemeClr val="bg1"/>
              </a:glow>
            </a:effectLst>
          </p:spPr>
        </p:pic>
        <p:pic>
          <p:nvPicPr>
            <p:cNvPr id="79" name="Picture 78">
              <a:extLst>
                <a:ext uri="{FF2B5EF4-FFF2-40B4-BE49-F238E27FC236}">
                  <a16:creationId xmlns:a16="http://schemas.microsoft.com/office/drawing/2014/main" id="{18F0C9B0-D3FB-41CB-96E4-69927F0197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3592" y="3218169"/>
              <a:ext cx="382695" cy="914400"/>
            </a:xfrm>
            <a:prstGeom prst="rect">
              <a:avLst/>
            </a:prstGeom>
            <a:effectLst>
              <a:glow rad="76200">
                <a:schemeClr val="bg1"/>
              </a:glow>
            </a:effectLst>
          </p:spPr>
        </p:pic>
        <p:pic>
          <p:nvPicPr>
            <p:cNvPr id="85" name="Picture 84">
              <a:extLst>
                <a:ext uri="{FF2B5EF4-FFF2-40B4-BE49-F238E27FC236}">
                  <a16:creationId xmlns:a16="http://schemas.microsoft.com/office/drawing/2014/main" id="{B81FD138-AE85-4E33-80CD-104E55E4C1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5701" y="2894698"/>
              <a:ext cx="382695" cy="914400"/>
            </a:xfrm>
            <a:prstGeom prst="rect">
              <a:avLst/>
            </a:prstGeom>
            <a:effectLst>
              <a:glow rad="76200">
                <a:schemeClr val="bg1"/>
              </a:glow>
            </a:effectLst>
          </p:spPr>
        </p:pic>
        <p:pic>
          <p:nvPicPr>
            <p:cNvPr id="87" name="Picture 86">
              <a:extLst>
                <a:ext uri="{FF2B5EF4-FFF2-40B4-BE49-F238E27FC236}">
                  <a16:creationId xmlns:a16="http://schemas.microsoft.com/office/drawing/2014/main" id="{6E1662C9-9A01-48D3-B080-ADAD2D60EA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3744" y="3451230"/>
              <a:ext cx="382695" cy="914400"/>
            </a:xfrm>
            <a:prstGeom prst="rect">
              <a:avLst/>
            </a:prstGeom>
            <a:effectLst>
              <a:glow rad="76200">
                <a:schemeClr val="bg1"/>
              </a:glow>
            </a:effectLst>
          </p:spPr>
        </p:pic>
        <p:pic>
          <p:nvPicPr>
            <p:cNvPr id="89" name="Picture 88">
              <a:extLst>
                <a:ext uri="{FF2B5EF4-FFF2-40B4-BE49-F238E27FC236}">
                  <a16:creationId xmlns:a16="http://schemas.microsoft.com/office/drawing/2014/main" id="{9076F3D5-8A8F-41BF-9637-344DC37B33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2266" y="3800175"/>
              <a:ext cx="382695" cy="914400"/>
            </a:xfrm>
            <a:prstGeom prst="rect">
              <a:avLst/>
            </a:prstGeom>
            <a:effectLst>
              <a:glow rad="101600">
                <a:srgbClr val="F6A01A"/>
              </a:glow>
            </a:effectLst>
          </p:spPr>
        </p:pic>
        <p:pic>
          <p:nvPicPr>
            <p:cNvPr id="91" name="Picture 90">
              <a:extLst>
                <a:ext uri="{FF2B5EF4-FFF2-40B4-BE49-F238E27FC236}">
                  <a16:creationId xmlns:a16="http://schemas.microsoft.com/office/drawing/2014/main" id="{D3188BF0-B033-4CB0-BACD-BCB552DC91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54321" y="2971800"/>
              <a:ext cx="382695" cy="914400"/>
            </a:xfrm>
            <a:prstGeom prst="rect">
              <a:avLst/>
            </a:prstGeom>
            <a:effectLst>
              <a:glow rad="76200">
                <a:schemeClr val="bg1"/>
              </a:glow>
            </a:effectLst>
          </p:spPr>
        </p:pic>
        <p:pic>
          <p:nvPicPr>
            <p:cNvPr id="93" name="Picture 92">
              <a:extLst>
                <a:ext uri="{FF2B5EF4-FFF2-40B4-BE49-F238E27FC236}">
                  <a16:creationId xmlns:a16="http://schemas.microsoft.com/office/drawing/2014/main" id="{91C333EC-A510-488B-9E72-BBBC53BB2C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6330" y="3630355"/>
              <a:ext cx="382695" cy="914400"/>
            </a:xfrm>
            <a:prstGeom prst="rect">
              <a:avLst/>
            </a:prstGeom>
            <a:effectLst>
              <a:glow rad="76200">
                <a:schemeClr val="bg1"/>
              </a:glow>
            </a:effectLst>
          </p:spPr>
        </p:pic>
        <p:pic>
          <p:nvPicPr>
            <p:cNvPr id="94" name="Picture 93">
              <a:extLst>
                <a:ext uri="{FF2B5EF4-FFF2-40B4-BE49-F238E27FC236}">
                  <a16:creationId xmlns:a16="http://schemas.microsoft.com/office/drawing/2014/main" id="{AFF1643B-E954-4473-922F-C9171B4DC6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03908" y="3800175"/>
              <a:ext cx="382695" cy="914400"/>
            </a:xfrm>
            <a:prstGeom prst="rect">
              <a:avLst/>
            </a:prstGeom>
            <a:effectLst>
              <a:glow rad="76200">
                <a:schemeClr val="bg1"/>
              </a:glow>
            </a:effectLst>
          </p:spPr>
        </p:pic>
        <p:pic>
          <p:nvPicPr>
            <p:cNvPr id="95" name="Picture 94">
              <a:extLst>
                <a:ext uri="{FF2B5EF4-FFF2-40B4-BE49-F238E27FC236}">
                  <a16:creationId xmlns:a16="http://schemas.microsoft.com/office/drawing/2014/main" id="{EC28C259-16D7-4729-9859-C53BFA6C39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4494" y="4603097"/>
              <a:ext cx="382695" cy="914400"/>
            </a:xfrm>
            <a:prstGeom prst="rect">
              <a:avLst/>
            </a:prstGeom>
            <a:effectLst>
              <a:glow rad="76200">
                <a:schemeClr val="bg1"/>
              </a:glow>
            </a:effectLst>
          </p:spPr>
        </p:pic>
        <p:pic>
          <p:nvPicPr>
            <p:cNvPr id="86" name="Picture 85">
              <a:extLst>
                <a:ext uri="{FF2B5EF4-FFF2-40B4-BE49-F238E27FC236}">
                  <a16:creationId xmlns:a16="http://schemas.microsoft.com/office/drawing/2014/main" id="{E8225897-D1C5-48E1-9D8C-8008047416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47938" y="3764244"/>
              <a:ext cx="423335" cy="914400"/>
            </a:xfrm>
            <a:prstGeom prst="rect">
              <a:avLst/>
            </a:prstGeom>
            <a:effectLst>
              <a:glow rad="76200">
                <a:schemeClr val="bg1"/>
              </a:glow>
            </a:effectLst>
          </p:spPr>
        </p:pic>
        <p:pic>
          <p:nvPicPr>
            <p:cNvPr id="88" name="Picture 87">
              <a:extLst>
                <a:ext uri="{FF2B5EF4-FFF2-40B4-BE49-F238E27FC236}">
                  <a16:creationId xmlns:a16="http://schemas.microsoft.com/office/drawing/2014/main" id="{FF9694F8-01F8-43A6-B794-56BB902B43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82582" y="4257375"/>
              <a:ext cx="423335" cy="914400"/>
            </a:xfrm>
            <a:prstGeom prst="rect">
              <a:avLst/>
            </a:prstGeom>
            <a:effectLst>
              <a:glow rad="101600">
                <a:srgbClr val="F6A01A"/>
              </a:glow>
            </a:effectLst>
          </p:spPr>
        </p:pic>
        <p:pic>
          <p:nvPicPr>
            <p:cNvPr id="84" name="Picture 83">
              <a:extLst>
                <a:ext uri="{FF2B5EF4-FFF2-40B4-BE49-F238E27FC236}">
                  <a16:creationId xmlns:a16="http://schemas.microsoft.com/office/drawing/2014/main" id="{F48F604B-CEE2-4769-A3A7-AE82EEAEC2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76497" y="4464962"/>
              <a:ext cx="423335" cy="914400"/>
            </a:xfrm>
            <a:prstGeom prst="rect">
              <a:avLst/>
            </a:prstGeom>
            <a:effectLst>
              <a:glow rad="76200">
                <a:schemeClr val="bg1"/>
              </a:glow>
            </a:effectLst>
          </p:spPr>
        </p:pic>
      </p:grpSp>
      <p:sp>
        <p:nvSpPr>
          <p:cNvPr id="3" name="Slide Number Placeholder 2"/>
          <p:cNvSpPr>
            <a:spLocks noGrp="1"/>
          </p:cNvSpPr>
          <p:nvPr>
            <p:ph type="sldNum" sz="quarter" idx="12"/>
          </p:nvPr>
        </p:nvSpPr>
        <p:spPr/>
        <p:txBody>
          <a:bodyPr/>
          <a:lstStyle/>
          <a:p>
            <a:fld id="{1B5DE891-BED3-4FCA-96F7-3F8A1588183F}" type="slidenum">
              <a:rPr lang="en-US" smtClean="0"/>
              <a:pPr/>
              <a:t>37</a:t>
            </a:fld>
            <a:endParaRPr lang="en-US" dirty="0"/>
          </a:p>
        </p:txBody>
      </p:sp>
    </p:spTree>
    <p:extLst>
      <p:ext uri="{BB962C8B-B14F-4D97-AF65-F5344CB8AC3E}">
        <p14:creationId xmlns:p14="http://schemas.microsoft.com/office/powerpoint/2010/main" val="1435344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F7E4B1F6-B04F-4548-9B1E-84A6BDFF37A9}"/>
              </a:ext>
            </a:extLst>
          </p:cNvPr>
          <p:cNvSpPr txBox="1">
            <a:spLocks noGrp="1"/>
          </p:cNvSpPr>
          <p:nvPr>
            <p:ph type="title" idx="4294967295"/>
          </p:nvPr>
        </p:nvSpPr>
        <p:spPr>
          <a:xfrm>
            <a:off x="428625" y="228600"/>
            <a:ext cx="7378174"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Four types of LATTE analyses</a:t>
            </a:r>
            <a:r>
              <a:rPr lang="en-US" sz="4000" dirty="0">
                <a:latin typeface="Tahoma" panose="020B0604030504040204" pitchFamily="34" charset="0"/>
              </a:rPr>
              <a:t> </a:t>
            </a:r>
            <a:r>
              <a:rPr lang="en-US" sz="1000" dirty="0">
                <a:latin typeface="Tahoma" panose="020B0604030504040204" pitchFamily="34" charset="0"/>
              </a:rPr>
              <a:t>(12/14)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74" name="TextBox 73">
            <a:extLst>
              <a:ext uri="{FF2B5EF4-FFF2-40B4-BE49-F238E27FC236}">
                <a16:creationId xmlns:a16="http://schemas.microsoft.com/office/drawing/2014/main" id="{7CA4B344-BB0D-4E9B-AADC-C01D189ED03D}"/>
              </a:ext>
            </a:extLst>
          </p:cNvPr>
          <p:cNvSpPr txBox="1"/>
          <p:nvPr/>
        </p:nvSpPr>
        <p:spPr>
          <a:xfrm>
            <a:off x="408039" y="1335644"/>
            <a:ext cx="3907929" cy="4401205"/>
          </a:xfrm>
          <a:prstGeom prst="rect">
            <a:avLst/>
          </a:prstGeom>
          <a:noFill/>
          <a:ln cmpd="thickThin">
            <a:noFill/>
          </a:ln>
        </p:spPr>
        <p:txBody>
          <a:bodyPr wrap="square" rtlCol="0">
            <a:spAutoFit/>
          </a:bodyPr>
          <a:lstStyle/>
          <a:p>
            <a:pPr marL="514350" indent="-514350">
              <a:buFont typeface="+mj-lt"/>
              <a:buAutoNum type="arabicPeriod"/>
            </a:pPr>
            <a:r>
              <a:rPr lang="en-US" sz="2800" dirty="0">
                <a:solidFill>
                  <a:schemeClr val="bg1">
                    <a:lumMod val="85000"/>
                  </a:schemeClr>
                </a:solidFill>
                <a:latin typeface="Tahoma" panose="020B0604030504040204" pitchFamily="34" charset="0"/>
              </a:rPr>
              <a:t>IP* epi link analysis with date data</a:t>
            </a:r>
          </a:p>
          <a:p>
            <a:pPr marL="514350" indent="-514350">
              <a:buFont typeface="+mj-lt"/>
              <a:buAutoNum type="arabicPeriod"/>
            </a:pPr>
            <a:endParaRPr lang="en-US" sz="2800" dirty="0">
              <a:solidFill>
                <a:schemeClr val="bg1">
                  <a:lumMod val="85000"/>
                </a:schemeClr>
              </a:solidFill>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Epi link analysis with date data</a:t>
            </a:r>
          </a:p>
          <a:p>
            <a:pPr marL="514350" indent="-514350">
              <a:buFont typeface="+mj-lt"/>
              <a:buAutoNum type="arabicPeriod"/>
            </a:pPr>
            <a:endParaRPr lang="en-US" sz="2800" dirty="0">
              <a:solidFill>
                <a:schemeClr val="bg1">
                  <a:lumMod val="85000"/>
                </a:schemeClr>
              </a:solidFill>
              <a:latin typeface="Tahoma" panose="020B0604030504040204" pitchFamily="34" charset="0"/>
            </a:endParaRPr>
          </a:p>
          <a:p>
            <a:pPr marL="514350" indent="-514350">
              <a:buFont typeface="+mj-lt"/>
              <a:buAutoNum type="arabicPeriod"/>
            </a:pPr>
            <a:r>
              <a:rPr lang="en-US" sz="2800" dirty="0">
                <a:solidFill>
                  <a:schemeClr val="bg1">
                    <a:lumMod val="85000"/>
                  </a:schemeClr>
                </a:solidFill>
                <a:latin typeface="Tahoma" panose="020B0604030504040204" pitchFamily="34" charset="0"/>
              </a:rPr>
              <a:t>Epi link analysis without date data</a:t>
            </a:r>
          </a:p>
          <a:p>
            <a:pPr marL="514350" indent="-514350">
              <a:buFont typeface="+mj-lt"/>
              <a:buAutoNum type="arabicPeriod"/>
            </a:pPr>
            <a:endParaRPr lang="en-US" sz="2800" dirty="0">
              <a:latin typeface="Tahoma" panose="020B0604030504040204" pitchFamily="34" charset="0"/>
            </a:endParaRPr>
          </a:p>
          <a:p>
            <a:pPr marL="514350" indent="-514350">
              <a:buFont typeface="+mj-lt"/>
              <a:buAutoNum type="arabicPeriod"/>
            </a:pPr>
            <a:r>
              <a:rPr lang="en-US" sz="2800" dirty="0">
                <a:latin typeface="Tahoma" panose="020B0604030504040204" pitchFamily="34" charset="0"/>
              </a:rPr>
              <a:t>Gantt chart analysis</a:t>
            </a:r>
          </a:p>
        </p:txBody>
      </p:sp>
      <p:sp>
        <p:nvSpPr>
          <p:cNvPr id="7" name="TextBox 6">
            <a:extLst>
              <a:ext uri="{FF2B5EF4-FFF2-40B4-BE49-F238E27FC236}">
                <a16:creationId xmlns:a16="http://schemas.microsoft.com/office/drawing/2014/main" id="{3BC62767-9AB6-4EE9-B5E2-93122A68A52E}"/>
              </a:ext>
            </a:extLst>
          </p:cNvPr>
          <p:cNvSpPr txBox="1"/>
          <p:nvPr/>
        </p:nvSpPr>
        <p:spPr>
          <a:xfrm>
            <a:off x="408039" y="6316581"/>
            <a:ext cx="2327160" cy="404894"/>
          </a:xfrm>
          <a:prstGeom prst="rect">
            <a:avLst/>
          </a:prstGeom>
          <a:noFill/>
          <a:ln cmpd="thickThin">
            <a:noFill/>
          </a:ln>
        </p:spPr>
        <p:txBody>
          <a:bodyPr wrap="square" rtlCol="0">
            <a:spAutoFit/>
          </a:bodyPr>
          <a:lstStyle/>
          <a:p>
            <a:r>
              <a:rPr lang="en-US" sz="2000" dirty="0">
                <a:latin typeface="Tahoma" panose="020B0604030504040204" pitchFamily="34" charset="0"/>
              </a:rPr>
              <a:t>* Infectious period</a:t>
            </a:r>
          </a:p>
        </p:txBody>
      </p:sp>
      <p:pic>
        <p:nvPicPr>
          <p:cNvPr id="4" name="Picture 3" descr="Screenshot of a Gantt chart by location output file.">
            <a:extLst>
              <a:ext uri="{FF2B5EF4-FFF2-40B4-BE49-F238E27FC236}">
                <a16:creationId xmlns:a16="http://schemas.microsoft.com/office/drawing/2014/main" id="{CF7294C5-0219-4741-B186-05A095F5B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841" y="1538663"/>
            <a:ext cx="7818709" cy="3867526"/>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38</a:t>
            </a:fld>
            <a:endParaRPr lang="en-US" dirty="0"/>
          </a:p>
        </p:txBody>
      </p:sp>
    </p:spTree>
    <p:extLst>
      <p:ext uri="{BB962C8B-B14F-4D97-AF65-F5344CB8AC3E}">
        <p14:creationId xmlns:p14="http://schemas.microsoft.com/office/powerpoint/2010/main" val="2732631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AA4ADAA-D0A6-4079-9AC2-61FC36BF11E2}"/>
              </a:ext>
            </a:extLst>
          </p:cNvPr>
          <p:cNvSpPr txBox="1">
            <a:spLocks noGrp="1"/>
          </p:cNvSpPr>
          <p:nvPr>
            <p:ph type="title" idx="4294967295"/>
          </p:nvPr>
        </p:nvSpPr>
        <p:spPr>
          <a:xfrm>
            <a:off x="428625" y="228600"/>
            <a:ext cx="7378174"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Four types of LATTE analyses</a:t>
            </a:r>
            <a:r>
              <a:rPr lang="en-US" sz="4000" dirty="0">
                <a:latin typeface="Tahoma" panose="020B0604030504040204" pitchFamily="34" charset="0"/>
              </a:rPr>
              <a:t> </a:t>
            </a:r>
            <a:r>
              <a:rPr lang="en-US" sz="1000" dirty="0">
                <a:latin typeface="Tahoma" panose="020B0604030504040204" pitchFamily="34" charset="0"/>
              </a:rPr>
              <a:t>(13/14)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aphicFrame>
        <p:nvGraphicFramePr>
          <p:cNvPr id="4" name="Table 5">
            <a:extLst>
              <a:ext uri="{FF2B5EF4-FFF2-40B4-BE49-F238E27FC236}">
                <a16:creationId xmlns:a16="http://schemas.microsoft.com/office/drawing/2014/main" id="{6CFD305B-765C-4FBF-9452-9CC8C9E873AC}"/>
              </a:ext>
            </a:extLst>
          </p:cNvPr>
          <p:cNvGraphicFramePr>
            <a:graphicFrameLocks noGrp="1"/>
          </p:cNvGraphicFramePr>
          <p:nvPr>
            <p:extLst>
              <p:ext uri="{D42A27DB-BD31-4B8C-83A1-F6EECF244321}">
                <p14:modId xmlns:p14="http://schemas.microsoft.com/office/powerpoint/2010/main" val="2514154240"/>
              </p:ext>
            </p:extLst>
          </p:nvPr>
        </p:nvGraphicFramePr>
        <p:xfrm>
          <a:off x="623455" y="1004355"/>
          <a:ext cx="11097490" cy="5688756"/>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147986398"/>
                    </a:ext>
                  </a:extLst>
                </a:gridCol>
                <a:gridCol w="2610196">
                  <a:extLst>
                    <a:ext uri="{9D8B030D-6E8A-4147-A177-3AD203B41FA5}">
                      <a16:colId xmlns:a16="http://schemas.microsoft.com/office/drawing/2014/main" val="746582856"/>
                    </a:ext>
                  </a:extLst>
                </a:gridCol>
                <a:gridCol w="2219498">
                  <a:extLst>
                    <a:ext uri="{9D8B030D-6E8A-4147-A177-3AD203B41FA5}">
                      <a16:colId xmlns:a16="http://schemas.microsoft.com/office/drawing/2014/main" val="2190320638"/>
                    </a:ext>
                  </a:extLst>
                </a:gridCol>
                <a:gridCol w="2499360">
                  <a:extLst>
                    <a:ext uri="{9D8B030D-6E8A-4147-A177-3AD203B41FA5}">
                      <a16:colId xmlns:a16="http://schemas.microsoft.com/office/drawing/2014/main" val="2511937508"/>
                    </a:ext>
                  </a:extLst>
                </a:gridCol>
                <a:gridCol w="1939636">
                  <a:extLst>
                    <a:ext uri="{9D8B030D-6E8A-4147-A177-3AD203B41FA5}">
                      <a16:colId xmlns:a16="http://schemas.microsoft.com/office/drawing/2014/main" val="253432453"/>
                    </a:ext>
                  </a:extLst>
                </a:gridCol>
              </a:tblGrid>
              <a:tr h="1125009">
                <a:tc>
                  <a:txBody>
                    <a:bodyPr/>
                    <a:lstStyle/>
                    <a:p>
                      <a:pPr algn="ctr"/>
                      <a:r>
                        <a:rPr lang="en-US" dirty="0">
                          <a:latin typeface="+mn-lt"/>
                        </a:rPr>
                        <a:t>Type of LATTE analysis</a:t>
                      </a:r>
                      <a:endParaRPr lang="en-US" dirty="0">
                        <a:latin typeface="+mn-lt"/>
                        <a:ea typeface="Tahoma" panose="020B0604030504040204" pitchFamily="34" charset="0"/>
                        <a:cs typeface="Tahoma" panose="020B0604030504040204" pitchFamily="34" charset="0"/>
                      </a:endParaRPr>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rPr>
                        <a:t>User wants to..</a:t>
                      </a:r>
                      <a:endParaRPr lang="en-US" dirty="0">
                        <a:latin typeface="+mn-lt"/>
                        <a:ea typeface="Tahoma" panose="020B0604030504040204" pitchFamily="34" charset="0"/>
                        <a:cs typeface="Tahoma" panose="020B0604030504040204" pitchFamily="34" charset="0"/>
                      </a:endParaRPr>
                    </a:p>
                  </a:txBody>
                  <a:tcPr anchor="ctr" anchorCtr="1"/>
                </a:tc>
                <a:tc>
                  <a:txBody>
                    <a:bodyPr/>
                    <a:lstStyle/>
                    <a:p>
                      <a:pPr algn="ctr"/>
                      <a:r>
                        <a:rPr lang="en-US" dirty="0">
                          <a:latin typeface="+mn-lt"/>
                        </a:rPr>
                        <a:t>Dates of stay(s) in locations(s) known</a:t>
                      </a:r>
                      <a:endParaRPr lang="en-US" dirty="0">
                        <a:latin typeface="+mn-lt"/>
                        <a:ea typeface="Tahoma" panose="020B0604030504040204" pitchFamily="34" charset="0"/>
                        <a:cs typeface="Tahoma" panose="020B0604030504040204" pitchFamily="34" charset="0"/>
                      </a:endParaRPr>
                    </a:p>
                  </a:txBody>
                  <a:tcPr anchor="ctr" anchorCtr="1"/>
                </a:tc>
                <a:tc>
                  <a:txBody>
                    <a:bodyPr/>
                    <a:lstStyle/>
                    <a:p>
                      <a:pPr algn="ctr"/>
                      <a:r>
                        <a:rPr lang="en-US" dirty="0">
                          <a:latin typeface="+mn-lt"/>
                        </a:rPr>
                        <a:t>Dates of infectious periods known</a:t>
                      </a:r>
                      <a:endParaRPr lang="en-US" dirty="0">
                        <a:latin typeface="+mn-lt"/>
                        <a:ea typeface="Tahoma" panose="020B0604030504040204" pitchFamily="34" charset="0"/>
                        <a:cs typeface="Tahoma" panose="020B0604030504040204" pitchFamily="34" charset="0"/>
                      </a:endParaRPr>
                    </a:p>
                  </a:txBody>
                  <a:tcPr anchor="ctr" anchorCtr="1"/>
                </a:tc>
                <a:tc>
                  <a:txBody>
                    <a:bodyPr/>
                    <a:lstStyle/>
                    <a:p>
                      <a:pPr algn="ctr"/>
                      <a:r>
                        <a:rPr lang="en-US" dirty="0">
                          <a:latin typeface="+mn-lt"/>
                        </a:rPr>
                        <a:t>Location(s) known</a:t>
                      </a:r>
                      <a:endParaRPr lang="en-US" dirty="0">
                        <a:latin typeface="+mn-lt"/>
                        <a:ea typeface="Tahoma" panose="020B0604030504040204" pitchFamily="34" charset="0"/>
                        <a:cs typeface="Tahoma" panose="020B0604030504040204" pitchFamily="34" charset="0"/>
                      </a:endParaRPr>
                    </a:p>
                  </a:txBody>
                  <a:tcPr anchor="ctr" anchorCtr="1"/>
                </a:tc>
                <a:extLst>
                  <a:ext uri="{0D108BD9-81ED-4DB2-BD59-A6C34878D82A}">
                    <a16:rowId xmlns:a16="http://schemas.microsoft.com/office/drawing/2014/main" val="608468904"/>
                  </a:ext>
                </a:extLst>
              </a:tr>
              <a:tr h="1125009">
                <a:tc>
                  <a:txBody>
                    <a:bodyPr/>
                    <a:lstStyle/>
                    <a:p>
                      <a:pPr algn="ctr"/>
                      <a:r>
                        <a:rPr lang="en-US" dirty="0">
                          <a:latin typeface="+mn-lt"/>
                        </a:rPr>
                        <a:t>IP epi link analysis with date data</a:t>
                      </a:r>
                      <a:endParaRPr lang="en-US" dirty="0">
                        <a:latin typeface="+mn-lt"/>
                        <a:ea typeface="Tahoma" panose="020B0604030504040204" pitchFamily="34" charset="0"/>
                        <a:cs typeface="Tahoma" panose="020B0604030504040204" pitchFamily="34" charset="0"/>
                      </a:endParaRPr>
                    </a:p>
                  </a:txBody>
                  <a:tcPr anchor="ctr" anchorCtr="1"/>
                </a:tc>
                <a:tc>
                  <a:txBody>
                    <a:bodyPr/>
                    <a:lstStyle/>
                    <a:p>
                      <a:pPr algn="ctr"/>
                      <a:r>
                        <a:rPr lang="en-US" dirty="0">
                          <a:latin typeface="+mn-lt"/>
                          <a:ea typeface="Tahoma" panose="020B0604030504040204" pitchFamily="34" charset="0"/>
                          <a:cs typeface="Tahoma" panose="020B0604030504040204" pitchFamily="34" charset="0"/>
                        </a:rPr>
                        <a:t>Identify only overlaps at locations(s) during infectious period(s)</a:t>
                      </a:r>
                    </a:p>
                  </a:txBody>
                  <a:tcPr anchor="ctr" anchorCtr="1"/>
                </a:tc>
                <a:tc>
                  <a:txBody>
                    <a:bodyPr/>
                    <a:lstStyle/>
                    <a:p>
                      <a:endParaRPr lang="en-US" dirty="0">
                        <a:latin typeface="+mn-lt"/>
                        <a:ea typeface="Tahoma" panose="020B0604030504040204" pitchFamily="34" charset="0"/>
                        <a:cs typeface="Tahoma" panose="020B0604030504040204" pitchFamily="34" charset="0"/>
                      </a:endParaRPr>
                    </a:p>
                  </a:txBody>
                  <a:tcPr anchor="ctr" anchorCtr="1"/>
                </a:tc>
                <a:tc>
                  <a:txBody>
                    <a:bodyPr/>
                    <a:lstStyle/>
                    <a:p>
                      <a:endParaRPr lang="en-US">
                        <a:latin typeface="+mn-lt"/>
                        <a:ea typeface="Tahoma" panose="020B0604030504040204" pitchFamily="34" charset="0"/>
                        <a:cs typeface="Tahoma" panose="020B0604030504040204" pitchFamily="34" charset="0"/>
                      </a:endParaRPr>
                    </a:p>
                  </a:txBody>
                  <a:tcPr anchor="ctr" anchorCtr="1"/>
                </a:tc>
                <a:tc>
                  <a:txBody>
                    <a:bodyPr/>
                    <a:lstStyle/>
                    <a:p>
                      <a:endParaRPr lang="en-US" dirty="0">
                        <a:latin typeface="+mn-lt"/>
                        <a:ea typeface="Tahoma" panose="020B0604030504040204" pitchFamily="34" charset="0"/>
                        <a:cs typeface="Tahoma" panose="020B0604030504040204" pitchFamily="34" charset="0"/>
                      </a:endParaRPr>
                    </a:p>
                  </a:txBody>
                  <a:tcPr anchor="ctr" anchorCtr="1"/>
                </a:tc>
                <a:extLst>
                  <a:ext uri="{0D108BD9-81ED-4DB2-BD59-A6C34878D82A}">
                    <a16:rowId xmlns:a16="http://schemas.microsoft.com/office/drawing/2014/main" val="3365017875"/>
                  </a:ext>
                </a:extLst>
              </a:tr>
              <a:tr h="1125009">
                <a:tc>
                  <a:txBody>
                    <a:bodyPr/>
                    <a:lstStyle/>
                    <a:p>
                      <a:pPr algn="ctr"/>
                      <a:r>
                        <a:rPr lang="en-US" dirty="0">
                          <a:latin typeface="+mn-lt"/>
                        </a:rPr>
                        <a:t>Epi link analysis with date data</a:t>
                      </a:r>
                      <a:endParaRPr lang="en-US" dirty="0">
                        <a:latin typeface="+mn-lt"/>
                        <a:ea typeface="Tahoma" panose="020B0604030504040204" pitchFamily="34" charset="0"/>
                        <a:cs typeface="Tahoma" panose="020B0604030504040204" pitchFamily="34" charset="0"/>
                      </a:endParaRPr>
                    </a:p>
                  </a:txBody>
                  <a:tcPr anchor="ctr" anchorCtr="1"/>
                </a:tc>
                <a:tc>
                  <a:txBody>
                    <a:bodyPr/>
                    <a:lstStyle/>
                    <a:p>
                      <a:pPr algn="ctr"/>
                      <a:r>
                        <a:rPr lang="en-US" dirty="0">
                          <a:latin typeface="+mn-lt"/>
                          <a:ea typeface="Tahoma" panose="020B0604030504040204" pitchFamily="34" charset="0"/>
                          <a:cs typeface="Tahoma" panose="020B0604030504040204" pitchFamily="34" charset="0"/>
                        </a:rPr>
                        <a:t>Identify all overlaps at location(s)</a:t>
                      </a:r>
                    </a:p>
                  </a:txBody>
                  <a:tcPr anchor="ctr" anchorCtr="1"/>
                </a:tc>
                <a:tc>
                  <a:txBody>
                    <a:bodyPr/>
                    <a:lstStyle/>
                    <a:p>
                      <a:endParaRPr lang="en-US">
                        <a:latin typeface="+mn-lt"/>
                        <a:ea typeface="Tahoma" panose="020B0604030504040204" pitchFamily="34" charset="0"/>
                        <a:cs typeface="Tahoma" panose="020B0604030504040204" pitchFamily="34" charset="0"/>
                      </a:endParaRPr>
                    </a:p>
                  </a:txBody>
                  <a:tcPr anchor="ctr" anchorCtr="1"/>
                </a:tc>
                <a:tc>
                  <a:txBody>
                    <a:bodyPr/>
                    <a:lstStyle/>
                    <a:p>
                      <a:endParaRPr lang="en-US">
                        <a:latin typeface="+mn-lt"/>
                        <a:ea typeface="Tahoma" panose="020B0604030504040204" pitchFamily="34" charset="0"/>
                        <a:cs typeface="Tahoma" panose="020B0604030504040204" pitchFamily="34" charset="0"/>
                      </a:endParaRPr>
                    </a:p>
                  </a:txBody>
                  <a:tcPr anchor="ctr" anchorCtr="1"/>
                </a:tc>
                <a:tc>
                  <a:txBody>
                    <a:bodyPr/>
                    <a:lstStyle/>
                    <a:p>
                      <a:endParaRPr lang="en-US">
                        <a:latin typeface="+mn-lt"/>
                        <a:ea typeface="Tahoma" panose="020B0604030504040204" pitchFamily="34" charset="0"/>
                        <a:cs typeface="Tahoma" panose="020B0604030504040204" pitchFamily="34" charset="0"/>
                      </a:endParaRPr>
                    </a:p>
                  </a:txBody>
                  <a:tcPr anchor="ctr" anchorCtr="1"/>
                </a:tc>
                <a:extLst>
                  <a:ext uri="{0D108BD9-81ED-4DB2-BD59-A6C34878D82A}">
                    <a16:rowId xmlns:a16="http://schemas.microsoft.com/office/drawing/2014/main" val="4082155803"/>
                  </a:ext>
                </a:extLst>
              </a:tr>
              <a:tr h="1125009">
                <a:tc>
                  <a:txBody>
                    <a:bodyPr/>
                    <a:lstStyle/>
                    <a:p>
                      <a:pPr algn="ctr"/>
                      <a:r>
                        <a:rPr lang="en-US" dirty="0">
                          <a:latin typeface="+mn-lt"/>
                        </a:rPr>
                        <a:t>Epi link analysis without date data</a:t>
                      </a:r>
                      <a:endParaRPr lang="en-US" dirty="0">
                        <a:latin typeface="+mn-lt"/>
                        <a:ea typeface="Tahoma" panose="020B0604030504040204" pitchFamily="34" charset="0"/>
                        <a:cs typeface="Tahoma" panose="020B0604030504040204" pitchFamily="34" charset="0"/>
                      </a:endParaRPr>
                    </a:p>
                  </a:txBody>
                  <a:tcPr anchor="ctr" anchorCtr="1"/>
                </a:tc>
                <a:tc>
                  <a:txBody>
                    <a:bodyPr/>
                    <a:lstStyle/>
                    <a:p>
                      <a:pPr algn="ctr"/>
                      <a:r>
                        <a:rPr lang="en-US" dirty="0">
                          <a:latin typeface="+mn-lt"/>
                          <a:ea typeface="Tahoma" panose="020B0604030504040204" pitchFamily="34" charset="0"/>
                          <a:cs typeface="Tahoma" panose="020B0604030504040204" pitchFamily="34" charset="0"/>
                        </a:rPr>
                        <a:t>Generate lists of pairs of persons who may have overlapped at location(s) without dates</a:t>
                      </a:r>
                    </a:p>
                  </a:txBody>
                  <a:tcPr anchor="ctr" anchorCtr="1"/>
                </a:tc>
                <a:tc>
                  <a:txBody>
                    <a:bodyPr/>
                    <a:lstStyle/>
                    <a:p>
                      <a:endParaRPr lang="en-US">
                        <a:latin typeface="+mn-lt"/>
                        <a:ea typeface="Tahoma" panose="020B0604030504040204" pitchFamily="34" charset="0"/>
                        <a:cs typeface="Tahoma" panose="020B0604030504040204" pitchFamily="34" charset="0"/>
                      </a:endParaRPr>
                    </a:p>
                  </a:txBody>
                  <a:tcPr anchor="ctr" anchorCtr="1"/>
                </a:tc>
                <a:tc>
                  <a:txBody>
                    <a:bodyPr/>
                    <a:lstStyle/>
                    <a:p>
                      <a:endParaRPr lang="en-US" dirty="0">
                        <a:latin typeface="+mn-lt"/>
                        <a:ea typeface="Tahoma" panose="020B0604030504040204" pitchFamily="34" charset="0"/>
                        <a:cs typeface="Tahoma" panose="020B0604030504040204" pitchFamily="34" charset="0"/>
                      </a:endParaRPr>
                    </a:p>
                  </a:txBody>
                  <a:tcPr anchor="ctr" anchorCtr="1"/>
                </a:tc>
                <a:tc>
                  <a:txBody>
                    <a:bodyPr/>
                    <a:lstStyle/>
                    <a:p>
                      <a:endParaRPr lang="en-US">
                        <a:latin typeface="+mn-lt"/>
                        <a:ea typeface="Tahoma" panose="020B0604030504040204" pitchFamily="34" charset="0"/>
                        <a:cs typeface="Tahoma" panose="020B0604030504040204" pitchFamily="34" charset="0"/>
                      </a:endParaRPr>
                    </a:p>
                  </a:txBody>
                  <a:tcPr anchor="ctr" anchorCtr="1"/>
                </a:tc>
                <a:extLst>
                  <a:ext uri="{0D108BD9-81ED-4DB2-BD59-A6C34878D82A}">
                    <a16:rowId xmlns:a16="http://schemas.microsoft.com/office/drawing/2014/main" val="1701249344"/>
                  </a:ext>
                </a:extLst>
              </a:tr>
              <a:tr h="1125009">
                <a:tc>
                  <a:txBody>
                    <a:bodyPr/>
                    <a:lstStyle/>
                    <a:p>
                      <a:pPr algn="ctr"/>
                      <a:r>
                        <a:rPr lang="en-US" dirty="0">
                          <a:latin typeface="+mn-lt"/>
                          <a:ea typeface="Tahoma" panose="020B0604030504040204" pitchFamily="34" charset="0"/>
                          <a:cs typeface="Tahoma" panose="020B0604030504040204" pitchFamily="34" charset="0"/>
                        </a:rPr>
                        <a:t>Gantt chart analysis</a:t>
                      </a:r>
                    </a:p>
                  </a:txBody>
                  <a:tcPr anchor="ctr" anchorCtr="1"/>
                </a:tc>
                <a:tc>
                  <a:txBody>
                    <a:bodyPr/>
                    <a:lstStyle/>
                    <a:p>
                      <a:pPr algn="ctr"/>
                      <a:r>
                        <a:rPr lang="en-US" dirty="0">
                          <a:latin typeface="+mn-lt"/>
                          <a:ea typeface="Tahoma" panose="020B0604030504040204" pitchFamily="34" charset="0"/>
                          <a:cs typeface="Tahoma" panose="020B0604030504040204" pitchFamily="34" charset="0"/>
                        </a:rPr>
                        <a:t>Generate charts to visualize date data</a:t>
                      </a:r>
                    </a:p>
                  </a:txBody>
                  <a:tcPr anchor="ctr" anchorCtr="1"/>
                </a:tc>
                <a:tc>
                  <a:txBody>
                    <a:bodyPr/>
                    <a:lstStyle/>
                    <a:p>
                      <a:endParaRPr lang="en-US" dirty="0">
                        <a:latin typeface="+mn-lt"/>
                        <a:ea typeface="Tahoma" panose="020B0604030504040204" pitchFamily="34" charset="0"/>
                        <a:cs typeface="Tahoma" panose="020B0604030504040204" pitchFamily="34" charset="0"/>
                      </a:endParaRPr>
                    </a:p>
                  </a:txBody>
                  <a:tcPr anchor="ctr" anchorCtr="1"/>
                </a:tc>
                <a:tc>
                  <a:txBody>
                    <a:bodyPr/>
                    <a:lstStyle/>
                    <a:p>
                      <a:endParaRPr lang="en-US" dirty="0">
                        <a:latin typeface="+mn-lt"/>
                        <a:ea typeface="Tahoma" panose="020B0604030504040204" pitchFamily="34" charset="0"/>
                        <a:cs typeface="Tahoma" panose="020B0604030504040204" pitchFamily="34" charset="0"/>
                      </a:endParaRPr>
                    </a:p>
                  </a:txBody>
                  <a:tcPr anchor="ctr" anchorCtr="1"/>
                </a:tc>
                <a:tc>
                  <a:txBody>
                    <a:bodyPr/>
                    <a:lstStyle/>
                    <a:p>
                      <a:endParaRPr lang="en-US" dirty="0">
                        <a:latin typeface="+mn-lt"/>
                        <a:ea typeface="Tahoma" panose="020B0604030504040204" pitchFamily="34" charset="0"/>
                        <a:cs typeface="Tahoma" panose="020B0604030504040204" pitchFamily="34" charset="0"/>
                      </a:endParaRPr>
                    </a:p>
                  </a:txBody>
                  <a:tcPr anchor="ctr" anchorCtr="1"/>
                </a:tc>
                <a:extLst>
                  <a:ext uri="{0D108BD9-81ED-4DB2-BD59-A6C34878D82A}">
                    <a16:rowId xmlns:a16="http://schemas.microsoft.com/office/drawing/2014/main" val="2080523550"/>
                  </a:ext>
                </a:extLst>
              </a:tr>
            </a:tbl>
          </a:graphicData>
        </a:graphic>
      </p:graphicFrame>
      <p:grpSp>
        <p:nvGrpSpPr>
          <p:cNvPr id="5" name="Group 4" descr="Check marks in table cells">
            <a:extLst>
              <a:ext uri="{FF2B5EF4-FFF2-40B4-BE49-F238E27FC236}">
                <a16:creationId xmlns:a16="http://schemas.microsoft.com/office/drawing/2014/main" id="{136FE879-5D70-4538-A5E3-BBD7F9E0FE86}"/>
              </a:ext>
            </a:extLst>
          </p:cNvPr>
          <p:cNvGrpSpPr/>
          <p:nvPr/>
        </p:nvGrpSpPr>
        <p:grpSpPr>
          <a:xfrm>
            <a:off x="5814548" y="2352348"/>
            <a:ext cx="5363368" cy="4123928"/>
            <a:chOff x="5814548" y="2352348"/>
            <a:chExt cx="5363368" cy="4123928"/>
          </a:xfrm>
        </p:grpSpPr>
        <p:pic>
          <p:nvPicPr>
            <p:cNvPr id="16" name="Graphic 15" descr="Checkmark">
              <a:extLst>
                <a:ext uri="{FF2B5EF4-FFF2-40B4-BE49-F238E27FC236}">
                  <a16:creationId xmlns:a16="http://schemas.microsoft.com/office/drawing/2014/main" id="{7CB356DB-A088-475F-9AD4-F47F7C10D4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39096" y="3476354"/>
              <a:ext cx="715297" cy="715297"/>
            </a:xfrm>
            <a:prstGeom prst="rect">
              <a:avLst/>
            </a:prstGeom>
          </p:spPr>
        </p:pic>
        <p:pic>
          <p:nvPicPr>
            <p:cNvPr id="19" name="Graphic 18" descr="Checkmark">
              <a:extLst>
                <a:ext uri="{FF2B5EF4-FFF2-40B4-BE49-F238E27FC236}">
                  <a16:creationId xmlns:a16="http://schemas.microsoft.com/office/drawing/2014/main" id="{D8028BD3-AB17-408A-80A7-06B5D5E79D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4548" y="3474574"/>
              <a:ext cx="715297" cy="715297"/>
            </a:xfrm>
            <a:prstGeom prst="rect">
              <a:avLst/>
            </a:prstGeom>
          </p:spPr>
        </p:pic>
        <p:pic>
          <p:nvPicPr>
            <p:cNvPr id="10" name="Graphic 9" descr="Checkmark">
              <a:extLst>
                <a:ext uri="{FF2B5EF4-FFF2-40B4-BE49-F238E27FC236}">
                  <a16:creationId xmlns:a16="http://schemas.microsoft.com/office/drawing/2014/main" id="{332B63C3-7EA4-4D11-B729-17DDDF1605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4551" y="2352348"/>
              <a:ext cx="715297" cy="715297"/>
            </a:xfrm>
            <a:prstGeom prst="rect">
              <a:avLst/>
            </a:prstGeom>
          </p:spPr>
        </p:pic>
        <p:pic>
          <p:nvPicPr>
            <p:cNvPr id="13" name="Graphic 12" descr="Checkmark">
              <a:extLst>
                <a:ext uri="{FF2B5EF4-FFF2-40B4-BE49-F238E27FC236}">
                  <a16:creationId xmlns:a16="http://schemas.microsoft.com/office/drawing/2014/main" id="{DDE81605-68FA-499F-BA76-D2E3975B65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26829" y="2352348"/>
              <a:ext cx="715297" cy="715297"/>
            </a:xfrm>
            <a:prstGeom prst="rect">
              <a:avLst/>
            </a:prstGeom>
          </p:spPr>
        </p:pic>
        <p:pic>
          <p:nvPicPr>
            <p:cNvPr id="14" name="Graphic 13" descr="Checkmark">
              <a:extLst>
                <a:ext uri="{FF2B5EF4-FFF2-40B4-BE49-F238E27FC236}">
                  <a16:creationId xmlns:a16="http://schemas.microsoft.com/office/drawing/2014/main" id="{332C5BE6-5F5D-4651-8D8F-D7EC2D8772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62619" y="4571402"/>
              <a:ext cx="715297" cy="715297"/>
            </a:xfrm>
            <a:prstGeom prst="rect">
              <a:avLst/>
            </a:prstGeom>
          </p:spPr>
        </p:pic>
        <p:sp>
          <p:nvSpPr>
            <p:cNvPr id="2" name="TextBox 1">
              <a:extLst>
                <a:ext uri="{FF2B5EF4-FFF2-40B4-BE49-F238E27FC236}">
                  <a16:creationId xmlns:a16="http://schemas.microsoft.com/office/drawing/2014/main" id="{69FAB386-5B4F-46EF-9560-4AD19B1D58BD}"/>
                </a:ext>
              </a:extLst>
            </p:cNvPr>
            <p:cNvSpPr txBox="1"/>
            <p:nvPr/>
          </p:nvSpPr>
          <p:spPr>
            <a:xfrm>
              <a:off x="6930188" y="5791200"/>
              <a:ext cx="679994" cy="584775"/>
            </a:xfrm>
            <a:prstGeom prst="rect">
              <a:avLst/>
            </a:prstGeom>
            <a:noFill/>
          </p:spPr>
          <p:txBody>
            <a:bodyPr wrap="none" rtlCol="0">
              <a:spAutoFit/>
            </a:bodyPr>
            <a:lstStyle/>
            <a:p>
              <a:r>
                <a:rPr lang="en-US" sz="3200" dirty="0"/>
                <a:t>OR</a:t>
              </a:r>
            </a:p>
          </p:txBody>
        </p:sp>
        <p:pic>
          <p:nvPicPr>
            <p:cNvPr id="18" name="Graphic 17" descr="Checkmark">
              <a:extLst>
                <a:ext uri="{FF2B5EF4-FFF2-40B4-BE49-F238E27FC236}">
                  <a16:creationId xmlns:a16="http://schemas.microsoft.com/office/drawing/2014/main" id="{F926AF2A-80EB-4543-9AE0-BFB1F2BDA5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26828" y="5760979"/>
              <a:ext cx="715297" cy="715297"/>
            </a:xfrm>
            <a:prstGeom prst="rect">
              <a:avLst/>
            </a:prstGeom>
          </p:spPr>
        </p:pic>
        <p:pic>
          <p:nvPicPr>
            <p:cNvPr id="20" name="Graphic 19" descr="Checkmark">
              <a:extLst>
                <a:ext uri="{FF2B5EF4-FFF2-40B4-BE49-F238E27FC236}">
                  <a16:creationId xmlns:a16="http://schemas.microsoft.com/office/drawing/2014/main" id="{C8E1AD54-D3F4-4E5A-B04A-085CB9B862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4548" y="5725938"/>
              <a:ext cx="715297" cy="715297"/>
            </a:xfrm>
            <a:prstGeom prst="rect">
              <a:avLst/>
            </a:prstGeom>
          </p:spPr>
        </p:pic>
      </p:grpSp>
      <p:sp>
        <p:nvSpPr>
          <p:cNvPr id="3" name="Slide Number Placeholder 2"/>
          <p:cNvSpPr>
            <a:spLocks noGrp="1"/>
          </p:cNvSpPr>
          <p:nvPr>
            <p:ph type="sldNum" sz="quarter" idx="12"/>
          </p:nvPr>
        </p:nvSpPr>
        <p:spPr/>
        <p:txBody>
          <a:bodyPr/>
          <a:lstStyle/>
          <a:p>
            <a:fld id="{1B5DE891-BED3-4FCA-96F7-3F8A1588183F}" type="slidenum">
              <a:rPr lang="en-US" smtClean="0"/>
              <a:pPr/>
              <a:t>39</a:t>
            </a:fld>
            <a:endParaRPr lang="en-US" dirty="0"/>
          </a:p>
        </p:txBody>
      </p:sp>
    </p:spTree>
    <p:extLst>
      <p:ext uri="{BB962C8B-B14F-4D97-AF65-F5344CB8AC3E}">
        <p14:creationId xmlns:p14="http://schemas.microsoft.com/office/powerpoint/2010/main" val="159087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9">
            <a:extLst>
              <a:ext uri="{FF2B5EF4-FFF2-40B4-BE49-F238E27FC236}">
                <a16:creationId xmlns:a16="http://schemas.microsoft.com/office/drawing/2014/main" id="{F03F3A5F-2FEA-4757-B8F1-8516C15FCA6C}"/>
              </a:ext>
            </a:extLst>
          </p:cNvPr>
          <p:cNvSpPr txBox="1">
            <a:spLocks noGrp="1"/>
          </p:cNvSpPr>
          <p:nvPr>
            <p:ph type="title" idx="4294967295"/>
          </p:nvPr>
        </p:nvSpPr>
        <p:spPr>
          <a:xfrm>
            <a:off x="428625" y="228600"/>
            <a:ext cx="612167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TB contact investigation </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(2/12)</a:t>
            </a:r>
          </a:p>
        </p:txBody>
      </p:sp>
      <p:grpSp>
        <p:nvGrpSpPr>
          <p:cNvPr id="4" name="Group 3" descr="Icon of a sick person coughing with an icon of medication representing clinical treatment.">
            <a:extLst>
              <a:ext uri="{FF2B5EF4-FFF2-40B4-BE49-F238E27FC236}">
                <a16:creationId xmlns:a16="http://schemas.microsoft.com/office/drawing/2014/main" id="{4F3DC8AD-50A1-4510-977E-EDF4ABC4BB97}"/>
              </a:ext>
            </a:extLst>
          </p:cNvPr>
          <p:cNvGrpSpPr/>
          <p:nvPr/>
        </p:nvGrpSpPr>
        <p:grpSpPr>
          <a:xfrm>
            <a:off x="8083633" y="2597177"/>
            <a:ext cx="1405680" cy="1645920"/>
            <a:chOff x="8083633" y="2597177"/>
            <a:chExt cx="1405680" cy="1645920"/>
          </a:xfrm>
        </p:grpSpPr>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3372" y="3032053"/>
              <a:ext cx="405941" cy="320040"/>
            </a:xfrm>
            <a:prstGeom prst="rect">
              <a:avLst/>
            </a:prstGeom>
            <a:effectLst>
              <a:glow rad="76200">
                <a:schemeClr val="accent1"/>
              </a:glow>
            </a:effectLst>
          </p:spPr>
        </p:pic>
        <p:pic>
          <p:nvPicPr>
            <p:cNvPr id="7" name="Picture 6">
              <a:extLst>
                <a:ext uri="{FF2B5EF4-FFF2-40B4-BE49-F238E27FC236}">
                  <a16:creationId xmlns:a16="http://schemas.microsoft.com/office/drawing/2014/main" id="{58B82BAE-82ED-41D8-A1FE-2C711BAFD8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3633" y="2597177"/>
              <a:ext cx="916230" cy="1645920"/>
            </a:xfrm>
            <a:prstGeom prst="rect">
              <a:avLst/>
            </a:prstGeom>
            <a:effectLst>
              <a:glow rad="127000">
                <a:srgbClr val="F6A01A"/>
              </a:glow>
            </a:effectLst>
          </p:spPr>
        </p:pic>
      </p:grpSp>
      <p:sp>
        <p:nvSpPr>
          <p:cNvPr id="3" name="Slide Number Placeholder 2"/>
          <p:cNvSpPr>
            <a:spLocks noGrp="1"/>
          </p:cNvSpPr>
          <p:nvPr>
            <p:ph type="sldNum" sz="quarter" idx="12"/>
          </p:nvPr>
        </p:nvSpPr>
        <p:spPr/>
        <p:txBody>
          <a:bodyPr/>
          <a:lstStyle/>
          <a:p>
            <a:fld id="{1B5DE891-BED3-4FCA-96F7-3F8A1588183F}" type="slidenum">
              <a:rPr lang="en-US" smtClean="0"/>
              <a:pPr/>
              <a:t>4</a:t>
            </a:fld>
            <a:endParaRPr lang="en-US" dirty="0"/>
          </a:p>
        </p:txBody>
      </p:sp>
    </p:spTree>
    <p:extLst>
      <p:ext uri="{BB962C8B-B14F-4D97-AF65-F5344CB8AC3E}">
        <p14:creationId xmlns:p14="http://schemas.microsoft.com/office/powerpoint/2010/main" val="1305943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D71A4D0-E628-4F67-B8DF-3DB8C4D7484C}"/>
              </a:ext>
            </a:extLst>
          </p:cNvPr>
          <p:cNvSpPr txBox="1">
            <a:spLocks noGrp="1"/>
          </p:cNvSpPr>
          <p:nvPr>
            <p:ph type="title" idx="4294967295"/>
          </p:nvPr>
        </p:nvSpPr>
        <p:spPr>
          <a:xfrm>
            <a:off x="428625" y="228600"/>
            <a:ext cx="7378174"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Four types of LATTE analyses</a:t>
            </a:r>
            <a:r>
              <a:rPr lang="en-US" sz="4000" dirty="0">
                <a:latin typeface="Tahoma" panose="020B0604030504040204" pitchFamily="34" charset="0"/>
              </a:rPr>
              <a:t> </a:t>
            </a:r>
            <a:r>
              <a:rPr lang="en-US" sz="1000" dirty="0">
                <a:latin typeface="Tahoma" panose="020B0604030504040204" pitchFamily="34" charset="0"/>
              </a:rPr>
              <a:t>(14/14)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11" name="TextBox 10">
            <a:extLst>
              <a:ext uri="{FF2B5EF4-FFF2-40B4-BE49-F238E27FC236}">
                <a16:creationId xmlns:a16="http://schemas.microsoft.com/office/drawing/2014/main" id="{0D28605A-A26A-4068-B494-0078EA90B18F}"/>
              </a:ext>
            </a:extLst>
          </p:cNvPr>
          <p:cNvSpPr txBox="1"/>
          <p:nvPr/>
        </p:nvSpPr>
        <p:spPr>
          <a:xfrm>
            <a:off x="408039" y="1335644"/>
            <a:ext cx="3907929" cy="4401205"/>
          </a:xfrm>
          <a:prstGeom prst="rect">
            <a:avLst/>
          </a:prstGeom>
          <a:noFill/>
          <a:ln cmpd="thickThin">
            <a:noFill/>
          </a:ln>
        </p:spPr>
        <p:txBody>
          <a:bodyPr wrap="square" rtlCol="0">
            <a:spAutoFit/>
          </a:bodyPr>
          <a:lstStyle/>
          <a:p>
            <a:pPr marL="514350" indent="-514350">
              <a:buFont typeface="+mj-lt"/>
              <a:buAutoNum type="arabicPeriod"/>
            </a:pPr>
            <a:r>
              <a:rPr lang="en-US" sz="2800" dirty="0">
                <a:latin typeface="Tahoma" panose="020B0604030504040204" pitchFamily="34" charset="0"/>
              </a:rPr>
              <a:t>IP* epi link analysis with date data</a:t>
            </a:r>
          </a:p>
          <a:p>
            <a:pPr marL="514350" indent="-514350">
              <a:buFont typeface="+mj-lt"/>
              <a:buAutoNum type="arabicPeriod"/>
            </a:pPr>
            <a:endParaRPr lang="en-US" sz="2800" dirty="0">
              <a:latin typeface="Tahoma" panose="020B0604030504040204" pitchFamily="34" charset="0"/>
            </a:endParaRPr>
          </a:p>
          <a:p>
            <a:pPr marL="514350" indent="-514350">
              <a:buFont typeface="+mj-lt"/>
              <a:buAutoNum type="arabicPeriod"/>
            </a:pPr>
            <a:r>
              <a:rPr lang="en-US" sz="2800" dirty="0">
                <a:latin typeface="Tahoma" panose="020B0604030504040204" pitchFamily="34" charset="0"/>
              </a:rPr>
              <a:t>Epi link analysis with date data</a:t>
            </a:r>
          </a:p>
          <a:p>
            <a:pPr marL="514350" indent="-514350">
              <a:buFont typeface="+mj-lt"/>
              <a:buAutoNum type="arabicPeriod"/>
            </a:pPr>
            <a:endParaRPr lang="en-US" sz="2800" dirty="0">
              <a:latin typeface="Tahoma" panose="020B0604030504040204" pitchFamily="34" charset="0"/>
            </a:endParaRPr>
          </a:p>
          <a:p>
            <a:pPr marL="514350" indent="-514350">
              <a:buFont typeface="+mj-lt"/>
              <a:buAutoNum type="arabicPeriod"/>
            </a:pPr>
            <a:r>
              <a:rPr lang="en-US" sz="2800" dirty="0">
                <a:latin typeface="Tahoma" panose="020B0604030504040204" pitchFamily="34" charset="0"/>
              </a:rPr>
              <a:t>Epi link analysis without date data</a:t>
            </a:r>
          </a:p>
          <a:p>
            <a:pPr marL="514350" indent="-514350">
              <a:buFont typeface="+mj-lt"/>
              <a:buAutoNum type="arabicPeriod"/>
            </a:pPr>
            <a:endParaRPr lang="en-US" sz="2800" dirty="0">
              <a:latin typeface="Tahoma" panose="020B0604030504040204" pitchFamily="34" charset="0"/>
            </a:endParaRPr>
          </a:p>
          <a:p>
            <a:pPr marL="514350" indent="-514350">
              <a:buFont typeface="+mj-lt"/>
              <a:buAutoNum type="arabicPeriod"/>
            </a:pPr>
            <a:r>
              <a:rPr lang="en-US" sz="2800" dirty="0">
                <a:latin typeface="Tahoma" panose="020B0604030504040204" pitchFamily="34" charset="0"/>
              </a:rPr>
              <a:t>Gantt chart analysis</a:t>
            </a:r>
          </a:p>
        </p:txBody>
      </p:sp>
      <p:sp>
        <p:nvSpPr>
          <p:cNvPr id="12" name="TextBox 11">
            <a:extLst>
              <a:ext uri="{FF2B5EF4-FFF2-40B4-BE49-F238E27FC236}">
                <a16:creationId xmlns:a16="http://schemas.microsoft.com/office/drawing/2014/main" id="{264BFCA6-207D-456F-BDDE-0681DC1625DE}"/>
              </a:ext>
            </a:extLst>
          </p:cNvPr>
          <p:cNvSpPr txBox="1"/>
          <p:nvPr/>
        </p:nvSpPr>
        <p:spPr>
          <a:xfrm>
            <a:off x="408039" y="6316581"/>
            <a:ext cx="2327160" cy="404894"/>
          </a:xfrm>
          <a:prstGeom prst="rect">
            <a:avLst/>
          </a:prstGeom>
          <a:noFill/>
          <a:ln cmpd="thickThin">
            <a:noFill/>
          </a:ln>
        </p:spPr>
        <p:txBody>
          <a:bodyPr wrap="square" rtlCol="0">
            <a:spAutoFit/>
          </a:bodyPr>
          <a:lstStyle/>
          <a:p>
            <a:r>
              <a:rPr lang="en-US" sz="2000" dirty="0">
                <a:latin typeface="Tahoma" panose="020B0604030504040204" pitchFamily="34" charset="0"/>
              </a:rPr>
              <a:t>* Infectious period</a:t>
            </a:r>
          </a:p>
        </p:txBody>
      </p:sp>
      <p:pic>
        <p:nvPicPr>
          <p:cNvPr id="7" name="Picture 6" descr="Screenshot of the with date data tab of the LATTE online user interface.">
            <a:extLst>
              <a:ext uri="{FF2B5EF4-FFF2-40B4-BE49-F238E27FC236}">
                <a16:creationId xmlns:a16="http://schemas.microsoft.com/office/drawing/2014/main" id="{19A4A2E1-E4F6-4DF8-8E73-1E44EEDDA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119" y="1113790"/>
            <a:ext cx="7761527" cy="4944110"/>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40</a:t>
            </a:fld>
            <a:endParaRPr lang="en-US" dirty="0"/>
          </a:p>
        </p:txBody>
      </p:sp>
    </p:spTree>
    <p:extLst>
      <p:ext uri="{BB962C8B-B14F-4D97-AF65-F5344CB8AC3E}">
        <p14:creationId xmlns:p14="http://schemas.microsoft.com/office/powerpoint/2010/main" val="3227796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176F0D-C4D8-40F6-8425-11CF064813B9}"/>
              </a:ext>
            </a:extLst>
          </p:cNvPr>
          <p:cNvSpPr txBox="1">
            <a:spLocks noGrp="1"/>
          </p:cNvSpPr>
          <p:nvPr>
            <p:ph type="title" idx="4294967295"/>
          </p:nvPr>
        </p:nvSpPr>
        <p:spPr>
          <a:xfrm>
            <a:off x="428625" y="228600"/>
            <a:ext cx="830060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IP epi link analysis with date data </a:t>
            </a:r>
            <a:r>
              <a:rPr kumimoji="0" lang="en-US" sz="10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(1/22)</a:t>
            </a:r>
          </a:p>
        </p:txBody>
      </p:sp>
      <p:sp>
        <p:nvSpPr>
          <p:cNvPr id="4" name="TextBox 3">
            <a:extLst>
              <a:ext uri="{FF2B5EF4-FFF2-40B4-BE49-F238E27FC236}">
                <a16:creationId xmlns:a16="http://schemas.microsoft.com/office/drawing/2014/main" id="{21E2407A-1CD3-4236-A530-AAA61245109C}"/>
              </a:ext>
            </a:extLst>
          </p:cNvPr>
          <p:cNvSpPr txBox="1"/>
          <p:nvPr/>
        </p:nvSpPr>
        <p:spPr>
          <a:xfrm>
            <a:off x="2228851" y="2465457"/>
            <a:ext cx="7760272" cy="1938992"/>
          </a:xfrm>
          <a:prstGeom prst="rect">
            <a:avLst/>
          </a:prstGeom>
          <a:noFill/>
        </p:spPr>
        <p:txBody>
          <a:bodyPr wrap="square" rtlCol="0">
            <a:spAutoFit/>
          </a:bodyPr>
          <a:lstStyle/>
          <a:p>
            <a:pPr algn="ctr"/>
            <a:r>
              <a:rPr lang="en-US" sz="6000" dirty="0">
                <a:latin typeface="Tahoma" panose="020B0604030504040204" pitchFamily="34" charset="0"/>
              </a:rPr>
              <a:t>1. IP* epi link analysis with date data</a:t>
            </a:r>
          </a:p>
        </p:txBody>
      </p:sp>
      <p:sp>
        <p:nvSpPr>
          <p:cNvPr id="5" name="TextBox 4">
            <a:extLst>
              <a:ext uri="{FF2B5EF4-FFF2-40B4-BE49-F238E27FC236}">
                <a16:creationId xmlns:a16="http://schemas.microsoft.com/office/drawing/2014/main" id="{C593A07F-B0DA-4BCF-9A1F-60BE75B07E11}"/>
              </a:ext>
            </a:extLst>
          </p:cNvPr>
          <p:cNvSpPr txBox="1"/>
          <p:nvPr/>
        </p:nvSpPr>
        <p:spPr>
          <a:xfrm>
            <a:off x="408039" y="6316581"/>
            <a:ext cx="2327160" cy="404894"/>
          </a:xfrm>
          <a:prstGeom prst="rect">
            <a:avLst/>
          </a:prstGeom>
          <a:noFill/>
          <a:ln cmpd="thickThin">
            <a:noFill/>
          </a:ln>
        </p:spPr>
        <p:txBody>
          <a:bodyPr wrap="square" rtlCol="0">
            <a:spAutoFit/>
          </a:bodyPr>
          <a:lstStyle/>
          <a:p>
            <a:r>
              <a:rPr lang="en-US" sz="2000" dirty="0">
                <a:latin typeface="Tahoma" panose="020B0604030504040204" pitchFamily="34" charset="0"/>
              </a:rPr>
              <a:t>* Infectious period</a:t>
            </a:r>
          </a:p>
        </p:txBody>
      </p:sp>
      <p:sp>
        <p:nvSpPr>
          <p:cNvPr id="3" name="Slide Number Placeholder 2"/>
          <p:cNvSpPr>
            <a:spLocks noGrp="1"/>
          </p:cNvSpPr>
          <p:nvPr>
            <p:ph type="sldNum" sz="quarter" idx="12"/>
          </p:nvPr>
        </p:nvSpPr>
        <p:spPr/>
        <p:txBody>
          <a:bodyPr/>
          <a:lstStyle/>
          <a:p>
            <a:fld id="{1B5DE891-BED3-4FCA-96F7-3F8A1588183F}" type="slidenum">
              <a:rPr lang="en-US" smtClean="0"/>
              <a:pPr/>
              <a:t>41</a:t>
            </a:fld>
            <a:endParaRPr lang="en-US" dirty="0"/>
          </a:p>
        </p:txBody>
      </p:sp>
    </p:spTree>
    <p:extLst>
      <p:ext uri="{BB962C8B-B14F-4D97-AF65-F5344CB8AC3E}">
        <p14:creationId xmlns:p14="http://schemas.microsoft.com/office/powerpoint/2010/main" val="1692616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830060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a:t>
            </a:r>
            <a:r>
              <a:rPr lang="en-US" sz="4000" dirty="0">
                <a:latin typeface="Tahoma" panose="020B0604030504040204" pitchFamily="34" charset="0"/>
              </a:rPr>
              <a:t> </a:t>
            </a:r>
            <a:r>
              <a:rPr lang="en-US" sz="1000" dirty="0">
                <a:latin typeface="Tahoma" panose="020B0604030504040204" pitchFamily="34" charset="0"/>
              </a:rPr>
              <a:t>(2/22)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6" name="TextBox 5">
            <a:extLst>
              <a:ext uri="{FF2B5EF4-FFF2-40B4-BE49-F238E27FC236}">
                <a16:creationId xmlns:a16="http://schemas.microsoft.com/office/drawing/2014/main" id="{694E007B-B7E8-4F32-A10E-A2CF1E4D17B8}"/>
              </a:ext>
            </a:extLst>
          </p:cNvPr>
          <p:cNvSpPr txBox="1"/>
          <p:nvPr/>
        </p:nvSpPr>
        <p:spPr>
          <a:xfrm>
            <a:off x="669242" y="1134114"/>
            <a:ext cx="10900458" cy="2062103"/>
          </a:xfrm>
          <a:prstGeom prst="rect">
            <a:avLst/>
          </a:prstGeom>
          <a:noFill/>
          <a:ln cmpd="thickThin">
            <a:noFill/>
          </a:ln>
        </p:spPr>
        <p:txBody>
          <a:bodyPr wrap="square" rtlCol="0">
            <a:spAutoFit/>
          </a:bodyPr>
          <a:lstStyle/>
          <a:p>
            <a:r>
              <a:rPr lang="en-US" sz="3200" dirty="0">
                <a:latin typeface="Tahoma" panose="020B0604030504040204" pitchFamily="34" charset="0"/>
              </a:rPr>
              <a:t>Identifies pairs of persons who overlapped in one or more locations during the infectious period of either or both of the persons for a cumulative number of days equal to or exceeding a threshold set by the user</a:t>
            </a:r>
          </a:p>
        </p:txBody>
      </p:sp>
      <p:sp>
        <p:nvSpPr>
          <p:cNvPr id="3" name="Slide Number Placeholder 2"/>
          <p:cNvSpPr>
            <a:spLocks noGrp="1"/>
          </p:cNvSpPr>
          <p:nvPr>
            <p:ph type="sldNum" sz="quarter" idx="12"/>
          </p:nvPr>
        </p:nvSpPr>
        <p:spPr/>
        <p:txBody>
          <a:bodyPr/>
          <a:lstStyle/>
          <a:p>
            <a:fld id="{1B5DE891-BED3-4FCA-96F7-3F8A1588183F}" type="slidenum">
              <a:rPr lang="en-US" smtClean="0"/>
              <a:pPr/>
              <a:t>42</a:t>
            </a:fld>
            <a:endParaRPr lang="en-US" dirty="0"/>
          </a:p>
        </p:txBody>
      </p:sp>
    </p:spTree>
    <p:extLst>
      <p:ext uri="{BB962C8B-B14F-4D97-AF65-F5344CB8AC3E}">
        <p14:creationId xmlns:p14="http://schemas.microsoft.com/office/powerpoint/2010/main" val="2405184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830060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a:t>
            </a:r>
            <a:r>
              <a:rPr lang="en-US" sz="4000" dirty="0">
                <a:latin typeface="Tahoma" panose="020B0604030504040204" pitchFamily="34" charset="0"/>
              </a:rPr>
              <a:t> </a:t>
            </a:r>
            <a:r>
              <a:rPr lang="en-US" sz="1000" dirty="0">
                <a:latin typeface="Tahoma" panose="020B0604030504040204" pitchFamily="34" charset="0"/>
              </a:rPr>
              <a:t>(3/22)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6" name="TextBox 5">
            <a:extLst>
              <a:ext uri="{FF2B5EF4-FFF2-40B4-BE49-F238E27FC236}">
                <a16:creationId xmlns:a16="http://schemas.microsoft.com/office/drawing/2014/main" id="{F8461870-DB87-4955-ABD3-C16F5FA1894F}"/>
              </a:ext>
            </a:extLst>
          </p:cNvPr>
          <p:cNvSpPr txBox="1"/>
          <p:nvPr/>
        </p:nvSpPr>
        <p:spPr>
          <a:xfrm>
            <a:off x="669242" y="1134114"/>
            <a:ext cx="10836958" cy="5355312"/>
          </a:xfrm>
          <a:prstGeom prst="rect">
            <a:avLst/>
          </a:prstGeom>
          <a:noFill/>
          <a:ln cmpd="thickThin">
            <a:noFill/>
          </a:ln>
        </p:spPr>
        <p:txBody>
          <a:bodyPr wrap="square" rtlCol="0">
            <a:spAutoFit/>
          </a:bodyPr>
          <a:lstStyle/>
          <a:p>
            <a:r>
              <a:rPr lang="en-US" sz="3200" dirty="0">
                <a:latin typeface="Tahoma" panose="020B0604030504040204" pitchFamily="34" charset="0"/>
              </a:rPr>
              <a:t>Identifies pairs of persons who overlapped in one or more locations during the infectious period of either or both of the persons for a cumulative number of days equal to or exceeding a threshold set by the user</a:t>
            </a:r>
          </a:p>
          <a:p>
            <a:endParaRPr lang="en-US" dirty="0">
              <a:latin typeface="Tahoma" panose="020B0604030504040204" pitchFamily="34" charset="0"/>
            </a:endParaRPr>
          </a:p>
          <a:p>
            <a:pPr marL="971550" lvl="1" indent="-514350">
              <a:buFont typeface="+mj-lt"/>
              <a:buAutoNum type="arabicPeriod"/>
            </a:pPr>
            <a:r>
              <a:rPr lang="en-US" sz="2800" dirty="0">
                <a:latin typeface="Tahoma" panose="020B0604030504040204" pitchFamily="34" charset="0"/>
              </a:rPr>
              <a:t>Input data can include contacts but must include at least one case for which infectious period start/end dates can be estimated</a:t>
            </a:r>
          </a:p>
          <a:p>
            <a:pPr marL="971550" lvl="1" indent="-514350">
              <a:buFont typeface="+mj-lt"/>
              <a:buAutoNum type="arabicPeriod"/>
            </a:pPr>
            <a:endParaRPr lang="en-US" sz="2800" dirty="0">
              <a:latin typeface="Tahoma" panose="020B0604030504040204" pitchFamily="34" charset="0"/>
            </a:endParaRPr>
          </a:p>
          <a:p>
            <a:pPr marL="971550" lvl="1" indent="-514350">
              <a:buFont typeface="+mj-lt"/>
              <a:buAutoNum type="arabicPeriod"/>
            </a:pPr>
            <a:r>
              <a:rPr lang="en-US" sz="2800" dirty="0">
                <a:latin typeface="Tahoma" panose="020B0604030504040204" pitchFamily="34" charset="0"/>
              </a:rPr>
              <a:t>Overlap(s) can occur at one or more locations</a:t>
            </a:r>
          </a:p>
          <a:p>
            <a:pPr marL="971550" lvl="1" indent="-514350">
              <a:buFont typeface="+mj-lt"/>
              <a:buAutoNum type="arabicPeriod"/>
            </a:pPr>
            <a:endParaRPr lang="en-US" sz="2800" dirty="0">
              <a:latin typeface="Tahoma" panose="020B0604030504040204" pitchFamily="34" charset="0"/>
            </a:endParaRPr>
          </a:p>
          <a:p>
            <a:pPr marL="971550" lvl="1" indent="-514350">
              <a:buFont typeface="+mj-lt"/>
              <a:buAutoNum type="arabicPeriod"/>
            </a:pPr>
            <a:r>
              <a:rPr lang="en-US" sz="2800" dirty="0">
                <a:latin typeface="Tahoma" panose="020B0604030504040204" pitchFamily="34" charset="0"/>
              </a:rPr>
              <a:t>Overlap(s) can involve consecutive or nonconsecutive days</a:t>
            </a:r>
          </a:p>
        </p:txBody>
      </p:sp>
      <p:sp>
        <p:nvSpPr>
          <p:cNvPr id="3" name="Slide Number Placeholder 2"/>
          <p:cNvSpPr>
            <a:spLocks noGrp="1"/>
          </p:cNvSpPr>
          <p:nvPr>
            <p:ph type="sldNum" sz="quarter" idx="12"/>
          </p:nvPr>
        </p:nvSpPr>
        <p:spPr/>
        <p:txBody>
          <a:bodyPr/>
          <a:lstStyle/>
          <a:p>
            <a:fld id="{1B5DE891-BED3-4FCA-96F7-3F8A1588183F}" type="slidenum">
              <a:rPr lang="en-US" smtClean="0"/>
              <a:pPr/>
              <a:t>43</a:t>
            </a:fld>
            <a:endParaRPr lang="en-US" dirty="0"/>
          </a:p>
        </p:txBody>
      </p:sp>
    </p:spTree>
    <p:extLst>
      <p:ext uri="{BB962C8B-B14F-4D97-AF65-F5344CB8AC3E}">
        <p14:creationId xmlns:p14="http://schemas.microsoft.com/office/powerpoint/2010/main" val="23902373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830060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a:t>
            </a:r>
            <a:r>
              <a:rPr lang="en-US" sz="4000" dirty="0">
                <a:latin typeface="Tahoma" panose="020B0604030504040204" pitchFamily="34" charset="0"/>
              </a:rPr>
              <a:t> </a:t>
            </a:r>
            <a:r>
              <a:rPr lang="en-US" sz="1000" dirty="0">
                <a:latin typeface="Tahoma" panose="020B0604030504040204" pitchFamily="34" charset="0"/>
              </a:rPr>
              <a:t>(4/22)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6" name="TextBox 5">
            <a:extLst>
              <a:ext uri="{FF2B5EF4-FFF2-40B4-BE49-F238E27FC236}">
                <a16:creationId xmlns:a16="http://schemas.microsoft.com/office/drawing/2014/main" id="{F8461870-DB87-4955-ABD3-C16F5FA1894F}"/>
              </a:ext>
            </a:extLst>
          </p:cNvPr>
          <p:cNvSpPr txBox="1"/>
          <p:nvPr/>
        </p:nvSpPr>
        <p:spPr>
          <a:xfrm>
            <a:off x="669242" y="1134114"/>
            <a:ext cx="10951258" cy="4493538"/>
          </a:xfrm>
          <a:prstGeom prst="rect">
            <a:avLst/>
          </a:prstGeom>
          <a:noFill/>
          <a:ln cmpd="thickThin">
            <a:noFill/>
          </a:ln>
        </p:spPr>
        <p:txBody>
          <a:bodyPr wrap="square" rtlCol="0">
            <a:spAutoFit/>
          </a:bodyPr>
          <a:lstStyle/>
          <a:p>
            <a:r>
              <a:rPr lang="en-US" sz="3200" dirty="0">
                <a:latin typeface="Tahoma" panose="020B0604030504040204" pitchFamily="34" charset="0"/>
              </a:rPr>
              <a:t>Identifies pairs of persons who overlapped in one or more locations during the infectious period of either or both of the persons for a cumulative number of days equal to or exceeding a threshold set by the user</a:t>
            </a:r>
          </a:p>
          <a:p>
            <a:endParaRPr lang="en-US" dirty="0">
              <a:latin typeface="Tahoma" panose="020B0604030504040204" pitchFamily="34" charset="0"/>
            </a:endParaRPr>
          </a:p>
          <a:p>
            <a:pPr lvl="1"/>
            <a:r>
              <a:rPr lang="en-US" sz="2800" dirty="0">
                <a:latin typeface="Tahoma" panose="020B0604030504040204" pitchFamily="34" charset="0"/>
              </a:rPr>
              <a:t>User must have data on dates in locations and dates of the infectious period for at least one case</a:t>
            </a:r>
          </a:p>
          <a:p>
            <a:pPr lvl="1"/>
            <a:endParaRPr lang="en-US" sz="2800" dirty="0">
              <a:latin typeface="Tahoma" panose="020B0604030504040204" pitchFamily="34" charset="0"/>
            </a:endParaRPr>
          </a:p>
          <a:p>
            <a:pPr lvl="1"/>
            <a:r>
              <a:rPr lang="en-US" sz="2800" dirty="0">
                <a:latin typeface="Tahoma" panose="020B0604030504040204" pitchFamily="34" charset="0"/>
              </a:rPr>
              <a:t>User wants to identify overlaps between persons that occurred during an infectious period (i.e., overlaps involving a case)</a:t>
            </a:r>
          </a:p>
        </p:txBody>
      </p:sp>
      <p:sp>
        <p:nvSpPr>
          <p:cNvPr id="3" name="Slide Number Placeholder 2"/>
          <p:cNvSpPr>
            <a:spLocks noGrp="1"/>
          </p:cNvSpPr>
          <p:nvPr>
            <p:ph type="sldNum" sz="quarter" idx="12"/>
          </p:nvPr>
        </p:nvSpPr>
        <p:spPr/>
        <p:txBody>
          <a:bodyPr/>
          <a:lstStyle/>
          <a:p>
            <a:fld id="{1B5DE891-BED3-4FCA-96F7-3F8A1588183F}" type="slidenum">
              <a:rPr lang="en-US" smtClean="0"/>
              <a:pPr/>
              <a:t>44</a:t>
            </a:fld>
            <a:endParaRPr lang="en-US" dirty="0"/>
          </a:p>
        </p:txBody>
      </p:sp>
    </p:spTree>
    <p:extLst>
      <p:ext uri="{BB962C8B-B14F-4D97-AF65-F5344CB8AC3E}">
        <p14:creationId xmlns:p14="http://schemas.microsoft.com/office/powerpoint/2010/main" val="533309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9A426-B4B5-475B-A428-35BA857D8A72}"/>
              </a:ext>
            </a:extLst>
          </p:cNvPr>
          <p:cNvSpPr txBox="1">
            <a:spLocks noGrp="1"/>
          </p:cNvSpPr>
          <p:nvPr>
            <p:ph type="title" idx="4294967295"/>
          </p:nvPr>
        </p:nvSpPr>
        <p:spPr>
          <a:xfrm>
            <a:off x="428625" y="228600"/>
            <a:ext cx="830060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a:t>
            </a:r>
            <a:r>
              <a:rPr lang="en-US" sz="4000" dirty="0">
                <a:latin typeface="Tahoma" panose="020B0604030504040204" pitchFamily="34" charset="0"/>
              </a:rPr>
              <a:t> </a:t>
            </a:r>
            <a:r>
              <a:rPr lang="en-US" sz="1000" dirty="0">
                <a:latin typeface="Tahoma" panose="020B0604030504040204" pitchFamily="34" charset="0"/>
              </a:rPr>
              <a:t>(5/22)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4" name="Group 3" descr="Icons of a sick person coughing and multiple contacts with dates of stay at a location and dates of infectious periods.">
            <a:extLst>
              <a:ext uri="{FF2B5EF4-FFF2-40B4-BE49-F238E27FC236}">
                <a16:creationId xmlns:a16="http://schemas.microsoft.com/office/drawing/2014/main" id="{67E72A40-3EE0-44B8-9CEF-E2C1E4080AD0}"/>
              </a:ext>
            </a:extLst>
          </p:cNvPr>
          <p:cNvGrpSpPr/>
          <p:nvPr/>
        </p:nvGrpSpPr>
        <p:grpSpPr>
          <a:xfrm>
            <a:off x="2808564" y="964644"/>
            <a:ext cx="6577042" cy="5584253"/>
            <a:chOff x="2522814" y="964644"/>
            <a:chExt cx="6577042" cy="5584253"/>
          </a:xfrm>
        </p:grpSpPr>
        <p:pic>
          <p:nvPicPr>
            <p:cNvPr id="6" name="Picture 5">
              <a:extLst>
                <a:ext uri="{FF2B5EF4-FFF2-40B4-BE49-F238E27FC236}">
                  <a16:creationId xmlns:a16="http://schemas.microsoft.com/office/drawing/2014/main" id="{8B0E391A-2940-491E-91A5-B6D943F118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9826" y="2777515"/>
              <a:ext cx="509015" cy="914400"/>
            </a:xfrm>
            <a:prstGeom prst="rect">
              <a:avLst/>
            </a:prstGeom>
            <a:effectLst>
              <a:glow rad="127000">
                <a:srgbClr val="F6A01A"/>
              </a:glow>
            </a:effectLst>
          </p:spPr>
        </p:pic>
        <p:pic>
          <p:nvPicPr>
            <p:cNvPr id="7" name="Picture 6">
              <a:extLst>
                <a:ext uri="{FF2B5EF4-FFF2-40B4-BE49-F238E27FC236}">
                  <a16:creationId xmlns:a16="http://schemas.microsoft.com/office/drawing/2014/main" id="{1A5E3235-1EBD-4BB1-B9DF-DE65D8874B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9051" y="964644"/>
              <a:ext cx="1586218" cy="894523"/>
            </a:xfrm>
            <a:prstGeom prst="rect">
              <a:avLst/>
            </a:prstGeom>
          </p:spPr>
        </p:pic>
        <p:grpSp>
          <p:nvGrpSpPr>
            <p:cNvPr id="8" name="Group 7">
              <a:extLst>
                <a:ext uri="{FF2B5EF4-FFF2-40B4-BE49-F238E27FC236}">
                  <a16:creationId xmlns:a16="http://schemas.microsoft.com/office/drawing/2014/main" id="{5604C1D1-EA66-4994-A6E5-D7AC1F5B0E26}"/>
                </a:ext>
              </a:extLst>
            </p:cNvPr>
            <p:cNvGrpSpPr/>
            <p:nvPr/>
          </p:nvGrpSpPr>
          <p:grpSpPr>
            <a:xfrm>
              <a:off x="4642407" y="4131118"/>
              <a:ext cx="1301914" cy="1079909"/>
              <a:chOff x="7538007" y="4131118"/>
              <a:chExt cx="1301914" cy="1079909"/>
            </a:xfrm>
          </p:grpSpPr>
          <p:pic>
            <p:nvPicPr>
              <p:cNvPr id="9" name="Picture 8">
                <a:extLst>
                  <a:ext uri="{FF2B5EF4-FFF2-40B4-BE49-F238E27FC236}">
                    <a16:creationId xmlns:a16="http://schemas.microsoft.com/office/drawing/2014/main" id="{D30923D4-FC40-472D-9D59-EDE1A1EB7D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07" y="4131118"/>
                <a:ext cx="382695" cy="914400"/>
              </a:xfrm>
              <a:prstGeom prst="rect">
                <a:avLst/>
              </a:prstGeom>
              <a:effectLst>
                <a:glow rad="76200">
                  <a:schemeClr val="bg1"/>
                </a:glow>
              </a:effectLst>
            </p:spPr>
          </p:pic>
          <p:grpSp>
            <p:nvGrpSpPr>
              <p:cNvPr id="10" name="Group 9">
                <a:extLst>
                  <a:ext uri="{FF2B5EF4-FFF2-40B4-BE49-F238E27FC236}">
                    <a16:creationId xmlns:a16="http://schemas.microsoft.com/office/drawing/2014/main" id="{E481E9B7-417D-4BF6-BE54-C9FC75895A92}"/>
                  </a:ext>
                </a:extLst>
              </p:cNvPr>
              <p:cNvGrpSpPr>
                <a:grpSpLocks noChangeAspect="1"/>
              </p:cNvGrpSpPr>
              <p:nvPr/>
            </p:nvGrpSpPr>
            <p:grpSpPr>
              <a:xfrm>
                <a:off x="7976142" y="4570947"/>
                <a:ext cx="863779" cy="640080"/>
                <a:chOff x="7498810" y="3760108"/>
                <a:chExt cx="3419300" cy="2533778"/>
              </a:xfrm>
            </p:grpSpPr>
            <p:grpSp>
              <p:nvGrpSpPr>
                <p:cNvPr id="11" name="Group 10">
                  <a:extLst>
                    <a:ext uri="{FF2B5EF4-FFF2-40B4-BE49-F238E27FC236}">
                      <a16:creationId xmlns:a16="http://schemas.microsoft.com/office/drawing/2014/main" id="{B236032B-E504-4526-9528-BC499245EF7A}"/>
                    </a:ext>
                  </a:extLst>
                </p:cNvPr>
                <p:cNvGrpSpPr/>
                <p:nvPr/>
              </p:nvGrpSpPr>
              <p:grpSpPr>
                <a:xfrm>
                  <a:off x="8646326" y="3760108"/>
                  <a:ext cx="2271784" cy="2036772"/>
                  <a:chOff x="8258247" y="4401909"/>
                  <a:chExt cx="1699681" cy="1523852"/>
                </a:xfrm>
              </p:grpSpPr>
              <p:pic>
                <p:nvPicPr>
                  <p:cNvPr id="19" name="Picture 18">
                    <a:extLst>
                      <a:ext uri="{FF2B5EF4-FFF2-40B4-BE49-F238E27FC236}">
                        <a16:creationId xmlns:a16="http://schemas.microsoft.com/office/drawing/2014/main" id="{40F4F6D8-92B0-4574-A6BF-CD65DA41FB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20" name="Rectangle 19">
                    <a:extLst>
                      <a:ext uri="{FF2B5EF4-FFF2-40B4-BE49-F238E27FC236}">
                        <a16:creationId xmlns:a16="http://schemas.microsoft.com/office/drawing/2014/main" id="{7AF3E7EA-CCE0-4860-B6E6-9A6A981722E9}"/>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1" name="Rectangle 20">
                    <a:extLst>
                      <a:ext uri="{FF2B5EF4-FFF2-40B4-BE49-F238E27FC236}">
                        <a16:creationId xmlns:a16="http://schemas.microsoft.com/office/drawing/2014/main" id="{818EB9FF-D016-421B-B402-64FFA8086DC7}"/>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2" name="Group 11">
                  <a:extLst>
                    <a:ext uri="{FF2B5EF4-FFF2-40B4-BE49-F238E27FC236}">
                      <a16:creationId xmlns:a16="http://schemas.microsoft.com/office/drawing/2014/main" id="{63D05503-1273-4435-8280-36E940791DCA}"/>
                    </a:ext>
                  </a:extLst>
                </p:cNvPr>
                <p:cNvGrpSpPr/>
                <p:nvPr/>
              </p:nvGrpSpPr>
              <p:grpSpPr>
                <a:xfrm>
                  <a:off x="7498810" y="4257114"/>
                  <a:ext cx="2271784" cy="2036772"/>
                  <a:chOff x="7383827" y="5017936"/>
                  <a:chExt cx="1699681" cy="1523852"/>
                </a:xfrm>
              </p:grpSpPr>
              <p:sp>
                <p:nvSpPr>
                  <p:cNvPr id="13" name="Rectangle 12">
                    <a:extLst>
                      <a:ext uri="{FF2B5EF4-FFF2-40B4-BE49-F238E27FC236}">
                        <a16:creationId xmlns:a16="http://schemas.microsoft.com/office/drawing/2014/main" id="{9A25BBAF-198B-4CDA-8ADF-3DFAF7AA2ED7}"/>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4" name="Group 13">
                    <a:extLst>
                      <a:ext uri="{FF2B5EF4-FFF2-40B4-BE49-F238E27FC236}">
                        <a16:creationId xmlns:a16="http://schemas.microsoft.com/office/drawing/2014/main" id="{E42C8571-D3D1-48E0-9F5A-11044255DF9F}"/>
                      </a:ext>
                    </a:extLst>
                  </p:cNvPr>
                  <p:cNvGrpSpPr/>
                  <p:nvPr/>
                </p:nvGrpSpPr>
                <p:grpSpPr>
                  <a:xfrm>
                    <a:off x="7383827" y="5017936"/>
                    <a:ext cx="1699681" cy="1523852"/>
                    <a:chOff x="6246902" y="3993276"/>
                    <a:chExt cx="1699681" cy="1523852"/>
                  </a:xfrm>
                </p:grpSpPr>
                <p:pic>
                  <p:nvPicPr>
                    <p:cNvPr id="15" name="Picture 14">
                      <a:extLst>
                        <a:ext uri="{FF2B5EF4-FFF2-40B4-BE49-F238E27FC236}">
                          <a16:creationId xmlns:a16="http://schemas.microsoft.com/office/drawing/2014/main" id="{E5C7CE9E-0A00-4A3A-A716-122EC928D05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6" name="Rectangle 15">
                      <a:extLst>
                        <a:ext uri="{FF2B5EF4-FFF2-40B4-BE49-F238E27FC236}">
                          <a16:creationId xmlns:a16="http://schemas.microsoft.com/office/drawing/2014/main" id="{73456237-0A8B-4694-A6AD-C5E9CA7B282B}"/>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 name="Rectangle 16">
                      <a:extLst>
                        <a:ext uri="{FF2B5EF4-FFF2-40B4-BE49-F238E27FC236}">
                          <a16:creationId xmlns:a16="http://schemas.microsoft.com/office/drawing/2014/main" id="{70C9C3A9-E3C3-4421-9F2D-5354DEA0F28E}"/>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8" name="Rectangle 17">
                      <a:extLst>
                        <a:ext uri="{FF2B5EF4-FFF2-40B4-BE49-F238E27FC236}">
                          <a16:creationId xmlns:a16="http://schemas.microsoft.com/office/drawing/2014/main" id="{2454F7ED-4BBD-41FB-8009-432CF8E724C4}"/>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22" name="Group 21">
              <a:extLst>
                <a:ext uri="{FF2B5EF4-FFF2-40B4-BE49-F238E27FC236}">
                  <a16:creationId xmlns:a16="http://schemas.microsoft.com/office/drawing/2014/main" id="{4856B587-3524-4CA8-80AD-854607A98261}"/>
                </a:ext>
              </a:extLst>
            </p:cNvPr>
            <p:cNvGrpSpPr>
              <a:grpSpLocks noChangeAspect="1"/>
            </p:cNvGrpSpPr>
            <p:nvPr/>
          </p:nvGrpSpPr>
          <p:grpSpPr>
            <a:xfrm>
              <a:off x="5169442" y="3238739"/>
              <a:ext cx="863779" cy="640080"/>
              <a:chOff x="7498810" y="3760108"/>
              <a:chExt cx="3419300" cy="2533778"/>
            </a:xfrm>
          </p:grpSpPr>
          <p:grpSp>
            <p:nvGrpSpPr>
              <p:cNvPr id="23" name="Group 22">
                <a:extLst>
                  <a:ext uri="{FF2B5EF4-FFF2-40B4-BE49-F238E27FC236}">
                    <a16:creationId xmlns:a16="http://schemas.microsoft.com/office/drawing/2014/main" id="{5CEB87FB-F06C-44A3-87FF-F104A81952EC}"/>
                  </a:ext>
                </a:extLst>
              </p:cNvPr>
              <p:cNvGrpSpPr/>
              <p:nvPr/>
            </p:nvGrpSpPr>
            <p:grpSpPr>
              <a:xfrm>
                <a:off x="8646326" y="3760108"/>
                <a:ext cx="2271784" cy="2036772"/>
                <a:chOff x="8258247" y="4401909"/>
                <a:chExt cx="1699681" cy="1523852"/>
              </a:xfrm>
            </p:grpSpPr>
            <p:pic>
              <p:nvPicPr>
                <p:cNvPr id="31" name="Picture 30">
                  <a:extLst>
                    <a:ext uri="{FF2B5EF4-FFF2-40B4-BE49-F238E27FC236}">
                      <a16:creationId xmlns:a16="http://schemas.microsoft.com/office/drawing/2014/main" id="{354ACB55-B3ED-4C4B-BD8B-7765A172D5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32" name="Rectangle 31">
                  <a:extLst>
                    <a:ext uri="{FF2B5EF4-FFF2-40B4-BE49-F238E27FC236}">
                      <a16:creationId xmlns:a16="http://schemas.microsoft.com/office/drawing/2014/main" id="{39D37C56-94F9-44E9-B059-29B3ABAFF27D}"/>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3" name="Rectangle 32">
                  <a:extLst>
                    <a:ext uri="{FF2B5EF4-FFF2-40B4-BE49-F238E27FC236}">
                      <a16:creationId xmlns:a16="http://schemas.microsoft.com/office/drawing/2014/main" id="{74C689B4-AA9E-4A5D-8070-8EB450ABB83E}"/>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24" name="Group 23">
                <a:extLst>
                  <a:ext uri="{FF2B5EF4-FFF2-40B4-BE49-F238E27FC236}">
                    <a16:creationId xmlns:a16="http://schemas.microsoft.com/office/drawing/2014/main" id="{EEC7C4A1-DE61-45CA-88D9-5FE59E857FAF}"/>
                  </a:ext>
                </a:extLst>
              </p:cNvPr>
              <p:cNvGrpSpPr/>
              <p:nvPr/>
            </p:nvGrpSpPr>
            <p:grpSpPr>
              <a:xfrm>
                <a:off x="7498810" y="4257114"/>
                <a:ext cx="2271784" cy="2036772"/>
                <a:chOff x="7383827" y="5017936"/>
                <a:chExt cx="1699681" cy="1523852"/>
              </a:xfrm>
            </p:grpSpPr>
            <p:sp>
              <p:nvSpPr>
                <p:cNvPr id="25" name="Rectangle 24">
                  <a:extLst>
                    <a:ext uri="{FF2B5EF4-FFF2-40B4-BE49-F238E27FC236}">
                      <a16:creationId xmlns:a16="http://schemas.microsoft.com/office/drawing/2014/main" id="{1C9208D5-F1B5-486B-975E-C864E0B0368F}"/>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6" name="Group 25">
                  <a:extLst>
                    <a:ext uri="{FF2B5EF4-FFF2-40B4-BE49-F238E27FC236}">
                      <a16:creationId xmlns:a16="http://schemas.microsoft.com/office/drawing/2014/main" id="{B45EB2EF-F1BD-4BF2-B256-A874FF54C7D8}"/>
                    </a:ext>
                  </a:extLst>
                </p:cNvPr>
                <p:cNvGrpSpPr/>
                <p:nvPr/>
              </p:nvGrpSpPr>
              <p:grpSpPr>
                <a:xfrm>
                  <a:off x="7383827" y="5017936"/>
                  <a:ext cx="1699681" cy="1523852"/>
                  <a:chOff x="6246902" y="3993276"/>
                  <a:chExt cx="1699681" cy="1523852"/>
                </a:xfrm>
              </p:grpSpPr>
              <p:pic>
                <p:nvPicPr>
                  <p:cNvPr id="27" name="Picture 26">
                    <a:extLst>
                      <a:ext uri="{FF2B5EF4-FFF2-40B4-BE49-F238E27FC236}">
                        <a16:creationId xmlns:a16="http://schemas.microsoft.com/office/drawing/2014/main" id="{2A08C287-FB3B-4DBD-A384-B711E020E0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28" name="Rectangle 27">
                    <a:extLst>
                      <a:ext uri="{FF2B5EF4-FFF2-40B4-BE49-F238E27FC236}">
                        <a16:creationId xmlns:a16="http://schemas.microsoft.com/office/drawing/2014/main" id="{CCCFBE4C-750A-4EFC-9C62-75E3D5CFEB11}"/>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9" name="Rectangle 28">
                    <a:extLst>
                      <a:ext uri="{FF2B5EF4-FFF2-40B4-BE49-F238E27FC236}">
                        <a16:creationId xmlns:a16="http://schemas.microsoft.com/office/drawing/2014/main" id="{0C06880D-C5B1-470D-B580-BFB4AD310B6E}"/>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0" name="Rectangle 29">
                    <a:extLst>
                      <a:ext uri="{FF2B5EF4-FFF2-40B4-BE49-F238E27FC236}">
                        <a16:creationId xmlns:a16="http://schemas.microsoft.com/office/drawing/2014/main" id="{51F37226-DAD9-49FC-9481-A0418C95EA54}"/>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nvGrpSpPr>
            <p:cNvPr id="34" name="Group 33">
              <a:extLst>
                <a:ext uri="{FF2B5EF4-FFF2-40B4-BE49-F238E27FC236}">
                  <a16:creationId xmlns:a16="http://schemas.microsoft.com/office/drawing/2014/main" id="{12F05F7D-1134-44D5-85AC-F8A93464FB00}"/>
                </a:ext>
              </a:extLst>
            </p:cNvPr>
            <p:cNvGrpSpPr/>
            <p:nvPr/>
          </p:nvGrpSpPr>
          <p:grpSpPr>
            <a:xfrm>
              <a:off x="6700518" y="4234935"/>
              <a:ext cx="1345609" cy="1021908"/>
              <a:chOff x="9596118" y="4234935"/>
              <a:chExt cx="1345609" cy="1021908"/>
            </a:xfrm>
          </p:grpSpPr>
          <p:pic>
            <p:nvPicPr>
              <p:cNvPr id="35" name="Picture 34">
                <a:extLst>
                  <a:ext uri="{FF2B5EF4-FFF2-40B4-BE49-F238E27FC236}">
                    <a16:creationId xmlns:a16="http://schemas.microsoft.com/office/drawing/2014/main" id="{48C113BE-94A7-4480-B81E-54C295B28D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36" name="Group 35">
                <a:extLst>
                  <a:ext uri="{FF2B5EF4-FFF2-40B4-BE49-F238E27FC236}">
                    <a16:creationId xmlns:a16="http://schemas.microsoft.com/office/drawing/2014/main" id="{8AA38CF6-4D50-40D8-939B-F98BFA4F4FA5}"/>
                  </a:ext>
                </a:extLst>
              </p:cNvPr>
              <p:cNvGrpSpPr>
                <a:grpSpLocks noChangeAspect="1"/>
              </p:cNvGrpSpPr>
              <p:nvPr/>
            </p:nvGrpSpPr>
            <p:grpSpPr>
              <a:xfrm>
                <a:off x="10077948" y="4616763"/>
                <a:ext cx="863779" cy="640080"/>
                <a:chOff x="7498810" y="3760108"/>
                <a:chExt cx="3419300" cy="2533778"/>
              </a:xfrm>
            </p:grpSpPr>
            <p:grpSp>
              <p:nvGrpSpPr>
                <p:cNvPr id="37" name="Group 36">
                  <a:extLst>
                    <a:ext uri="{FF2B5EF4-FFF2-40B4-BE49-F238E27FC236}">
                      <a16:creationId xmlns:a16="http://schemas.microsoft.com/office/drawing/2014/main" id="{950478EB-E587-4DC4-A99C-70E49D1F81E5}"/>
                    </a:ext>
                  </a:extLst>
                </p:cNvPr>
                <p:cNvGrpSpPr/>
                <p:nvPr/>
              </p:nvGrpSpPr>
              <p:grpSpPr>
                <a:xfrm>
                  <a:off x="8646326" y="3760108"/>
                  <a:ext cx="2271784" cy="2036772"/>
                  <a:chOff x="8258247" y="4401909"/>
                  <a:chExt cx="1699681" cy="1523852"/>
                </a:xfrm>
              </p:grpSpPr>
              <p:pic>
                <p:nvPicPr>
                  <p:cNvPr id="45" name="Picture 44">
                    <a:extLst>
                      <a:ext uri="{FF2B5EF4-FFF2-40B4-BE49-F238E27FC236}">
                        <a16:creationId xmlns:a16="http://schemas.microsoft.com/office/drawing/2014/main" id="{071D4874-8243-4367-9B72-D4BB2FF88F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46" name="Rectangle 45">
                    <a:extLst>
                      <a:ext uri="{FF2B5EF4-FFF2-40B4-BE49-F238E27FC236}">
                        <a16:creationId xmlns:a16="http://schemas.microsoft.com/office/drawing/2014/main" id="{28CE14CC-5770-4449-82D4-0814756E057E}"/>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7" name="Rectangle 46">
                    <a:extLst>
                      <a:ext uri="{FF2B5EF4-FFF2-40B4-BE49-F238E27FC236}">
                        <a16:creationId xmlns:a16="http://schemas.microsoft.com/office/drawing/2014/main" id="{55A32A01-A04E-408A-A282-1E41BE7DDAB7}"/>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38" name="Group 37">
                  <a:extLst>
                    <a:ext uri="{FF2B5EF4-FFF2-40B4-BE49-F238E27FC236}">
                      <a16:creationId xmlns:a16="http://schemas.microsoft.com/office/drawing/2014/main" id="{D215E8E9-898F-43FF-B9AB-3F3E73A780E7}"/>
                    </a:ext>
                  </a:extLst>
                </p:cNvPr>
                <p:cNvGrpSpPr/>
                <p:nvPr/>
              </p:nvGrpSpPr>
              <p:grpSpPr>
                <a:xfrm>
                  <a:off x="7498810" y="4257114"/>
                  <a:ext cx="2271784" cy="2036772"/>
                  <a:chOff x="7383827" y="5017936"/>
                  <a:chExt cx="1699681" cy="1523852"/>
                </a:xfrm>
              </p:grpSpPr>
              <p:sp>
                <p:nvSpPr>
                  <p:cNvPr id="39" name="Rectangle 38">
                    <a:extLst>
                      <a:ext uri="{FF2B5EF4-FFF2-40B4-BE49-F238E27FC236}">
                        <a16:creationId xmlns:a16="http://schemas.microsoft.com/office/drawing/2014/main" id="{5288DB31-A587-43AF-BEB1-8D401D5DC840}"/>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40" name="Group 39">
                    <a:extLst>
                      <a:ext uri="{FF2B5EF4-FFF2-40B4-BE49-F238E27FC236}">
                        <a16:creationId xmlns:a16="http://schemas.microsoft.com/office/drawing/2014/main" id="{9AF23B62-AC5C-4A26-AF34-9107234CFF2D}"/>
                      </a:ext>
                    </a:extLst>
                  </p:cNvPr>
                  <p:cNvGrpSpPr/>
                  <p:nvPr/>
                </p:nvGrpSpPr>
                <p:grpSpPr>
                  <a:xfrm>
                    <a:off x="7383827" y="5017936"/>
                    <a:ext cx="1699681" cy="1523852"/>
                    <a:chOff x="6246902" y="3993276"/>
                    <a:chExt cx="1699681" cy="1523852"/>
                  </a:xfrm>
                </p:grpSpPr>
                <p:pic>
                  <p:nvPicPr>
                    <p:cNvPr id="41" name="Picture 40">
                      <a:extLst>
                        <a:ext uri="{FF2B5EF4-FFF2-40B4-BE49-F238E27FC236}">
                          <a16:creationId xmlns:a16="http://schemas.microsoft.com/office/drawing/2014/main" id="{F4A60862-222D-48DA-B573-455264C1BE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42" name="Rectangle 41">
                      <a:extLst>
                        <a:ext uri="{FF2B5EF4-FFF2-40B4-BE49-F238E27FC236}">
                          <a16:creationId xmlns:a16="http://schemas.microsoft.com/office/drawing/2014/main" id="{89C5FEFC-4D9F-41DE-A9AC-08DB27CD37A6}"/>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3" name="Rectangle 42">
                      <a:extLst>
                        <a:ext uri="{FF2B5EF4-FFF2-40B4-BE49-F238E27FC236}">
                          <a16:creationId xmlns:a16="http://schemas.microsoft.com/office/drawing/2014/main" id="{91C03C3F-F438-4A32-816C-FDC073545B93}"/>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4" name="Rectangle 43">
                      <a:extLst>
                        <a:ext uri="{FF2B5EF4-FFF2-40B4-BE49-F238E27FC236}">
                          <a16:creationId xmlns:a16="http://schemas.microsoft.com/office/drawing/2014/main" id="{BA6D78A7-95BE-439D-9222-63EFED574073}"/>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48" name="Group 47">
              <a:extLst>
                <a:ext uri="{FF2B5EF4-FFF2-40B4-BE49-F238E27FC236}">
                  <a16:creationId xmlns:a16="http://schemas.microsoft.com/office/drawing/2014/main" id="{B9BFC837-3D84-4234-AC8E-020D855377E5}"/>
                </a:ext>
              </a:extLst>
            </p:cNvPr>
            <p:cNvGrpSpPr>
              <a:grpSpLocks noChangeAspect="1"/>
            </p:cNvGrpSpPr>
            <p:nvPr/>
          </p:nvGrpSpPr>
          <p:grpSpPr>
            <a:xfrm>
              <a:off x="3561757" y="3239851"/>
              <a:ext cx="863779" cy="640080"/>
              <a:chOff x="2292057" y="3128148"/>
              <a:chExt cx="1198607" cy="888195"/>
            </a:xfrm>
          </p:grpSpPr>
          <p:pic>
            <p:nvPicPr>
              <p:cNvPr id="49" name="Picture 48">
                <a:extLst>
                  <a:ext uri="{FF2B5EF4-FFF2-40B4-BE49-F238E27FC236}">
                    <a16:creationId xmlns:a16="http://schemas.microsoft.com/office/drawing/2014/main" id="{8A7AA324-2D38-4273-B004-D96CFBC5B5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94309" y="3128148"/>
                <a:ext cx="796355" cy="713974"/>
              </a:xfrm>
              <a:prstGeom prst="rect">
                <a:avLst/>
              </a:prstGeom>
            </p:spPr>
          </p:pic>
          <p:sp>
            <p:nvSpPr>
              <p:cNvPr id="50" name="Rectangle 49">
                <a:extLst>
                  <a:ext uri="{FF2B5EF4-FFF2-40B4-BE49-F238E27FC236}">
                    <a16:creationId xmlns:a16="http://schemas.microsoft.com/office/drawing/2014/main" id="{CB1AC693-ABCE-4E87-9246-D8BC352D976A}"/>
                  </a:ext>
                </a:extLst>
              </p:cNvPr>
              <p:cNvSpPr/>
              <p:nvPr/>
            </p:nvSpPr>
            <p:spPr>
              <a:xfrm>
                <a:off x="2706117" y="3715769"/>
                <a:ext cx="664489"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1" name="Rectangle 50">
                <a:extLst>
                  <a:ext uri="{FF2B5EF4-FFF2-40B4-BE49-F238E27FC236}">
                    <a16:creationId xmlns:a16="http://schemas.microsoft.com/office/drawing/2014/main" id="{DFD424C8-F081-4522-8BC8-21AE37E0E770}"/>
                  </a:ext>
                </a:extLst>
              </p:cNvPr>
              <p:cNvSpPr/>
              <p:nvPr/>
            </p:nvSpPr>
            <p:spPr>
              <a:xfrm flipH="1">
                <a:off x="3144622" y="3608111"/>
                <a:ext cx="332181"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2" name="Rectangle 51">
                <a:extLst>
                  <a:ext uri="{FF2B5EF4-FFF2-40B4-BE49-F238E27FC236}">
                    <a16:creationId xmlns:a16="http://schemas.microsoft.com/office/drawing/2014/main" id="{2B048061-45DE-4233-AE3D-30D740F79A7F}"/>
                  </a:ext>
                </a:extLst>
              </p:cNvPr>
              <p:cNvSpPr/>
              <p:nvPr/>
            </p:nvSpPr>
            <p:spPr>
              <a:xfrm>
                <a:off x="2292057" y="3302369"/>
                <a:ext cx="794001" cy="713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pic>
            <p:nvPicPr>
              <p:cNvPr id="53" name="Picture 52">
                <a:extLst>
                  <a:ext uri="{FF2B5EF4-FFF2-40B4-BE49-F238E27FC236}">
                    <a16:creationId xmlns:a16="http://schemas.microsoft.com/office/drawing/2014/main" id="{10FF9F2F-EEA1-42CC-B88A-21FFE2F9FA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92057" y="3302369"/>
                <a:ext cx="796355" cy="713974"/>
              </a:xfrm>
              <a:prstGeom prst="rect">
                <a:avLst/>
              </a:prstGeom>
            </p:spPr>
          </p:pic>
          <p:sp>
            <p:nvSpPr>
              <p:cNvPr id="54" name="Rectangle 53">
                <a:extLst>
                  <a:ext uri="{FF2B5EF4-FFF2-40B4-BE49-F238E27FC236}">
                    <a16:creationId xmlns:a16="http://schemas.microsoft.com/office/drawing/2014/main" id="{D99532F9-D133-40D5-90BE-7581B3E53C83}"/>
                  </a:ext>
                </a:extLst>
              </p:cNvPr>
              <p:cNvSpPr/>
              <p:nvPr/>
            </p:nvSpPr>
            <p:spPr>
              <a:xfrm>
                <a:off x="2521893" y="3555451"/>
                <a:ext cx="564165"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5" name="Rectangle 54">
                <a:extLst>
                  <a:ext uri="{FF2B5EF4-FFF2-40B4-BE49-F238E27FC236}">
                    <a16:creationId xmlns:a16="http://schemas.microsoft.com/office/drawing/2014/main" id="{093B850B-62FD-42B5-AA1F-42F5034945D6}"/>
                  </a:ext>
                </a:extLst>
              </p:cNvPr>
              <p:cNvSpPr/>
              <p:nvPr/>
            </p:nvSpPr>
            <p:spPr>
              <a:xfrm>
                <a:off x="2303864" y="3671940"/>
                <a:ext cx="770688"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56" name="Rectangle 55">
                <a:extLst>
                  <a:ext uri="{FF2B5EF4-FFF2-40B4-BE49-F238E27FC236}">
                    <a16:creationId xmlns:a16="http://schemas.microsoft.com/office/drawing/2014/main" id="{5129D2AE-EFE2-4991-8936-19299565599D}"/>
                  </a:ext>
                </a:extLst>
              </p:cNvPr>
              <p:cNvSpPr/>
              <p:nvPr/>
            </p:nvSpPr>
            <p:spPr>
              <a:xfrm>
                <a:off x="2303902" y="3782332"/>
                <a:ext cx="217991" cy="110392"/>
              </a:xfrm>
              <a:prstGeom prst="rect">
                <a:avLst/>
              </a:prstGeom>
              <a:solidFill>
                <a:srgbClr val="F6A01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57" name="TextBox 56">
              <a:extLst>
                <a:ext uri="{FF2B5EF4-FFF2-40B4-BE49-F238E27FC236}">
                  <a16:creationId xmlns:a16="http://schemas.microsoft.com/office/drawing/2014/main" id="{0C6FDD3F-F583-4495-A4E9-BBB0E30A7265}"/>
                </a:ext>
              </a:extLst>
            </p:cNvPr>
            <p:cNvSpPr txBox="1"/>
            <p:nvPr/>
          </p:nvSpPr>
          <p:spPr>
            <a:xfrm>
              <a:off x="6725249" y="1147525"/>
              <a:ext cx="2338974" cy="461665"/>
            </a:xfrm>
            <a:prstGeom prst="rect">
              <a:avLst/>
            </a:prstGeom>
            <a:noFill/>
          </p:spPr>
          <p:txBody>
            <a:bodyPr wrap="none" rtlCol="0">
              <a:spAutoFit/>
            </a:bodyPr>
            <a:lstStyle/>
            <a:p>
              <a:r>
                <a:rPr lang="en-US" sz="2400" dirty="0"/>
                <a:t>Homeless shelter</a:t>
              </a:r>
            </a:p>
          </p:txBody>
        </p:sp>
        <p:grpSp>
          <p:nvGrpSpPr>
            <p:cNvPr id="58" name="Group 57">
              <a:extLst>
                <a:ext uri="{FF2B5EF4-FFF2-40B4-BE49-F238E27FC236}">
                  <a16:creationId xmlns:a16="http://schemas.microsoft.com/office/drawing/2014/main" id="{ABD0D7AD-17A2-4C45-9086-9D0F39861195}"/>
                </a:ext>
              </a:extLst>
            </p:cNvPr>
            <p:cNvGrpSpPr/>
            <p:nvPr/>
          </p:nvGrpSpPr>
          <p:grpSpPr>
            <a:xfrm>
              <a:off x="6278144" y="2340461"/>
              <a:ext cx="1301914" cy="1079909"/>
              <a:chOff x="7538007" y="4131118"/>
              <a:chExt cx="1301914" cy="1079909"/>
            </a:xfrm>
          </p:grpSpPr>
          <p:pic>
            <p:nvPicPr>
              <p:cNvPr id="59" name="Picture 58">
                <a:extLst>
                  <a:ext uri="{FF2B5EF4-FFF2-40B4-BE49-F238E27FC236}">
                    <a16:creationId xmlns:a16="http://schemas.microsoft.com/office/drawing/2014/main" id="{CE242D9B-5289-493E-AEE5-204C09BC80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07" y="4131118"/>
                <a:ext cx="382695" cy="914400"/>
              </a:xfrm>
              <a:prstGeom prst="rect">
                <a:avLst/>
              </a:prstGeom>
              <a:effectLst>
                <a:glow rad="76200">
                  <a:schemeClr val="bg1"/>
                </a:glow>
              </a:effectLst>
            </p:spPr>
          </p:pic>
          <p:grpSp>
            <p:nvGrpSpPr>
              <p:cNvPr id="60" name="Group 59">
                <a:extLst>
                  <a:ext uri="{FF2B5EF4-FFF2-40B4-BE49-F238E27FC236}">
                    <a16:creationId xmlns:a16="http://schemas.microsoft.com/office/drawing/2014/main" id="{D65042FE-EF09-4BE0-8625-3F5A8F2B5A77}"/>
                  </a:ext>
                </a:extLst>
              </p:cNvPr>
              <p:cNvGrpSpPr>
                <a:grpSpLocks noChangeAspect="1"/>
              </p:cNvGrpSpPr>
              <p:nvPr/>
            </p:nvGrpSpPr>
            <p:grpSpPr>
              <a:xfrm>
                <a:off x="7976142" y="4570947"/>
                <a:ext cx="863779" cy="640080"/>
                <a:chOff x="7498810" y="3760108"/>
                <a:chExt cx="3419300" cy="2533778"/>
              </a:xfrm>
            </p:grpSpPr>
            <p:grpSp>
              <p:nvGrpSpPr>
                <p:cNvPr id="61" name="Group 60">
                  <a:extLst>
                    <a:ext uri="{FF2B5EF4-FFF2-40B4-BE49-F238E27FC236}">
                      <a16:creationId xmlns:a16="http://schemas.microsoft.com/office/drawing/2014/main" id="{17E184E9-DE77-47E4-B225-31F0E6C9F03A}"/>
                    </a:ext>
                  </a:extLst>
                </p:cNvPr>
                <p:cNvGrpSpPr/>
                <p:nvPr/>
              </p:nvGrpSpPr>
              <p:grpSpPr>
                <a:xfrm>
                  <a:off x="8646326" y="3760108"/>
                  <a:ext cx="2271784" cy="2036772"/>
                  <a:chOff x="8258247" y="4401909"/>
                  <a:chExt cx="1699681" cy="1523852"/>
                </a:xfrm>
              </p:grpSpPr>
              <p:pic>
                <p:nvPicPr>
                  <p:cNvPr id="69" name="Picture 68">
                    <a:extLst>
                      <a:ext uri="{FF2B5EF4-FFF2-40B4-BE49-F238E27FC236}">
                        <a16:creationId xmlns:a16="http://schemas.microsoft.com/office/drawing/2014/main" id="{B6C16D90-C663-417C-B67C-29F223340F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70" name="Rectangle 69">
                    <a:extLst>
                      <a:ext uri="{FF2B5EF4-FFF2-40B4-BE49-F238E27FC236}">
                        <a16:creationId xmlns:a16="http://schemas.microsoft.com/office/drawing/2014/main" id="{6D6E796E-3215-4FAF-A4A8-51931B796627}"/>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71" name="Rectangle 70">
                    <a:extLst>
                      <a:ext uri="{FF2B5EF4-FFF2-40B4-BE49-F238E27FC236}">
                        <a16:creationId xmlns:a16="http://schemas.microsoft.com/office/drawing/2014/main" id="{3951B751-EC94-4432-9CCA-74EC25DE4033}"/>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62" name="Group 61">
                  <a:extLst>
                    <a:ext uri="{FF2B5EF4-FFF2-40B4-BE49-F238E27FC236}">
                      <a16:creationId xmlns:a16="http://schemas.microsoft.com/office/drawing/2014/main" id="{C6CD9DB8-B46D-45FC-A370-47639B4BC452}"/>
                    </a:ext>
                  </a:extLst>
                </p:cNvPr>
                <p:cNvGrpSpPr/>
                <p:nvPr/>
              </p:nvGrpSpPr>
              <p:grpSpPr>
                <a:xfrm>
                  <a:off x="7498810" y="4257114"/>
                  <a:ext cx="2271784" cy="2036772"/>
                  <a:chOff x="7383827" y="5017936"/>
                  <a:chExt cx="1699681" cy="1523852"/>
                </a:xfrm>
              </p:grpSpPr>
              <p:sp>
                <p:nvSpPr>
                  <p:cNvPr id="63" name="Rectangle 62">
                    <a:extLst>
                      <a:ext uri="{FF2B5EF4-FFF2-40B4-BE49-F238E27FC236}">
                        <a16:creationId xmlns:a16="http://schemas.microsoft.com/office/drawing/2014/main" id="{D2A7199E-6EFF-45D6-97F6-9A1BE1B94894}"/>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64" name="Group 63">
                    <a:extLst>
                      <a:ext uri="{FF2B5EF4-FFF2-40B4-BE49-F238E27FC236}">
                        <a16:creationId xmlns:a16="http://schemas.microsoft.com/office/drawing/2014/main" id="{95618FAD-4A85-41AC-8551-7EBCFAE1FEE8}"/>
                      </a:ext>
                    </a:extLst>
                  </p:cNvPr>
                  <p:cNvGrpSpPr/>
                  <p:nvPr/>
                </p:nvGrpSpPr>
                <p:grpSpPr>
                  <a:xfrm>
                    <a:off x="7383827" y="5017936"/>
                    <a:ext cx="1699681" cy="1523852"/>
                    <a:chOff x="6246902" y="3993276"/>
                    <a:chExt cx="1699681" cy="1523852"/>
                  </a:xfrm>
                </p:grpSpPr>
                <p:pic>
                  <p:nvPicPr>
                    <p:cNvPr id="65" name="Picture 64">
                      <a:extLst>
                        <a:ext uri="{FF2B5EF4-FFF2-40B4-BE49-F238E27FC236}">
                          <a16:creationId xmlns:a16="http://schemas.microsoft.com/office/drawing/2014/main" id="{26B5FEF7-F431-4BBA-A8D0-A40A3F4EE5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66" name="Rectangle 65">
                      <a:extLst>
                        <a:ext uri="{FF2B5EF4-FFF2-40B4-BE49-F238E27FC236}">
                          <a16:creationId xmlns:a16="http://schemas.microsoft.com/office/drawing/2014/main" id="{D0115DB0-812D-40EE-A99B-D6DBAF00C16B}"/>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67" name="Rectangle 66">
                      <a:extLst>
                        <a:ext uri="{FF2B5EF4-FFF2-40B4-BE49-F238E27FC236}">
                          <a16:creationId xmlns:a16="http://schemas.microsoft.com/office/drawing/2014/main" id="{18103DBD-9AD6-4CCB-8ED1-31D692529B43}"/>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68" name="Rectangle 67">
                      <a:extLst>
                        <a:ext uri="{FF2B5EF4-FFF2-40B4-BE49-F238E27FC236}">
                          <a16:creationId xmlns:a16="http://schemas.microsoft.com/office/drawing/2014/main" id="{556D1B55-F043-4B07-A750-40229F430F1F}"/>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72" name="Group 71">
              <a:extLst>
                <a:ext uri="{FF2B5EF4-FFF2-40B4-BE49-F238E27FC236}">
                  <a16:creationId xmlns:a16="http://schemas.microsoft.com/office/drawing/2014/main" id="{4DFEF04F-B39A-4D8F-A229-45E3BDA9C267}"/>
                </a:ext>
              </a:extLst>
            </p:cNvPr>
            <p:cNvGrpSpPr/>
            <p:nvPr/>
          </p:nvGrpSpPr>
          <p:grpSpPr>
            <a:xfrm>
              <a:off x="7708637" y="3293500"/>
              <a:ext cx="1301914" cy="1079909"/>
              <a:chOff x="7538007" y="4131118"/>
              <a:chExt cx="1301914" cy="1079909"/>
            </a:xfrm>
          </p:grpSpPr>
          <p:pic>
            <p:nvPicPr>
              <p:cNvPr id="73" name="Picture 72">
                <a:extLst>
                  <a:ext uri="{FF2B5EF4-FFF2-40B4-BE49-F238E27FC236}">
                    <a16:creationId xmlns:a16="http://schemas.microsoft.com/office/drawing/2014/main" id="{5092FA32-6F4F-4631-BFCE-6990F0AD96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07" y="4131118"/>
                <a:ext cx="382695" cy="914400"/>
              </a:xfrm>
              <a:prstGeom prst="rect">
                <a:avLst/>
              </a:prstGeom>
              <a:effectLst>
                <a:glow rad="76200">
                  <a:schemeClr val="bg1"/>
                </a:glow>
              </a:effectLst>
            </p:spPr>
          </p:pic>
          <p:grpSp>
            <p:nvGrpSpPr>
              <p:cNvPr id="74" name="Group 73">
                <a:extLst>
                  <a:ext uri="{FF2B5EF4-FFF2-40B4-BE49-F238E27FC236}">
                    <a16:creationId xmlns:a16="http://schemas.microsoft.com/office/drawing/2014/main" id="{5602B10C-694B-48AF-B39C-D69767877E2C}"/>
                  </a:ext>
                </a:extLst>
              </p:cNvPr>
              <p:cNvGrpSpPr>
                <a:grpSpLocks noChangeAspect="1"/>
              </p:cNvGrpSpPr>
              <p:nvPr/>
            </p:nvGrpSpPr>
            <p:grpSpPr>
              <a:xfrm>
                <a:off x="7976142" y="4570947"/>
                <a:ext cx="863779" cy="640080"/>
                <a:chOff x="7498810" y="3760108"/>
                <a:chExt cx="3419300" cy="2533778"/>
              </a:xfrm>
            </p:grpSpPr>
            <p:grpSp>
              <p:nvGrpSpPr>
                <p:cNvPr id="75" name="Group 74">
                  <a:extLst>
                    <a:ext uri="{FF2B5EF4-FFF2-40B4-BE49-F238E27FC236}">
                      <a16:creationId xmlns:a16="http://schemas.microsoft.com/office/drawing/2014/main" id="{CD32314F-FAB4-4D93-967B-33098550BDCC}"/>
                    </a:ext>
                  </a:extLst>
                </p:cNvPr>
                <p:cNvGrpSpPr/>
                <p:nvPr/>
              </p:nvGrpSpPr>
              <p:grpSpPr>
                <a:xfrm>
                  <a:off x="8646326" y="3760108"/>
                  <a:ext cx="2271784" cy="2036772"/>
                  <a:chOff x="8258247" y="4401909"/>
                  <a:chExt cx="1699681" cy="1523852"/>
                </a:xfrm>
              </p:grpSpPr>
              <p:pic>
                <p:nvPicPr>
                  <p:cNvPr id="83" name="Picture 82">
                    <a:extLst>
                      <a:ext uri="{FF2B5EF4-FFF2-40B4-BE49-F238E27FC236}">
                        <a16:creationId xmlns:a16="http://schemas.microsoft.com/office/drawing/2014/main" id="{501F5398-D448-4E98-8949-C42A3CC3A5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84" name="Rectangle 83">
                    <a:extLst>
                      <a:ext uri="{FF2B5EF4-FFF2-40B4-BE49-F238E27FC236}">
                        <a16:creationId xmlns:a16="http://schemas.microsoft.com/office/drawing/2014/main" id="{FDC7AD49-5731-4472-AABC-FB43D91DB132}"/>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5" name="Rectangle 84">
                    <a:extLst>
                      <a:ext uri="{FF2B5EF4-FFF2-40B4-BE49-F238E27FC236}">
                        <a16:creationId xmlns:a16="http://schemas.microsoft.com/office/drawing/2014/main" id="{215718AA-BDD1-4DAA-8882-DF68ED83D5B6}"/>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76" name="Group 75">
                  <a:extLst>
                    <a:ext uri="{FF2B5EF4-FFF2-40B4-BE49-F238E27FC236}">
                      <a16:creationId xmlns:a16="http://schemas.microsoft.com/office/drawing/2014/main" id="{EE221338-3C95-45E2-B8D4-23E37A581BDD}"/>
                    </a:ext>
                  </a:extLst>
                </p:cNvPr>
                <p:cNvGrpSpPr/>
                <p:nvPr/>
              </p:nvGrpSpPr>
              <p:grpSpPr>
                <a:xfrm>
                  <a:off x="7498810" y="4257114"/>
                  <a:ext cx="2271784" cy="2036772"/>
                  <a:chOff x="7383827" y="5017936"/>
                  <a:chExt cx="1699681" cy="1523852"/>
                </a:xfrm>
              </p:grpSpPr>
              <p:sp>
                <p:nvSpPr>
                  <p:cNvPr id="77" name="Rectangle 76">
                    <a:extLst>
                      <a:ext uri="{FF2B5EF4-FFF2-40B4-BE49-F238E27FC236}">
                        <a16:creationId xmlns:a16="http://schemas.microsoft.com/office/drawing/2014/main" id="{BD1EF6BD-DBB7-4537-97E0-1F008B7C0799}"/>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78" name="Group 77">
                    <a:extLst>
                      <a:ext uri="{FF2B5EF4-FFF2-40B4-BE49-F238E27FC236}">
                        <a16:creationId xmlns:a16="http://schemas.microsoft.com/office/drawing/2014/main" id="{4CBA93F4-67C8-4F86-A390-6F67E8F3848F}"/>
                      </a:ext>
                    </a:extLst>
                  </p:cNvPr>
                  <p:cNvGrpSpPr/>
                  <p:nvPr/>
                </p:nvGrpSpPr>
                <p:grpSpPr>
                  <a:xfrm>
                    <a:off x="7383827" y="5017936"/>
                    <a:ext cx="1699681" cy="1523852"/>
                    <a:chOff x="6246902" y="3993276"/>
                    <a:chExt cx="1699681" cy="1523852"/>
                  </a:xfrm>
                </p:grpSpPr>
                <p:pic>
                  <p:nvPicPr>
                    <p:cNvPr id="79" name="Picture 78">
                      <a:extLst>
                        <a:ext uri="{FF2B5EF4-FFF2-40B4-BE49-F238E27FC236}">
                          <a16:creationId xmlns:a16="http://schemas.microsoft.com/office/drawing/2014/main" id="{6E1E2637-CF20-4D82-9724-6100DF47493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80" name="Rectangle 79">
                      <a:extLst>
                        <a:ext uri="{FF2B5EF4-FFF2-40B4-BE49-F238E27FC236}">
                          <a16:creationId xmlns:a16="http://schemas.microsoft.com/office/drawing/2014/main" id="{1BCD54B3-0646-41BE-8E36-0F78BD1C0A69}"/>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1" name="Rectangle 80">
                      <a:extLst>
                        <a:ext uri="{FF2B5EF4-FFF2-40B4-BE49-F238E27FC236}">
                          <a16:creationId xmlns:a16="http://schemas.microsoft.com/office/drawing/2014/main" id="{6FBB31A4-C6E0-4961-8EA0-3EFF2354A40B}"/>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2" name="Rectangle 81">
                      <a:extLst>
                        <a:ext uri="{FF2B5EF4-FFF2-40B4-BE49-F238E27FC236}">
                          <a16:creationId xmlns:a16="http://schemas.microsoft.com/office/drawing/2014/main" id="{F71F7081-64B7-4F2C-BCE5-A1200755B10F}"/>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86" name="Group 85">
              <a:extLst>
                <a:ext uri="{FF2B5EF4-FFF2-40B4-BE49-F238E27FC236}">
                  <a16:creationId xmlns:a16="http://schemas.microsoft.com/office/drawing/2014/main" id="{A252D68B-FE76-4871-B56F-B9C34FB6A2F6}"/>
                </a:ext>
              </a:extLst>
            </p:cNvPr>
            <p:cNvGrpSpPr/>
            <p:nvPr/>
          </p:nvGrpSpPr>
          <p:grpSpPr>
            <a:xfrm>
              <a:off x="3575679" y="5468988"/>
              <a:ext cx="1301914" cy="1079909"/>
              <a:chOff x="7538007" y="4131118"/>
              <a:chExt cx="1301914" cy="1079909"/>
            </a:xfrm>
          </p:grpSpPr>
          <p:pic>
            <p:nvPicPr>
              <p:cNvPr id="87" name="Picture 86">
                <a:extLst>
                  <a:ext uri="{FF2B5EF4-FFF2-40B4-BE49-F238E27FC236}">
                    <a16:creationId xmlns:a16="http://schemas.microsoft.com/office/drawing/2014/main" id="{4CF4C811-70F3-4957-82E1-98CB79BC31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07" y="4131118"/>
                <a:ext cx="382695" cy="914400"/>
              </a:xfrm>
              <a:prstGeom prst="rect">
                <a:avLst/>
              </a:prstGeom>
              <a:effectLst>
                <a:glow rad="76200">
                  <a:schemeClr val="bg1"/>
                </a:glow>
              </a:effectLst>
            </p:spPr>
          </p:pic>
          <p:grpSp>
            <p:nvGrpSpPr>
              <p:cNvPr id="88" name="Group 87">
                <a:extLst>
                  <a:ext uri="{FF2B5EF4-FFF2-40B4-BE49-F238E27FC236}">
                    <a16:creationId xmlns:a16="http://schemas.microsoft.com/office/drawing/2014/main" id="{841994F0-9576-4F59-BDEA-F8B345D425CF}"/>
                  </a:ext>
                </a:extLst>
              </p:cNvPr>
              <p:cNvGrpSpPr>
                <a:grpSpLocks noChangeAspect="1"/>
              </p:cNvGrpSpPr>
              <p:nvPr/>
            </p:nvGrpSpPr>
            <p:grpSpPr>
              <a:xfrm>
                <a:off x="7976142" y="4570947"/>
                <a:ext cx="863779" cy="640080"/>
                <a:chOff x="7498810" y="3760108"/>
                <a:chExt cx="3419300" cy="2533778"/>
              </a:xfrm>
            </p:grpSpPr>
            <p:grpSp>
              <p:nvGrpSpPr>
                <p:cNvPr id="89" name="Group 88">
                  <a:extLst>
                    <a:ext uri="{FF2B5EF4-FFF2-40B4-BE49-F238E27FC236}">
                      <a16:creationId xmlns:a16="http://schemas.microsoft.com/office/drawing/2014/main" id="{A3EA2384-27C8-430A-8948-37FDDC2446F6}"/>
                    </a:ext>
                  </a:extLst>
                </p:cNvPr>
                <p:cNvGrpSpPr/>
                <p:nvPr/>
              </p:nvGrpSpPr>
              <p:grpSpPr>
                <a:xfrm>
                  <a:off x="8646326" y="3760108"/>
                  <a:ext cx="2271784" cy="2036772"/>
                  <a:chOff x="8258247" y="4401909"/>
                  <a:chExt cx="1699681" cy="1523852"/>
                </a:xfrm>
              </p:grpSpPr>
              <p:pic>
                <p:nvPicPr>
                  <p:cNvPr id="97" name="Picture 96">
                    <a:extLst>
                      <a:ext uri="{FF2B5EF4-FFF2-40B4-BE49-F238E27FC236}">
                        <a16:creationId xmlns:a16="http://schemas.microsoft.com/office/drawing/2014/main" id="{590A6661-05CA-4F67-9F19-1AF72BCC02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98" name="Rectangle 97">
                    <a:extLst>
                      <a:ext uri="{FF2B5EF4-FFF2-40B4-BE49-F238E27FC236}">
                        <a16:creationId xmlns:a16="http://schemas.microsoft.com/office/drawing/2014/main" id="{6EC9018B-5A75-4D4B-A885-8F7C49DE23D4}"/>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9" name="Rectangle 98">
                    <a:extLst>
                      <a:ext uri="{FF2B5EF4-FFF2-40B4-BE49-F238E27FC236}">
                        <a16:creationId xmlns:a16="http://schemas.microsoft.com/office/drawing/2014/main" id="{CF32B710-F30C-4032-A382-A2386FDD9600}"/>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90" name="Group 89">
                  <a:extLst>
                    <a:ext uri="{FF2B5EF4-FFF2-40B4-BE49-F238E27FC236}">
                      <a16:creationId xmlns:a16="http://schemas.microsoft.com/office/drawing/2014/main" id="{F6C3C101-44FE-4549-972C-5C36D108C578}"/>
                    </a:ext>
                  </a:extLst>
                </p:cNvPr>
                <p:cNvGrpSpPr/>
                <p:nvPr/>
              </p:nvGrpSpPr>
              <p:grpSpPr>
                <a:xfrm>
                  <a:off x="7498810" y="4257114"/>
                  <a:ext cx="2271784" cy="2036772"/>
                  <a:chOff x="7383827" y="5017936"/>
                  <a:chExt cx="1699681" cy="1523852"/>
                </a:xfrm>
              </p:grpSpPr>
              <p:sp>
                <p:nvSpPr>
                  <p:cNvPr id="91" name="Rectangle 90">
                    <a:extLst>
                      <a:ext uri="{FF2B5EF4-FFF2-40B4-BE49-F238E27FC236}">
                        <a16:creationId xmlns:a16="http://schemas.microsoft.com/office/drawing/2014/main" id="{D998BF13-6632-47AD-8D0F-F372DF6CC2A1}"/>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92" name="Group 91">
                    <a:extLst>
                      <a:ext uri="{FF2B5EF4-FFF2-40B4-BE49-F238E27FC236}">
                        <a16:creationId xmlns:a16="http://schemas.microsoft.com/office/drawing/2014/main" id="{A62433E1-4DD8-4D2C-831E-CE85B32A618D}"/>
                      </a:ext>
                    </a:extLst>
                  </p:cNvPr>
                  <p:cNvGrpSpPr/>
                  <p:nvPr/>
                </p:nvGrpSpPr>
                <p:grpSpPr>
                  <a:xfrm>
                    <a:off x="7383827" y="5017936"/>
                    <a:ext cx="1699681" cy="1523852"/>
                    <a:chOff x="6246902" y="3993276"/>
                    <a:chExt cx="1699681" cy="1523852"/>
                  </a:xfrm>
                </p:grpSpPr>
                <p:pic>
                  <p:nvPicPr>
                    <p:cNvPr id="93" name="Picture 92">
                      <a:extLst>
                        <a:ext uri="{FF2B5EF4-FFF2-40B4-BE49-F238E27FC236}">
                          <a16:creationId xmlns:a16="http://schemas.microsoft.com/office/drawing/2014/main" id="{12E824BF-E96B-4F9F-9839-9BD0BCFFA6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94" name="Rectangle 93">
                      <a:extLst>
                        <a:ext uri="{FF2B5EF4-FFF2-40B4-BE49-F238E27FC236}">
                          <a16:creationId xmlns:a16="http://schemas.microsoft.com/office/drawing/2014/main" id="{A05CF585-D789-4D21-BB61-BE9116EC7DF2}"/>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5" name="Rectangle 94">
                      <a:extLst>
                        <a:ext uri="{FF2B5EF4-FFF2-40B4-BE49-F238E27FC236}">
                          <a16:creationId xmlns:a16="http://schemas.microsoft.com/office/drawing/2014/main" id="{2B983775-995B-409E-84E3-6E8B3CFCE58D}"/>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6" name="Rectangle 95">
                      <a:extLst>
                        <a:ext uri="{FF2B5EF4-FFF2-40B4-BE49-F238E27FC236}">
                          <a16:creationId xmlns:a16="http://schemas.microsoft.com/office/drawing/2014/main" id="{9C09E1FF-969D-4311-90C2-6D2A10D102AE}"/>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00" name="Group 99">
              <a:extLst>
                <a:ext uri="{FF2B5EF4-FFF2-40B4-BE49-F238E27FC236}">
                  <a16:creationId xmlns:a16="http://schemas.microsoft.com/office/drawing/2014/main" id="{125FA1AC-887D-4E39-BF77-9267DE58765B}"/>
                </a:ext>
              </a:extLst>
            </p:cNvPr>
            <p:cNvGrpSpPr/>
            <p:nvPr/>
          </p:nvGrpSpPr>
          <p:grpSpPr>
            <a:xfrm>
              <a:off x="5969537" y="5382396"/>
              <a:ext cx="1345609" cy="1021908"/>
              <a:chOff x="9596118" y="4234935"/>
              <a:chExt cx="1345609" cy="1021908"/>
            </a:xfrm>
          </p:grpSpPr>
          <p:pic>
            <p:nvPicPr>
              <p:cNvPr id="101" name="Picture 100">
                <a:extLst>
                  <a:ext uri="{FF2B5EF4-FFF2-40B4-BE49-F238E27FC236}">
                    <a16:creationId xmlns:a16="http://schemas.microsoft.com/office/drawing/2014/main" id="{5F55AC64-010C-4F99-B016-C850EA127EA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102" name="Group 101">
                <a:extLst>
                  <a:ext uri="{FF2B5EF4-FFF2-40B4-BE49-F238E27FC236}">
                    <a16:creationId xmlns:a16="http://schemas.microsoft.com/office/drawing/2014/main" id="{DBF47F1D-14C5-4D40-ABEE-ED9385E9EBC8}"/>
                  </a:ext>
                </a:extLst>
              </p:cNvPr>
              <p:cNvGrpSpPr>
                <a:grpSpLocks noChangeAspect="1"/>
              </p:cNvGrpSpPr>
              <p:nvPr/>
            </p:nvGrpSpPr>
            <p:grpSpPr>
              <a:xfrm>
                <a:off x="10077948" y="4616763"/>
                <a:ext cx="863779" cy="640080"/>
                <a:chOff x="7498810" y="3760108"/>
                <a:chExt cx="3419300" cy="2533778"/>
              </a:xfrm>
            </p:grpSpPr>
            <p:grpSp>
              <p:nvGrpSpPr>
                <p:cNvPr id="103" name="Group 102">
                  <a:extLst>
                    <a:ext uri="{FF2B5EF4-FFF2-40B4-BE49-F238E27FC236}">
                      <a16:creationId xmlns:a16="http://schemas.microsoft.com/office/drawing/2014/main" id="{15CCEE66-81BA-4146-9784-208D6ABDD537}"/>
                    </a:ext>
                  </a:extLst>
                </p:cNvPr>
                <p:cNvGrpSpPr/>
                <p:nvPr/>
              </p:nvGrpSpPr>
              <p:grpSpPr>
                <a:xfrm>
                  <a:off x="8646326" y="3760108"/>
                  <a:ext cx="2271784" cy="2036772"/>
                  <a:chOff x="8258247" y="4401909"/>
                  <a:chExt cx="1699681" cy="1523852"/>
                </a:xfrm>
              </p:grpSpPr>
              <p:pic>
                <p:nvPicPr>
                  <p:cNvPr id="111" name="Picture 110">
                    <a:extLst>
                      <a:ext uri="{FF2B5EF4-FFF2-40B4-BE49-F238E27FC236}">
                        <a16:creationId xmlns:a16="http://schemas.microsoft.com/office/drawing/2014/main" id="{76BD0559-1823-4177-BFEC-CD87613164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12" name="Rectangle 111">
                    <a:extLst>
                      <a:ext uri="{FF2B5EF4-FFF2-40B4-BE49-F238E27FC236}">
                        <a16:creationId xmlns:a16="http://schemas.microsoft.com/office/drawing/2014/main" id="{BDE4A7CD-9283-4204-9498-C4E22FFC4152}"/>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3" name="Rectangle 112">
                    <a:extLst>
                      <a:ext uri="{FF2B5EF4-FFF2-40B4-BE49-F238E27FC236}">
                        <a16:creationId xmlns:a16="http://schemas.microsoft.com/office/drawing/2014/main" id="{AB0EB196-A2EB-42C2-AA7E-5926DEEC4029}"/>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04" name="Group 103">
                  <a:extLst>
                    <a:ext uri="{FF2B5EF4-FFF2-40B4-BE49-F238E27FC236}">
                      <a16:creationId xmlns:a16="http://schemas.microsoft.com/office/drawing/2014/main" id="{86AC98DD-53B5-4BA2-B882-52684E9458AB}"/>
                    </a:ext>
                  </a:extLst>
                </p:cNvPr>
                <p:cNvGrpSpPr/>
                <p:nvPr/>
              </p:nvGrpSpPr>
              <p:grpSpPr>
                <a:xfrm>
                  <a:off x="7498810" y="4257114"/>
                  <a:ext cx="2271784" cy="2036772"/>
                  <a:chOff x="7383827" y="5017936"/>
                  <a:chExt cx="1699681" cy="1523852"/>
                </a:xfrm>
              </p:grpSpPr>
              <p:sp>
                <p:nvSpPr>
                  <p:cNvPr id="105" name="Rectangle 104">
                    <a:extLst>
                      <a:ext uri="{FF2B5EF4-FFF2-40B4-BE49-F238E27FC236}">
                        <a16:creationId xmlns:a16="http://schemas.microsoft.com/office/drawing/2014/main" id="{436C75DB-DAA2-497B-AB8B-A5DAAA6D5882}"/>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06" name="Group 105">
                    <a:extLst>
                      <a:ext uri="{FF2B5EF4-FFF2-40B4-BE49-F238E27FC236}">
                        <a16:creationId xmlns:a16="http://schemas.microsoft.com/office/drawing/2014/main" id="{C22E3EB1-4115-47E5-86A3-F70FE0735D8C}"/>
                      </a:ext>
                    </a:extLst>
                  </p:cNvPr>
                  <p:cNvGrpSpPr/>
                  <p:nvPr/>
                </p:nvGrpSpPr>
                <p:grpSpPr>
                  <a:xfrm>
                    <a:off x="7383827" y="5017936"/>
                    <a:ext cx="1699681" cy="1523852"/>
                    <a:chOff x="6246902" y="3993276"/>
                    <a:chExt cx="1699681" cy="1523852"/>
                  </a:xfrm>
                </p:grpSpPr>
                <p:pic>
                  <p:nvPicPr>
                    <p:cNvPr id="107" name="Picture 106">
                      <a:extLst>
                        <a:ext uri="{FF2B5EF4-FFF2-40B4-BE49-F238E27FC236}">
                          <a16:creationId xmlns:a16="http://schemas.microsoft.com/office/drawing/2014/main" id="{06750814-3266-45B9-97ED-8B70FC867F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08" name="Rectangle 107">
                      <a:extLst>
                        <a:ext uri="{FF2B5EF4-FFF2-40B4-BE49-F238E27FC236}">
                          <a16:creationId xmlns:a16="http://schemas.microsoft.com/office/drawing/2014/main" id="{FC838ADE-DB0C-49E1-94FD-DEC090A10972}"/>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09" name="Rectangle 108">
                      <a:extLst>
                        <a:ext uri="{FF2B5EF4-FFF2-40B4-BE49-F238E27FC236}">
                          <a16:creationId xmlns:a16="http://schemas.microsoft.com/office/drawing/2014/main" id="{B53D894B-F31F-40F6-BD20-ACBEC979205B}"/>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0" name="Rectangle 109">
                      <a:extLst>
                        <a:ext uri="{FF2B5EF4-FFF2-40B4-BE49-F238E27FC236}">
                          <a16:creationId xmlns:a16="http://schemas.microsoft.com/office/drawing/2014/main" id="{177F9C8D-EC93-4002-B947-676F9ABA0F6C}"/>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14" name="Group 113">
              <a:extLst>
                <a:ext uri="{FF2B5EF4-FFF2-40B4-BE49-F238E27FC236}">
                  <a16:creationId xmlns:a16="http://schemas.microsoft.com/office/drawing/2014/main" id="{F69EB649-85B4-4CD1-ACA6-16067C6149D8}"/>
                </a:ext>
              </a:extLst>
            </p:cNvPr>
            <p:cNvGrpSpPr/>
            <p:nvPr/>
          </p:nvGrpSpPr>
          <p:grpSpPr>
            <a:xfrm>
              <a:off x="7754247" y="1864402"/>
              <a:ext cx="1345609" cy="1021908"/>
              <a:chOff x="9596118" y="4234935"/>
              <a:chExt cx="1345609" cy="1021908"/>
            </a:xfrm>
          </p:grpSpPr>
          <p:pic>
            <p:nvPicPr>
              <p:cNvPr id="115" name="Picture 114">
                <a:extLst>
                  <a:ext uri="{FF2B5EF4-FFF2-40B4-BE49-F238E27FC236}">
                    <a16:creationId xmlns:a16="http://schemas.microsoft.com/office/drawing/2014/main" id="{E08F2431-9DD3-43C0-9B5B-AA6CA67B88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116" name="Group 115">
                <a:extLst>
                  <a:ext uri="{FF2B5EF4-FFF2-40B4-BE49-F238E27FC236}">
                    <a16:creationId xmlns:a16="http://schemas.microsoft.com/office/drawing/2014/main" id="{9EFF35ED-BDAF-4784-89BD-30274EDF8699}"/>
                  </a:ext>
                </a:extLst>
              </p:cNvPr>
              <p:cNvGrpSpPr>
                <a:grpSpLocks noChangeAspect="1"/>
              </p:cNvGrpSpPr>
              <p:nvPr/>
            </p:nvGrpSpPr>
            <p:grpSpPr>
              <a:xfrm>
                <a:off x="10077948" y="4616763"/>
                <a:ext cx="863779" cy="640080"/>
                <a:chOff x="7498810" y="3760108"/>
                <a:chExt cx="3419300" cy="2533778"/>
              </a:xfrm>
            </p:grpSpPr>
            <p:grpSp>
              <p:nvGrpSpPr>
                <p:cNvPr id="117" name="Group 116">
                  <a:extLst>
                    <a:ext uri="{FF2B5EF4-FFF2-40B4-BE49-F238E27FC236}">
                      <a16:creationId xmlns:a16="http://schemas.microsoft.com/office/drawing/2014/main" id="{235A568C-F591-47AC-A283-9E7EDFBA13DF}"/>
                    </a:ext>
                  </a:extLst>
                </p:cNvPr>
                <p:cNvGrpSpPr/>
                <p:nvPr/>
              </p:nvGrpSpPr>
              <p:grpSpPr>
                <a:xfrm>
                  <a:off x="8646326" y="3760108"/>
                  <a:ext cx="2271784" cy="2036772"/>
                  <a:chOff x="8258247" y="4401909"/>
                  <a:chExt cx="1699681" cy="1523852"/>
                </a:xfrm>
              </p:grpSpPr>
              <p:pic>
                <p:nvPicPr>
                  <p:cNvPr id="125" name="Picture 124">
                    <a:extLst>
                      <a:ext uri="{FF2B5EF4-FFF2-40B4-BE49-F238E27FC236}">
                        <a16:creationId xmlns:a16="http://schemas.microsoft.com/office/drawing/2014/main" id="{3F834C99-52A7-4FF8-A622-726C8E64D5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26" name="Rectangle 125">
                    <a:extLst>
                      <a:ext uri="{FF2B5EF4-FFF2-40B4-BE49-F238E27FC236}">
                        <a16:creationId xmlns:a16="http://schemas.microsoft.com/office/drawing/2014/main" id="{CF112B5B-F052-4913-96E8-52BF04C2F2FC}"/>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7" name="Rectangle 126">
                    <a:extLst>
                      <a:ext uri="{FF2B5EF4-FFF2-40B4-BE49-F238E27FC236}">
                        <a16:creationId xmlns:a16="http://schemas.microsoft.com/office/drawing/2014/main" id="{A9B9F35C-BB5C-4143-A967-00E042B0EBFD}"/>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18" name="Group 117">
                  <a:extLst>
                    <a:ext uri="{FF2B5EF4-FFF2-40B4-BE49-F238E27FC236}">
                      <a16:creationId xmlns:a16="http://schemas.microsoft.com/office/drawing/2014/main" id="{CB993C76-5F19-4ECC-912A-6CF3922FCA49}"/>
                    </a:ext>
                  </a:extLst>
                </p:cNvPr>
                <p:cNvGrpSpPr/>
                <p:nvPr/>
              </p:nvGrpSpPr>
              <p:grpSpPr>
                <a:xfrm>
                  <a:off x="7498810" y="4257114"/>
                  <a:ext cx="2271784" cy="2036772"/>
                  <a:chOff x="7383827" y="5017936"/>
                  <a:chExt cx="1699681" cy="1523852"/>
                </a:xfrm>
              </p:grpSpPr>
              <p:sp>
                <p:nvSpPr>
                  <p:cNvPr id="119" name="Rectangle 118">
                    <a:extLst>
                      <a:ext uri="{FF2B5EF4-FFF2-40B4-BE49-F238E27FC236}">
                        <a16:creationId xmlns:a16="http://schemas.microsoft.com/office/drawing/2014/main" id="{267A17F2-A468-49FD-B54B-89C5408F104F}"/>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20" name="Group 119">
                    <a:extLst>
                      <a:ext uri="{FF2B5EF4-FFF2-40B4-BE49-F238E27FC236}">
                        <a16:creationId xmlns:a16="http://schemas.microsoft.com/office/drawing/2014/main" id="{74400BA9-A34F-4494-B415-2B1E2AE34D16}"/>
                      </a:ext>
                    </a:extLst>
                  </p:cNvPr>
                  <p:cNvGrpSpPr/>
                  <p:nvPr/>
                </p:nvGrpSpPr>
                <p:grpSpPr>
                  <a:xfrm>
                    <a:off x="7383827" y="5017936"/>
                    <a:ext cx="1699681" cy="1523852"/>
                    <a:chOff x="6246902" y="3993276"/>
                    <a:chExt cx="1699681" cy="1523852"/>
                  </a:xfrm>
                </p:grpSpPr>
                <p:pic>
                  <p:nvPicPr>
                    <p:cNvPr id="121" name="Picture 120">
                      <a:extLst>
                        <a:ext uri="{FF2B5EF4-FFF2-40B4-BE49-F238E27FC236}">
                          <a16:creationId xmlns:a16="http://schemas.microsoft.com/office/drawing/2014/main" id="{569ED9B2-9B57-4888-87C1-3CA62F2BDE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22" name="Rectangle 121">
                      <a:extLst>
                        <a:ext uri="{FF2B5EF4-FFF2-40B4-BE49-F238E27FC236}">
                          <a16:creationId xmlns:a16="http://schemas.microsoft.com/office/drawing/2014/main" id="{C7D146B8-C086-4401-800B-538D214BB4BE}"/>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3" name="Rectangle 122">
                      <a:extLst>
                        <a:ext uri="{FF2B5EF4-FFF2-40B4-BE49-F238E27FC236}">
                          <a16:creationId xmlns:a16="http://schemas.microsoft.com/office/drawing/2014/main" id="{5CC1734C-0127-4201-9B28-3823B847DE64}"/>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4" name="Rectangle 123">
                      <a:extLst>
                        <a:ext uri="{FF2B5EF4-FFF2-40B4-BE49-F238E27FC236}">
                          <a16:creationId xmlns:a16="http://schemas.microsoft.com/office/drawing/2014/main" id="{5D22CBC3-3962-4463-A0E3-63BD84735523}"/>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28" name="Group 127">
              <a:extLst>
                <a:ext uri="{FF2B5EF4-FFF2-40B4-BE49-F238E27FC236}">
                  <a16:creationId xmlns:a16="http://schemas.microsoft.com/office/drawing/2014/main" id="{DE271308-124F-4125-AFC9-4EAF5991155B}"/>
                </a:ext>
              </a:extLst>
            </p:cNvPr>
            <p:cNvGrpSpPr/>
            <p:nvPr/>
          </p:nvGrpSpPr>
          <p:grpSpPr>
            <a:xfrm>
              <a:off x="7720173" y="5402772"/>
              <a:ext cx="1345609" cy="1021908"/>
              <a:chOff x="9596118" y="4234935"/>
              <a:chExt cx="1345609" cy="1021908"/>
            </a:xfrm>
          </p:grpSpPr>
          <p:pic>
            <p:nvPicPr>
              <p:cNvPr id="129" name="Picture 128">
                <a:extLst>
                  <a:ext uri="{FF2B5EF4-FFF2-40B4-BE49-F238E27FC236}">
                    <a16:creationId xmlns:a16="http://schemas.microsoft.com/office/drawing/2014/main" id="{B21766D6-7D04-4A3A-BC8A-5F2C0A2E9E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130" name="Group 129">
                <a:extLst>
                  <a:ext uri="{FF2B5EF4-FFF2-40B4-BE49-F238E27FC236}">
                    <a16:creationId xmlns:a16="http://schemas.microsoft.com/office/drawing/2014/main" id="{8D9D4F55-84B0-4327-98EA-50B10E80062B}"/>
                  </a:ext>
                </a:extLst>
              </p:cNvPr>
              <p:cNvGrpSpPr>
                <a:grpSpLocks noChangeAspect="1"/>
              </p:cNvGrpSpPr>
              <p:nvPr/>
            </p:nvGrpSpPr>
            <p:grpSpPr>
              <a:xfrm>
                <a:off x="10077948" y="4616763"/>
                <a:ext cx="863779" cy="640080"/>
                <a:chOff x="7498810" y="3760108"/>
                <a:chExt cx="3419300" cy="2533778"/>
              </a:xfrm>
            </p:grpSpPr>
            <p:grpSp>
              <p:nvGrpSpPr>
                <p:cNvPr id="131" name="Group 130">
                  <a:extLst>
                    <a:ext uri="{FF2B5EF4-FFF2-40B4-BE49-F238E27FC236}">
                      <a16:creationId xmlns:a16="http://schemas.microsoft.com/office/drawing/2014/main" id="{126A2438-8DCC-4F9F-8A7D-FCDD1713D074}"/>
                    </a:ext>
                  </a:extLst>
                </p:cNvPr>
                <p:cNvGrpSpPr/>
                <p:nvPr/>
              </p:nvGrpSpPr>
              <p:grpSpPr>
                <a:xfrm>
                  <a:off x="8646326" y="3760108"/>
                  <a:ext cx="2271784" cy="2036772"/>
                  <a:chOff x="8258247" y="4401909"/>
                  <a:chExt cx="1699681" cy="1523852"/>
                </a:xfrm>
              </p:grpSpPr>
              <p:pic>
                <p:nvPicPr>
                  <p:cNvPr id="139" name="Picture 138">
                    <a:extLst>
                      <a:ext uri="{FF2B5EF4-FFF2-40B4-BE49-F238E27FC236}">
                        <a16:creationId xmlns:a16="http://schemas.microsoft.com/office/drawing/2014/main" id="{49FAFBFF-8D31-4979-BDBD-163D44F75ED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40" name="Rectangle 139">
                    <a:extLst>
                      <a:ext uri="{FF2B5EF4-FFF2-40B4-BE49-F238E27FC236}">
                        <a16:creationId xmlns:a16="http://schemas.microsoft.com/office/drawing/2014/main" id="{CD36FD6D-331D-441D-8B9E-7EBFC4BB97D1}"/>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41" name="Rectangle 140">
                    <a:extLst>
                      <a:ext uri="{FF2B5EF4-FFF2-40B4-BE49-F238E27FC236}">
                        <a16:creationId xmlns:a16="http://schemas.microsoft.com/office/drawing/2014/main" id="{DFB8DD4A-50BA-4108-A199-7D8379B2420E}"/>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32" name="Group 131">
                  <a:extLst>
                    <a:ext uri="{FF2B5EF4-FFF2-40B4-BE49-F238E27FC236}">
                      <a16:creationId xmlns:a16="http://schemas.microsoft.com/office/drawing/2014/main" id="{6D91C44D-0161-4EDC-B3FB-42B7DE299AB7}"/>
                    </a:ext>
                  </a:extLst>
                </p:cNvPr>
                <p:cNvGrpSpPr/>
                <p:nvPr/>
              </p:nvGrpSpPr>
              <p:grpSpPr>
                <a:xfrm>
                  <a:off x="7498810" y="4257114"/>
                  <a:ext cx="2271784" cy="2036772"/>
                  <a:chOff x="7383827" y="5017936"/>
                  <a:chExt cx="1699681" cy="1523852"/>
                </a:xfrm>
              </p:grpSpPr>
              <p:sp>
                <p:nvSpPr>
                  <p:cNvPr id="133" name="Rectangle 132">
                    <a:extLst>
                      <a:ext uri="{FF2B5EF4-FFF2-40B4-BE49-F238E27FC236}">
                        <a16:creationId xmlns:a16="http://schemas.microsoft.com/office/drawing/2014/main" id="{D52DCA5D-B245-43B5-87D1-C12C2D505DB9}"/>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34" name="Group 133">
                    <a:extLst>
                      <a:ext uri="{FF2B5EF4-FFF2-40B4-BE49-F238E27FC236}">
                        <a16:creationId xmlns:a16="http://schemas.microsoft.com/office/drawing/2014/main" id="{0FA8D6C7-F66F-41FF-AFAB-9F429B8509D8}"/>
                      </a:ext>
                    </a:extLst>
                  </p:cNvPr>
                  <p:cNvGrpSpPr/>
                  <p:nvPr/>
                </p:nvGrpSpPr>
                <p:grpSpPr>
                  <a:xfrm>
                    <a:off x="7383827" y="5017936"/>
                    <a:ext cx="1699681" cy="1523852"/>
                    <a:chOff x="6246902" y="3993276"/>
                    <a:chExt cx="1699681" cy="1523852"/>
                  </a:xfrm>
                </p:grpSpPr>
                <p:pic>
                  <p:nvPicPr>
                    <p:cNvPr id="135" name="Picture 134">
                      <a:extLst>
                        <a:ext uri="{FF2B5EF4-FFF2-40B4-BE49-F238E27FC236}">
                          <a16:creationId xmlns:a16="http://schemas.microsoft.com/office/drawing/2014/main" id="{B259A5D2-131B-4F0F-BEF0-985DC3399D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36" name="Rectangle 135">
                      <a:extLst>
                        <a:ext uri="{FF2B5EF4-FFF2-40B4-BE49-F238E27FC236}">
                          <a16:creationId xmlns:a16="http://schemas.microsoft.com/office/drawing/2014/main" id="{C4F9028C-ED1C-46BF-A69F-3DD8C85946D8}"/>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37" name="Rectangle 136">
                      <a:extLst>
                        <a:ext uri="{FF2B5EF4-FFF2-40B4-BE49-F238E27FC236}">
                          <a16:creationId xmlns:a16="http://schemas.microsoft.com/office/drawing/2014/main" id="{4C56523F-C39C-4492-B2C2-A57E5E450090}"/>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38" name="Rectangle 137">
                      <a:extLst>
                        <a:ext uri="{FF2B5EF4-FFF2-40B4-BE49-F238E27FC236}">
                          <a16:creationId xmlns:a16="http://schemas.microsoft.com/office/drawing/2014/main" id="{A5FAD3C2-C3E2-42FC-ACA8-4379B1E31EF2}"/>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42" name="Group 141">
              <a:extLst>
                <a:ext uri="{FF2B5EF4-FFF2-40B4-BE49-F238E27FC236}">
                  <a16:creationId xmlns:a16="http://schemas.microsoft.com/office/drawing/2014/main" id="{E4315674-1E8B-4B99-916C-03A7C2E4DFFB}"/>
                </a:ext>
              </a:extLst>
            </p:cNvPr>
            <p:cNvGrpSpPr/>
            <p:nvPr/>
          </p:nvGrpSpPr>
          <p:grpSpPr>
            <a:xfrm>
              <a:off x="3498724" y="1543115"/>
              <a:ext cx="1345609" cy="1021908"/>
              <a:chOff x="9596118" y="4234935"/>
              <a:chExt cx="1345609" cy="1021908"/>
            </a:xfrm>
          </p:grpSpPr>
          <p:pic>
            <p:nvPicPr>
              <p:cNvPr id="143" name="Picture 142">
                <a:extLst>
                  <a:ext uri="{FF2B5EF4-FFF2-40B4-BE49-F238E27FC236}">
                    <a16:creationId xmlns:a16="http://schemas.microsoft.com/office/drawing/2014/main" id="{63136F49-23F2-45DC-8816-6910885F9D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144" name="Group 143">
                <a:extLst>
                  <a:ext uri="{FF2B5EF4-FFF2-40B4-BE49-F238E27FC236}">
                    <a16:creationId xmlns:a16="http://schemas.microsoft.com/office/drawing/2014/main" id="{1DDBA3F9-40CE-4B42-BD48-CAEACEBB14CC}"/>
                  </a:ext>
                </a:extLst>
              </p:cNvPr>
              <p:cNvGrpSpPr>
                <a:grpSpLocks noChangeAspect="1"/>
              </p:cNvGrpSpPr>
              <p:nvPr/>
            </p:nvGrpSpPr>
            <p:grpSpPr>
              <a:xfrm>
                <a:off x="10077948" y="4616763"/>
                <a:ext cx="863779" cy="640080"/>
                <a:chOff x="7498810" y="3760108"/>
                <a:chExt cx="3419300" cy="2533778"/>
              </a:xfrm>
            </p:grpSpPr>
            <p:grpSp>
              <p:nvGrpSpPr>
                <p:cNvPr id="145" name="Group 144">
                  <a:extLst>
                    <a:ext uri="{FF2B5EF4-FFF2-40B4-BE49-F238E27FC236}">
                      <a16:creationId xmlns:a16="http://schemas.microsoft.com/office/drawing/2014/main" id="{24E3C05B-6731-46A4-81DC-E5D620C884D7}"/>
                    </a:ext>
                  </a:extLst>
                </p:cNvPr>
                <p:cNvGrpSpPr/>
                <p:nvPr/>
              </p:nvGrpSpPr>
              <p:grpSpPr>
                <a:xfrm>
                  <a:off x="8646326" y="3760108"/>
                  <a:ext cx="2271784" cy="2036772"/>
                  <a:chOff x="8258247" y="4401909"/>
                  <a:chExt cx="1699681" cy="1523852"/>
                </a:xfrm>
              </p:grpSpPr>
              <p:pic>
                <p:nvPicPr>
                  <p:cNvPr id="153" name="Picture 152">
                    <a:extLst>
                      <a:ext uri="{FF2B5EF4-FFF2-40B4-BE49-F238E27FC236}">
                        <a16:creationId xmlns:a16="http://schemas.microsoft.com/office/drawing/2014/main" id="{1C543CB5-24FD-4CEF-9BAE-1C5F361228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54" name="Rectangle 153">
                    <a:extLst>
                      <a:ext uri="{FF2B5EF4-FFF2-40B4-BE49-F238E27FC236}">
                        <a16:creationId xmlns:a16="http://schemas.microsoft.com/office/drawing/2014/main" id="{E5D11023-C808-489B-9763-86EFC3EA1D63}"/>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5" name="Rectangle 154">
                    <a:extLst>
                      <a:ext uri="{FF2B5EF4-FFF2-40B4-BE49-F238E27FC236}">
                        <a16:creationId xmlns:a16="http://schemas.microsoft.com/office/drawing/2014/main" id="{1DE959E6-991E-4DFD-9862-8C33949D73C1}"/>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46" name="Group 145">
                  <a:extLst>
                    <a:ext uri="{FF2B5EF4-FFF2-40B4-BE49-F238E27FC236}">
                      <a16:creationId xmlns:a16="http://schemas.microsoft.com/office/drawing/2014/main" id="{5F6393FF-76F9-4E67-978C-C51BE8B476FF}"/>
                    </a:ext>
                  </a:extLst>
                </p:cNvPr>
                <p:cNvGrpSpPr/>
                <p:nvPr/>
              </p:nvGrpSpPr>
              <p:grpSpPr>
                <a:xfrm>
                  <a:off x="7498810" y="4257114"/>
                  <a:ext cx="2271784" cy="2036772"/>
                  <a:chOff x="7383827" y="5017936"/>
                  <a:chExt cx="1699681" cy="1523852"/>
                </a:xfrm>
              </p:grpSpPr>
              <p:sp>
                <p:nvSpPr>
                  <p:cNvPr id="147" name="Rectangle 146">
                    <a:extLst>
                      <a:ext uri="{FF2B5EF4-FFF2-40B4-BE49-F238E27FC236}">
                        <a16:creationId xmlns:a16="http://schemas.microsoft.com/office/drawing/2014/main" id="{6E5A685E-8F43-4189-8430-47D66E623949}"/>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48" name="Group 147">
                    <a:extLst>
                      <a:ext uri="{FF2B5EF4-FFF2-40B4-BE49-F238E27FC236}">
                        <a16:creationId xmlns:a16="http://schemas.microsoft.com/office/drawing/2014/main" id="{1C76B591-FDA7-40FF-BE13-694E99749678}"/>
                      </a:ext>
                    </a:extLst>
                  </p:cNvPr>
                  <p:cNvGrpSpPr/>
                  <p:nvPr/>
                </p:nvGrpSpPr>
                <p:grpSpPr>
                  <a:xfrm>
                    <a:off x="7383827" y="5017936"/>
                    <a:ext cx="1699681" cy="1523852"/>
                    <a:chOff x="6246902" y="3993276"/>
                    <a:chExt cx="1699681" cy="1523852"/>
                  </a:xfrm>
                </p:grpSpPr>
                <p:pic>
                  <p:nvPicPr>
                    <p:cNvPr id="149" name="Picture 148">
                      <a:extLst>
                        <a:ext uri="{FF2B5EF4-FFF2-40B4-BE49-F238E27FC236}">
                          <a16:creationId xmlns:a16="http://schemas.microsoft.com/office/drawing/2014/main" id="{AD409689-E813-4777-B143-15B8720034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50" name="Rectangle 149">
                      <a:extLst>
                        <a:ext uri="{FF2B5EF4-FFF2-40B4-BE49-F238E27FC236}">
                          <a16:creationId xmlns:a16="http://schemas.microsoft.com/office/drawing/2014/main" id="{4E17442A-2BBE-49D9-A782-882999D4E88F}"/>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1" name="Rectangle 150">
                      <a:extLst>
                        <a:ext uri="{FF2B5EF4-FFF2-40B4-BE49-F238E27FC236}">
                          <a16:creationId xmlns:a16="http://schemas.microsoft.com/office/drawing/2014/main" id="{5FE6DBFC-01F7-4CDB-90A9-CBF622A45D6C}"/>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2" name="Rectangle 151">
                      <a:extLst>
                        <a:ext uri="{FF2B5EF4-FFF2-40B4-BE49-F238E27FC236}">
                          <a16:creationId xmlns:a16="http://schemas.microsoft.com/office/drawing/2014/main" id="{B38F42E9-8867-4677-B9ED-92D2C25637F5}"/>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nvGrpSpPr>
            <p:cNvPr id="156" name="Group 155">
              <a:extLst>
                <a:ext uri="{FF2B5EF4-FFF2-40B4-BE49-F238E27FC236}">
                  <a16:creationId xmlns:a16="http://schemas.microsoft.com/office/drawing/2014/main" id="{E8D8A6D1-127F-4E45-9C80-5CC749507EA3}"/>
                </a:ext>
              </a:extLst>
            </p:cNvPr>
            <p:cNvGrpSpPr/>
            <p:nvPr/>
          </p:nvGrpSpPr>
          <p:grpSpPr>
            <a:xfrm>
              <a:off x="2522814" y="4106114"/>
              <a:ext cx="1345609" cy="1021908"/>
              <a:chOff x="9596118" y="4234935"/>
              <a:chExt cx="1345609" cy="1021908"/>
            </a:xfrm>
          </p:grpSpPr>
          <p:pic>
            <p:nvPicPr>
              <p:cNvPr id="157" name="Picture 156">
                <a:extLst>
                  <a:ext uri="{FF2B5EF4-FFF2-40B4-BE49-F238E27FC236}">
                    <a16:creationId xmlns:a16="http://schemas.microsoft.com/office/drawing/2014/main" id="{75FA5442-C564-43C5-85D2-9020145DD6A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6118" y="4234935"/>
                <a:ext cx="423335" cy="914400"/>
              </a:xfrm>
              <a:prstGeom prst="rect">
                <a:avLst/>
              </a:prstGeom>
              <a:effectLst>
                <a:glow rad="76200">
                  <a:schemeClr val="bg1"/>
                </a:glow>
              </a:effectLst>
            </p:spPr>
          </p:pic>
          <p:grpSp>
            <p:nvGrpSpPr>
              <p:cNvPr id="158" name="Group 157">
                <a:extLst>
                  <a:ext uri="{FF2B5EF4-FFF2-40B4-BE49-F238E27FC236}">
                    <a16:creationId xmlns:a16="http://schemas.microsoft.com/office/drawing/2014/main" id="{F74FE46C-7DA1-41EE-A8CA-45A86F39797B}"/>
                  </a:ext>
                </a:extLst>
              </p:cNvPr>
              <p:cNvGrpSpPr>
                <a:grpSpLocks noChangeAspect="1"/>
              </p:cNvGrpSpPr>
              <p:nvPr/>
            </p:nvGrpSpPr>
            <p:grpSpPr>
              <a:xfrm>
                <a:off x="10077948" y="4616763"/>
                <a:ext cx="863779" cy="640080"/>
                <a:chOff x="7498810" y="3760108"/>
                <a:chExt cx="3419300" cy="2533778"/>
              </a:xfrm>
            </p:grpSpPr>
            <p:grpSp>
              <p:nvGrpSpPr>
                <p:cNvPr id="159" name="Group 158">
                  <a:extLst>
                    <a:ext uri="{FF2B5EF4-FFF2-40B4-BE49-F238E27FC236}">
                      <a16:creationId xmlns:a16="http://schemas.microsoft.com/office/drawing/2014/main" id="{5D4B1821-AD40-4E16-8F23-7A7E0EB29E3F}"/>
                    </a:ext>
                  </a:extLst>
                </p:cNvPr>
                <p:cNvGrpSpPr/>
                <p:nvPr/>
              </p:nvGrpSpPr>
              <p:grpSpPr>
                <a:xfrm>
                  <a:off x="8646326" y="3760108"/>
                  <a:ext cx="2271784" cy="2036772"/>
                  <a:chOff x="8258247" y="4401909"/>
                  <a:chExt cx="1699681" cy="1523852"/>
                </a:xfrm>
              </p:grpSpPr>
              <p:pic>
                <p:nvPicPr>
                  <p:cNvPr id="167" name="Picture 166">
                    <a:extLst>
                      <a:ext uri="{FF2B5EF4-FFF2-40B4-BE49-F238E27FC236}">
                        <a16:creationId xmlns:a16="http://schemas.microsoft.com/office/drawing/2014/main" id="{2743A342-D449-419B-A932-761D22AFE8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8247" y="4401909"/>
                    <a:ext cx="1699681" cy="1523852"/>
                  </a:xfrm>
                  <a:prstGeom prst="rect">
                    <a:avLst/>
                  </a:prstGeom>
                </p:spPr>
              </p:pic>
              <p:sp>
                <p:nvSpPr>
                  <p:cNvPr id="168" name="Rectangle 167">
                    <a:extLst>
                      <a:ext uri="{FF2B5EF4-FFF2-40B4-BE49-F238E27FC236}">
                        <a16:creationId xmlns:a16="http://schemas.microsoft.com/office/drawing/2014/main" id="{681C3CBE-77C4-44EA-8219-39E5E741835E}"/>
                      </a:ext>
                    </a:extLst>
                  </p:cNvPr>
                  <p:cNvSpPr/>
                  <p:nvPr/>
                </p:nvSpPr>
                <p:spPr>
                  <a:xfrm>
                    <a:off x="8283449" y="5656082"/>
                    <a:ext cx="1418236"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9" name="Rectangle 168">
                    <a:extLst>
                      <a:ext uri="{FF2B5EF4-FFF2-40B4-BE49-F238E27FC236}">
                        <a16:creationId xmlns:a16="http://schemas.microsoft.com/office/drawing/2014/main" id="{7EEEB5C0-6FAD-4C36-9C93-43A1A7F0FB4F}"/>
                      </a:ext>
                    </a:extLst>
                  </p:cNvPr>
                  <p:cNvSpPr/>
                  <p:nvPr/>
                </p:nvSpPr>
                <p:spPr>
                  <a:xfrm flipH="1">
                    <a:off x="9219362" y="5426306"/>
                    <a:ext cx="708983"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160" name="Group 159">
                  <a:extLst>
                    <a:ext uri="{FF2B5EF4-FFF2-40B4-BE49-F238E27FC236}">
                      <a16:creationId xmlns:a16="http://schemas.microsoft.com/office/drawing/2014/main" id="{DAA649CD-5D96-49D9-9FA9-CD073FD1E6B3}"/>
                    </a:ext>
                  </a:extLst>
                </p:cNvPr>
                <p:cNvGrpSpPr/>
                <p:nvPr/>
              </p:nvGrpSpPr>
              <p:grpSpPr>
                <a:xfrm>
                  <a:off x="7498810" y="4257114"/>
                  <a:ext cx="2271784" cy="2036772"/>
                  <a:chOff x="7383827" y="5017936"/>
                  <a:chExt cx="1699681" cy="1523852"/>
                </a:xfrm>
              </p:grpSpPr>
              <p:sp>
                <p:nvSpPr>
                  <p:cNvPr id="161" name="Rectangle 160">
                    <a:extLst>
                      <a:ext uri="{FF2B5EF4-FFF2-40B4-BE49-F238E27FC236}">
                        <a16:creationId xmlns:a16="http://schemas.microsoft.com/office/drawing/2014/main" id="{92E031D0-7830-42C2-ADD8-7A7C9DC12643}"/>
                      </a:ext>
                    </a:extLst>
                  </p:cNvPr>
                  <p:cNvSpPr/>
                  <p:nvPr/>
                </p:nvSpPr>
                <p:spPr>
                  <a:xfrm>
                    <a:off x="7383827" y="5017936"/>
                    <a:ext cx="1694656" cy="152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162" name="Group 161">
                    <a:extLst>
                      <a:ext uri="{FF2B5EF4-FFF2-40B4-BE49-F238E27FC236}">
                        <a16:creationId xmlns:a16="http://schemas.microsoft.com/office/drawing/2014/main" id="{96058263-0E56-40E2-8B66-4210CCE175E7}"/>
                      </a:ext>
                    </a:extLst>
                  </p:cNvPr>
                  <p:cNvGrpSpPr/>
                  <p:nvPr/>
                </p:nvGrpSpPr>
                <p:grpSpPr>
                  <a:xfrm>
                    <a:off x="7383827" y="5017936"/>
                    <a:ext cx="1699681" cy="1523852"/>
                    <a:chOff x="6246902" y="3993276"/>
                    <a:chExt cx="1699681" cy="1523852"/>
                  </a:xfrm>
                </p:grpSpPr>
                <p:pic>
                  <p:nvPicPr>
                    <p:cNvPr id="163" name="Picture 162">
                      <a:extLst>
                        <a:ext uri="{FF2B5EF4-FFF2-40B4-BE49-F238E27FC236}">
                          <a16:creationId xmlns:a16="http://schemas.microsoft.com/office/drawing/2014/main" id="{85101341-AE8E-4E83-B7A0-91DF722054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6902" y="3993276"/>
                      <a:ext cx="1699681" cy="1523852"/>
                    </a:xfrm>
                    <a:prstGeom prst="rect">
                      <a:avLst/>
                    </a:prstGeom>
                  </p:spPr>
                </p:pic>
                <p:sp>
                  <p:nvSpPr>
                    <p:cNvPr id="164" name="Rectangle 163">
                      <a:extLst>
                        <a:ext uri="{FF2B5EF4-FFF2-40B4-BE49-F238E27FC236}">
                          <a16:creationId xmlns:a16="http://schemas.microsoft.com/office/drawing/2014/main" id="{9EAD343B-6066-44E0-8FA0-6FE31A9088F6}"/>
                        </a:ext>
                      </a:extLst>
                    </p:cNvPr>
                    <p:cNvSpPr/>
                    <p:nvPr/>
                  </p:nvSpPr>
                  <p:spPr>
                    <a:xfrm>
                      <a:off x="6737447" y="4533434"/>
                      <a:ext cx="1204111"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5" name="Rectangle 164">
                      <a:extLst>
                        <a:ext uri="{FF2B5EF4-FFF2-40B4-BE49-F238E27FC236}">
                          <a16:creationId xmlns:a16="http://schemas.microsoft.com/office/drawing/2014/main" id="{EDE8FF40-7CE4-47A7-97C0-03B13C803645}"/>
                        </a:ext>
                      </a:extLst>
                    </p:cNvPr>
                    <p:cNvSpPr/>
                    <p:nvPr/>
                  </p:nvSpPr>
                  <p:spPr>
                    <a:xfrm>
                      <a:off x="6272103" y="4782060"/>
                      <a:ext cx="1644899"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6" name="Rectangle 165">
                      <a:extLst>
                        <a:ext uri="{FF2B5EF4-FFF2-40B4-BE49-F238E27FC236}">
                          <a16:creationId xmlns:a16="http://schemas.microsoft.com/office/drawing/2014/main" id="{D6E2E7F7-3672-479F-A799-3D3440D409A7}"/>
                        </a:ext>
                      </a:extLst>
                    </p:cNvPr>
                    <p:cNvSpPr/>
                    <p:nvPr/>
                  </p:nvSpPr>
                  <p:spPr>
                    <a:xfrm>
                      <a:off x="6272183" y="5017673"/>
                      <a:ext cx="465264" cy="235613"/>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grpSp>
        </p:grpSp>
      </p:grpSp>
      <p:sp>
        <p:nvSpPr>
          <p:cNvPr id="3" name="Slide Number Placeholder 2"/>
          <p:cNvSpPr>
            <a:spLocks noGrp="1"/>
          </p:cNvSpPr>
          <p:nvPr>
            <p:ph type="sldNum" sz="quarter" idx="12"/>
          </p:nvPr>
        </p:nvSpPr>
        <p:spPr/>
        <p:txBody>
          <a:bodyPr/>
          <a:lstStyle/>
          <a:p>
            <a:fld id="{1B5DE891-BED3-4FCA-96F7-3F8A1588183F}" type="slidenum">
              <a:rPr lang="en-US" smtClean="0"/>
              <a:pPr/>
              <a:t>45</a:t>
            </a:fld>
            <a:endParaRPr lang="en-US" dirty="0"/>
          </a:p>
        </p:txBody>
      </p:sp>
    </p:spTree>
    <p:extLst>
      <p:ext uri="{BB962C8B-B14F-4D97-AF65-F5344CB8AC3E}">
        <p14:creationId xmlns:p14="http://schemas.microsoft.com/office/powerpoint/2010/main" val="4029454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B5CB82-04F9-4DE2-914D-6230DCBFB668}"/>
              </a:ext>
            </a:extLst>
          </p:cNvPr>
          <p:cNvSpPr txBox="1">
            <a:spLocks noGrp="1"/>
          </p:cNvSpPr>
          <p:nvPr>
            <p:ph type="title" idx="4294967295"/>
          </p:nvPr>
        </p:nvSpPr>
        <p:spPr>
          <a:xfrm>
            <a:off x="428625" y="228600"/>
            <a:ext cx="830060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a:t>
            </a:r>
            <a:r>
              <a:rPr lang="en-US" sz="4000" dirty="0">
                <a:latin typeface="Tahoma" panose="020B0604030504040204" pitchFamily="34" charset="0"/>
              </a:rPr>
              <a:t> </a:t>
            </a:r>
            <a:r>
              <a:rPr lang="en-US" sz="1000" dirty="0">
                <a:latin typeface="Tahoma" panose="020B0604030504040204" pitchFamily="34" charset="0"/>
              </a:rPr>
              <a:t>(6/22)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4" name="Picture 3" descr="Screenshot of the with date data tab of the LATTE online user interface.">
            <a:extLst>
              <a:ext uri="{FF2B5EF4-FFF2-40B4-BE49-F238E27FC236}">
                <a16:creationId xmlns:a16="http://schemas.microsoft.com/office/drawing/2014/main" id="{5C04359C-7AA8-4BBC-ACC1-40352B2B4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sp>
        <p:nvSpPr>
          <p:cNvPr id="9" name="Down Arrow 10" descr="Arrow pointing to the with date data tab in the LATTE online user interface.">
            <a:extLst>
              <a:ext uri="{FF2B5EF4-FFF2-40B4-BE49-F238E27FC236}">
                <a16:creationId xmlns:a16="http://schemas.microsoft.com/office/drawing/2014/main" id="{9DFC169A-8D9E-4661-B6B5-8637E6374CEE}"/>
              </a:ext>
            </a:extLst>
          </p:cNvPr>
          <p:cNvSpPr/>
          <p:nvPr/>
        </p:nvSpPr>
        <p:spPr>
          <a:xfrm rot="16200000">
            <a:off x="414144" y="1161288"/>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46</a:t>
            </a:fld>
            <a:endParaRPr lang="en-US" dirty="0"/>
          </a:p>
        </p:txBody>
      </p:sp>
    </p:spTree>
    <p:extLst>
      <p:ext uri="{BB962C8B-B14F-4D97-AF65-F5344CB8AC3E}">
        <p14:creationId xmlns:p14="http://schemas.microsoft.com/office/powerpoint/2010/main" val="8730422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E07C0-B519-446B-BE38-0F52D86F9AAA}"/>
              </a:ext>
            </a:extLst>
          </p:cNvPr>
          <p:cNvSpPr txBox="1">
            <a:spLocks noGrp="1"/>
          </p:cNvSpPr>
          <p:nvPr>
            <p:ph type="title" idx="4294967295"/>
          </p:nvPr>
        </p:nvSpPr>
        <p:spPr>
          <a:xfrm>
            <a:off x="428625" y="228600"/>
            <a:ext cx="830060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a:t>
            </a:r>
            <a:r>
              <a:rPr lang="en-US" sz="4000" dirty="0">
                <a:latin typeface="Tahoma" panose="020B0604030504040204" pitchFamily="34" charset="0"/>
              </a:rPr>
              <a:t> </a:t>
            </a:r>
            <a:r>
              <a:rPr lang="en-US" sz="1000" dirty="0">
                <a:latin typeface="Tahoma" panose="020B0604030504040204" pitchFamily="34" charset="0"/>
              </a:rPr>
              <a:t>(7/22)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7" name="Picture 6" descr="Screenshot of the with date data tab of the LATTE online user interface.">
            <a:extLst>
              <a:ext uri="{FF2B5EF4-FFF2-40B4-BE49-F238E27FC236}">
                <a16:creationId xmlns:a16="http://schemas.microsoft.com/office/drawing/2014/main" id="{CCBEB4FC-C319-456A-9EA1-C63588881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sp>
        <p:nvSpPr>
          <p:cNvPr id="6" name="Down Arrow 10" descr="Arrow pointing to the upload button for the Table of dates in locations input file in the LATTE online user interface.">
            <a:extLst>
              <a:ext uri="{FF2B5EF4-FFF2-40B4-BE49-F238E27FC236}">
                <a16:creationId xmlns:a16="http://schemas.microsoft.com/office/drawing/2014/main" id="{C48BEE20-CD8B-480B-8D08-03AA1413C9C0}"/>
              </a:ext>
            </a:extLst>
          </p:cNvPr>
          <p:cNvSpPr/>
          <p:nvPr/>
        </p:nvSpPr>
        <p:spPr>
          <a:xfrm rot="16200000">
            <a:off x="447971" y="2666961"/>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8" name="Down Arrow 10" descr="Arrow pointing to the upload button for the Table of infectious periods input file in the LATTE online user interface.">
            <a:extLst>
              <a:ext uri="{FF2B5EF4-FFF2-40B4-BE49-F238E27FC236}">
                <a16:creationId xmlns:a16="http://schemas.microsoft.com/office/drawing/2014/main" id="{7A9643F2-A299-49C8-AE25-562DD5A41DEC}"/>
              </a:ext>
            </a:extLst>
          </p:cNvPr>
          <p:cNvSpPr/>
          <p:nvPr/>
        </p:nvSpPr>
        <p:spPr>
          <a:xfrm rot="16200000">
            <a:off x="447975" y="3535328"/>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47</a:t>
            </a:fld>
            <a:endParaRPr lang="en-US" dirty="0"/>
          </a:p>
        </p:txBody>
      </p:sp>
    </p:spTree>
    <p:extLst>
      <p:ext uri="{BB962C8B-B14F-4D97-AF65-F5344CB8AC3E}">
        <p14:creationId xmlns:p14="http://schemas.microsoft.com/office/powerpoint/2010/main" val="2477039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659FCF3-7D22-4BBB-A9AE-3B0EF600BBFD}"/>
              </a:ext>
            </a:extLst>
          </p:cNvPr>
          <p:cNvSpPr txBox="1">
            <a:spLocks noGrp="1"/>
          </p:cNvSpPr>
          <p:nvPr>
            <p:ph type="title" idx="4294967295"/>
          </p:nvPr>
        </p:nvSpPr>
        <p:spPr>
          <a:xfrm>
            <a:off x="428625" y="228600"/>
            <a:ext cx="830060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a:t>
            </a:r>
            <a:r>
              <a:rPr lang="en-US" sz="4000" dirty="0">
                <a:latin typeface="Tahoma" panose="020B0604030504040204" pitchFamily="34" charset="0"/>
              </a:rPr>
              <a:t> </a:t>
            </a:r>
            <a:r>
              <a:rPr lang="en-US" sz="1000" dirty="0">
                <a:latin typeface="Tahoma" panose="020B0604030504040204" pitchFamily="34" charset="0"/>
              </a:rPr>
              <a:t>(8/22)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3" name="Picture 2" descr="Screenshot of the with date data tab of the LATTE online user interface.">
            <a:extLst>
              <a:ext uri="{FF2B5EF4-FFF2-40B4-BE49-F238E27FC236}">
                <a16:creationId xmlns:a16="http://schemas.microsoft.com/office/drawing/2014/main" id="{AAE60826-1B28-4F41-A21D-BD173A001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953" y="980595"/>
            <a:ext cx="9334167" cy="5596128"/>
          </a:xfrm>
          <a:prstGeom prst="rect">
            <a:avLst/>
          </a:prstGeom>
          <a:ln w="6350">
            <a:solidFill>
              <a:schemeClr val="tx1"/>
            </a:solidFill>
          </a:ln>
        </p:spPr>
      </p:pic>
      <p:sp>
        <p:nvSpPr>
          <p:cNvPr id="11" name="Down Arrow 10" descr="Arrow pointing to the help button in the LATTE online user interface.">
            <a:extLst>
              <a:ext uri="{FF2B5EF4-FFF2-40B4-BE49-F238E27FC236}">
                <a16:creationId xmlns:a16="http://schemas.microsoft.com/office/drawing/2014/main" id="{3822D2EE-358E-487A-9428-9BF5B3325AE0}"/>
              </a:ext>
            </a:extLst>
          </p:cNvPr>
          <p:cNvSpPr/>
          <p:nvPr/>
        </p:nvSpPr>
        <p:spPr>
          <a:xfrm rot="16200000">
            <a:off x="9060668" y="829957"/>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9" name="Slide Number Placeholder 8">
            <a:extLst>
              <a:ext uri="{FF2B5EF4-FFF2-40B4-BE49-F238E27FC236}">
                <a16:creationId xmlns:a16="http://schemas.microsoft.com/office/drawing/2014/main" id="{5A0C4C1E-E585-4CC9-AC3D-6D51A7F09173}"/>
              </a:ext>
            </a:extLst>
          </p:cNvPr>
          <p:cNvSpPr>
            <a:spLocks noGrp="1"/>
          </p:cNvSpPr>
          <p:nvPr>
            <p:ph type="sldNum" sz="quarter" idx="12"/>
          </p:nvPr>
        </p:nvSpPr>
        <p:spPr/>
        <p:txBody>
          <a:bodyPr/>
          <a:lstStyle/>
          <a:p>
            <a:fld id="{1B5DE891-BED3-4FCA-96F7-3F8A1588183F}" type="slidenum">
              <a:rPr lang="en-US" smtClean="0"/>
              <a:pPr/>
              <a:t>48</a:t>
            </a:fld>
            <a:endParaRPr lang="en-US" dirty="0"/>
          </a:p>
        </p:txBody>
      </p:sp>
    </p:spTree>
    <p:extLst>
      <p:ext uri="{BB962C8B-B14F-4D97-AF65-F5344CB8AC3E}">
        <p14:creationId xmlns:p14="http://schemas.microsoft.com/office/powerpoint/2010/main" val="110579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E07C0-B519-446B-BE38-0F52D86F9AAA}"/>
              </a:ext>
            </a:extLst>
          </p:cNvPr>
          <p:cNvSpPr txBox="1">
            <a:spLocks noGrp="1"/>
          </p:cNvSpPr>
          <p:nvPr>
            <p:ph type="title" idx="4294967295"/>
          </p:nvPr>
        </p:nvSpPr>
        <p:spPr>
          <a:xfrm>
            <a:off x="428625" y="228600"/>
            <a:ext cx="830060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a:t>
            </a:r>
            <a:r>
              <a:rPr lang="en-US" sz="4000" dirty="0">
                <a:latin typeface="Tahoma" panose="020B0604030504040204" pitchFamily="34" charset="0"/>
              </a:rPr>
              <a:t> </a:t>
            </a:r>
            <a:r>
              <a:rPr lang="en-US" sz="1000" dirty="0">
                <a:latin typeface="Tahoma" panose="020B0604030504040204" pitchFamily="34" charset="0"/>
              </a:rPr>
              <a:t>(9/22)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4" name="Picture 13" descr="Screenshot of the with date data tab of the LATTE online user interface.">
            <a:extLst>
              <a:ext uri="{FF2B5EF4-FFF2-40B4-BE49-F238E27FC236}">
                <a16:creationId xmlns:a16="http://schemas.microsoft.com/office/drawing/2014/main" id="{EE9C7E0F-3274-4DB0-8AB9-00ED98422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grpSp>
        <p:nvGrpSpPr>
          <p:cNvPr id="2" name="Group 1">
            <a:extLst>
              <a:ext uri="{FF2B5EF4-FFF2-40B4-BE49-F238E27FC236}">
                <a16:creationId xmlns:a16="http://schemas.microsoft.com/office/drawing/2014/main" id="{1D9861C2-B980-49B2-A209-A56D196DC502}"/>
              </a:ext>
              <a:ext uri="{C183D7F6-B498-43B3-948B-1728B52AA6E4}">
                <adec:decorative xmlns:adec="http://schemas.microsoft.com/office/drawing/2017/decorative" val="1"/>
              </a:ext>
            </a:extLst>
          </p:cNvPr>
          <p:cNvGrpSpPr/>
          <p:nvPr/>
        </p:nvGrpSpPr>
        <p:grpSpPr>
          <a:xfrm>
            <a:off x="1017046" y="936484"/>
            <a:ext cx="9683038" cy="5784992"/>
            <a:chOff x="1017046" y="936484"/>
            <a:chExt cx="9683038" cy="5784992"/>
          </a:xfrm>
        </p:grpSpPr>
        <p:sp>
          <p:nvSpPr>
            <p:cNvPr id="10" name="Rectangle 9">
              <a:extLst>
                <a:ext uri="{FF2B5EF4-FFF2-40B4-BE49-F238E27FC236}">
                  <a16:creationId xmlns:a16="http://schemas.microsoft.com/office/drawing/2014/main" id="{3DA4FEE9-19E2-4312-92EE-9E61186FA121}"/>
                </a:ext>
              </a:extLst>
            </p:cNvPr>
            <p:cNvSpPr/>
            <p:nvPr/>
          </p:nvSpPr>
          <p:spPr>
            <a:xfrm>
              <a:off x="1017047" y="3292038"/>
              <a:ext cx="9683037" cy="342943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 name="Rectangle 10">
              <a:extLst>
                <a:ext uri="{FF2B5EF4-FFF2-40B4-BE49-F238E27FC236}">
                  <a16:creationId xmlns:a16="http://schemas.microsoft.com/office/drawing/2014/main" id="{48A80D56-091E-4543-B0A9-F16F7CEAD98C}"/>
                </a:ext>
              </a:extLst>
            </p:cNvPr>
            <p:cNvSpPr/>
            <p:nvPr/>
          </p:nvSpPr>
          <p:spPr>
            <a:xfrm>
              <a:off x="4000500" y="936484"/>
              <a:ext cx="6688532" cy="235555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2" name="Rectangle 11">
              <a:extLst>
                <a:ext uri="{FF2B5EF4-FFF2-40B4-BE49-F238E27FC236}">
                  <a16:creationId xmlns:a16="http://schemas.microsoft.com/office/drawing/2014/main" id="{8146DDD3-19B5-4E75-A682-E41133E967FB}"/>
                </a:ext>
              </a:extLst>
            </p:cNvPr>
            <p:cNvSpPr/>
            <p:nvPr/>
          </p:nvSpPr>
          <p:spPr>
            <a:xfrm>
              <a:off x="1017046" y="936486"/>
              <a:ext cx="2983454" cy="179642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3" name="Rectangle 12">
              <a:extLst>
                <a:ext uri="{FF2B5EF4-FFF2-40B4-BE49-F238E27FC236}">
                  <a16:creationId xmlns:a16="http://schemas.microsoft.com/office/drawing/2014/main" id="{625B67C2-0A77-4386-88A2-735F88B32DFD}"/>
                </a:ext>
              </a:extLst>
            </p:cNvPr>
            <p:cNvSpPr/>
            <p:nvPr/>
          </p:nvSpPr>
          <p:spPr>
            <a:xfrm>
              <a:off x="1017047" y="2732914"/>
              <a:ext cx="197604" cy="55912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8" name="Down Arrow 10" descr="Arrow pointing to the upload button for the Table of dates in locations input file in the LATTE online user interface.">
            <a:extLst>
              <a:ext uri="{FF2B5EF4-FFF2-40B4-BE49-F238E27FC236}">
                <a16:creationId xmlns:a16="http://schemas.microsoft.com/office/drawing/2014/main" id="{80E305C4-9008-41FD-9EFA-61E4D5E593FC}"/>
              </a:ext>
            </a:extLst>
          </p:cNvPr>
          <p:cNvSpPr/>
          <p:nvPr/>
        </p:nvSpPr>
        <p:spPr>
          <a:xfrm rot="16200000">
            <a:off x="447971" y="2666961"/>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pic>
        <p:nvPicPr>
          <p:cNvPr id="9" name="Picture 8" descr="Screenshot of table of dates in locations populated with hypothetical data.">
            <a:extLst>
              <a:ext uri="{FF2B5EF4-FFF2-40B4-BE49-F238E27FC236}">
                <a16:creationId xmlns:a16="http://schemas.microsoft.com/office/drawing/2014/main" id="{7B73E4C8-CCE4-417C-AA5E-8786F9B9C7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428" y="1120429"/>
            <a:ext cx="7386387" cy="5235920"/>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49</a:t>
            </a:fld>
            <a:endParaRPr lang="en-US" dirty="0"/>
          </a:p>
        </p:txBody>
      </p:sp>
    </p:spTree>
    <p:extLst>
      <p:ext uri="{BB962C8B-B14F-4D97-AF65-F5344CB8AC3E}">
        <p14:creationId xmlns:p14="http://schemas.microsoft.com/office/powerpoint/2010/main" val="1092516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59">
            <a:extLst>
              <a:ext uri="{FF2B5EF4-FFF2-40B4-BE49-F238E27FC236}">
                <a16:creationId xmlns:a16="http://schemas.microsoft.com/office/drawing/2014/main" id="{CB1ACAB7-8032-4017-9571-54E4A4A612EE}"/>
              </a:ext>
            </a:extLst>
          </p:cNvPr>
          <p:cNvSpPr txBox="1">
            <a:spLocks noGrp="1"/>
          </p:cNvSpPr>
          <p:nvPr>
            <p:ph type="title" idx="4294967295"/>
          </p:nvPr>
        </p:nvSpPr>
        <p:spPr>
          <a:xfrm>
            <a:off x="428625" y="228600"/>
            <a:ext cx="612167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TB contact investigation </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(3/12)</a:t>
            </a:r>
          </a:p>
        </p:txBody>
      </p:sp>
      <p:grpSp>
        <p:nvGrpSpPr>
          <p:cNvPr id="2" name="Group 1" descr="Icon of a sick person coughing surrounded by seven persons representing potential contacts.">
            <a:extLst>
              <a:ext uri="{FF2B5EF4-FFF2-40B4-BE49-F238E27FC236}">
                <a16:creationId xmlns:a16="http://schemas.microsoft.com/office/drawing/2014/main" id="{0813FCE1-E0DC-4E16-93FF-3D25653BAB9F}"/>
              </a:ext>
            </a:extLst>
          </p:cNvPr>
          <p:cNvGrpSpPr/>
          <p:nvPr/>
        </p:nvGrpSpPr>
        <p:grpSpPr>
          <a:xfrm>
            <a:off x="5400055" y="316292"/>
            <a:ext cx="6487547" cy="6289058"/>
            <a:chOff x="2968180" y="316292"/>
            <a:chExt cx="6487547" cy="6289058"/>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3728" y="4109558"/>
              <a:ext cx="761999" cy="1645920"/>
            </a:xfrm>
            <a:prstGeom prst="rect">
              <a:avLst/>
            </a:prstGeom>
            <a:effectLst>
              <a:glow rad="76200">
                <a:schemeClr val="bg1"/>
              </a:glo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9518" y="4959430"/>
              <a:ext cx="688854" cy="1645920"/>
            </a:xfrm>
            <a:prstGeom prst="rect">
              <a:avLst/>
            </a:prstGeom>
            <a:effectLst>
              <a:glow rad="76200">
                <a:schemeClr val="bg1"/>
              </a:glow>
            </a:effectLst>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58594" y="499242"/>
              <a:ext cx="688854" cy="1645920"/>
            </a:xfrm>
            <a:prstGeom prst="rect">
              <a:avLst/>
            </a:prstGeom>
            <a:effectLst>
              <a:glow rad="76200">
                <a:schemeClr val="bg1"/>
              </a:glow>
            </a:effectLst>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3502" y="1850796"/>
              <a:ext cx="688854" cy="1645920"/>
            </a:xfrm>
            <a:prstGeom prst="rect">
              <a:avLst/>
            </a:prstGeom>
            <a:effectLst>
              <a:glow rad="76200">
                <a:schemeClr val="bg1"/>
              </a:glow>
            </a:effectLst>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8180" y="2241319"/>
              <a:ext cx="688854" cy="1645920"/>
            </a:xfrm>
            <a:prstGeom prst="rect">
              <a:avLst/>
            </a:prstGeom>
            <a:effectLst>
              <a:glow rad="76200">
                <a:schemeClr val="bg1"/>
              </a:glow>
            </a:effectLst>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9805" y="316292"/>
              <a:ext cx="761999" cy="1645920"/>
            </a:xfrm>
            <a:prstGeom prst="rect">
              <a:avLst/>
            </a:prstGeom>
            <a:effectLst>
              <a:glow rad="76200">
                <a:schemeClr val="bg1"/>
              </a:glow>
            </a:effectLst>
          </p:spPr>
        </p:pic>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1046" y="4959430"/>
              <a:ext cx="761999" cy="1645920"/>
            </a:xfrm>
            <a:prstGeom prst="rect">
              <a:avLst/>
            </a:prstGeom>
            <a:effectLst>
              <a:glow rad="76200">
                <a:schemeClr val="bg1"/>
              </a:glow>
            </a:effectLst>
          </p:spPr>
        </p:pic>
        <p:cxnSp>
          <p:nvCxnSpPr>
            <p:cNvPr id="80" name="Straight Connector 79"/>
            <p:cNvCxnSpPr>
              <a:cxnSpLocks/>
            </p:cNvCxnSpPr>
            <p:nvPr/>
          </p:nvCxnSpPr>
          <p:spPr>
            <a:xfrm rot="18960000" flipH="1">
              <a:off x="6749228" y="2450958"/>
              <a:ext cx="640080" cy="0"/>
            </a:xfrm>
            <a:prstGeom prst="line">
              <a:avLst/>
            </a:prstGeom>
            <a:ln w="31750">
              <a:solidFill>
                <a:schemeClr val="tx1"/>
              </a:solidFill>
              <a:prstDash val="sysDash"/>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3500000" flipH="1">
              <a:off x="4779097" y="2434006"/>
              <a:ext cx="640080" cy="0"/>
            </a:xfrm>
            <a:prstGeom prst="line">
              <a:avLst/>
            </a:prstGeom>
            <a:ln w="31750">
              <a:solidFill>
                <a:schemeClr val="tx1"/>
              </a:solidFill>
              <a:prstDash val="sysDash"/>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cxnSpLocks/>
            </p:cNvCxnSpPr>
            <p:nvPr/>
          </p:nvCxnSpPr>
          <p:spPr>
            <a:xfrm rot="8160000" flipH="1">
              <a:off x="4789181" y="4414358"/>
              <a:ext cx="640080" cy="0"/>
            </a:xfrm>
            <a:prstGeom prst="line">
              <a:avLst/>
            </a:prstGeom>
            <a:ln w="31750">
              <a:solidFill>
                <a:schemeClr val="tx1"/>
              </a:solidFill>
              <a:prstDash val="sysDash"/>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2700000" flipH="1">
              <a:off x="6749787" y="4404974"/>
              <a:ext cx="640080" cy="0"/>
            </a:xfrm>
            <a:prstGeom prst="line">
              <a:avLst/>
            </a:prstGeom>
            <a:ln w="31750">
              <a:solidFill>
                <a:schemeClr val="tx1"/>
              </a:solidFill>
              <a:prstDash val="sysDash"/>
              <a:headEnd type="triangle" w="med" len="lg"/>
              <a:tailEnd type="non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E8F2B7C6-A1FE-4F84-A124-3C1ED0711D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1758" y="2597177"/>
              <a:ext cx="916230" cy="1645920"/>
            </a:xfrm>
            <a:prstGeom prst="rect">
              <a:avLst/>
            </a:prstGeom>
            <a:effectLst>
              <a:glow rad="127000">
                <a:srgbClr val="F6A01A"/>
              </a:glow>
            </a:effectLst>
          </p:spPr>
        </p:pic>
      </p:grpSp>
      <p:sp>
        <p:nvSpPr>
          <p:cNvPr id="3" name="Slide Number Placeholder 2"/>
          <p:cNvSpPr>
            <a:spLocks noGrp="1"/>
          </p:cNvSpPr>
          <p:nvPr>
            <p:ph type="sldNum" sz="quarter" idx="12"/>
          </p:nvPr>
        </p:nvSpPr>
        <p:spPr/>
        <p:txBody>
          <a:bodyPr/>
          <a:lstStyle/>
          <a:p>
            <a:fld id="{1B5DE891-BED3-4FCA-96F7-3F8A1588183F}" type="slidenum">
              <a:rPr lang="en-US" smtClean="0"/>
              <a:pPr/>
              <a:t>5</a:t>
            </a:fld>
            <a:endParaRPr lang="en-US" dirty="0"/>
          </a:p>
        </p:txBody>
      </p:sp>
    </p:spTree>
    <p:extLst>
      <p:ext uri="{BB962C8B-B14F-4D97-AF65-F5344CB8AC3E}">
        <p14:creationId xmlns:p14="http://schemas.microsoft.com/office/powerpoint/2010/main" val="2851400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E07C0-B519-446B-BE38-0F52D86F9AAA}"/>
              </a:ext>
            </a:extLst>
          </p:cNvPr>
          <p:cNvSpPr txBox="1">
            <a:spLocks noGrp="1"/>
          </p:cNvSpPr>
          <p:nvPr>
            <p:ph type="title" idx="4294967295"/>
          </p:nvPr>
        </p:nvSpPr>
        <p:spPr>
          <a:xfrm>
            <a:off x="428625" y="228600"/>
            <a:ext cx="837113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a:t>
            </a:r>
            <a:r>
              <a:rPr lang="en-US" sz="4000" dirty="0">
                <a:latin typeface="Tahoma" panose="020B0604030504040204" pitchFamily="34" charset="0"/>
              </a:rPr>
              <a:t> </a:t>
            </a:r>
            <a:r>
              <a:rPr lang="en-US" sz="1000" dirty="0">
                <a:latin typeface="Tahoma" panose="020B0604030504040204" pitchFamily="34" charset="0"/>
              </a:rPr>
              <a:t>(10/22)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3" name="Picture 12" descr="Screenshot of the with date data tab of the LATTE online user interface.">
            <a:extLst>
              <a:ext uri="{FF2B5EF4-FFF2-40B4-BE49-F238E27FC236}">
                <a16:creationId xmlns:a16="http://schemas.microsoft.com/office/drawing/2014/main" id="{D89AA80B-6400-4734-992D-1EFF5D658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grpSp>
        <p:nvGrpSpPr>
          <p:cNvPr id="15" name="Group 14">
            <a:extLst>
              <a:ext uri="{FF2B5EF4-FFF2-40B4-BE49-F238E27FC236}">
                <a16:creationId xmlns:a16="http://schemas.microsoft.com/office/drawing/2014/main" id="{6B09EEF0-1F8B-4849-9B2F-E6D51FB956AE}"/>
              </a:ext>
              <a:ext uri="{C183D7F6-B498-43B3-948B-1728B52AA6E4}">
                <adec:decorative xmlns:adec="http://schemas.microsoft.com/office/drawing/2017/decorative" val="1"/>
              </a:ext>
            </a:extLst>
          </p:cNvPr>
          <p:cNvGrpSpPr/>
          <p:nvPr/>
        </p:nvGrpSpPr>
        <p:grpSpPr>
          <a:xfrm>
            <a:off x="1017046" y="936484"/>
            <a:ext cx="9683038" cy="5784992"/>
            <a:chOff x="1017046" y="936484"/>
            <a:chExt cx="9683038" cy="5784992"/>
          </a:xfrm>
        </p:grpSpPr>
        <p:sp>
          <p:nvSpPr>
            <p:cNvPr id="24" name="Rectangle 23">
              <a:extLst>
                <a:ext uri="{FF2B5EF4-FFF2-40B4-BE49-F238E27FC236}">
                  <a16:creationId xmlns:a16="http://schemas.microsoft.com/office/drawing/2014/main" id="{9732F017-1E47-4DCD-8633-8377BF43A77A}"/>
                </a:ext>
              </a:extLst>
            </p:cNvPr>
            <p:cNvSpPr/>
            <p:nvPr/>
          </p:nvSpPr>
          <p:spPr>
            <a:xfrm>
              <a:off x="1017047" y="3292038"/>
              <a:ext cx="9683037" cy="342943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5" name="Rectangle 24">
              <a:extLst>
                <a:ext uri="{FF2B5EF4-FFF2-40B4-BE49-F238E27FC236}">
                  <a16:creationId xmlns:a16="http://schemas.microsoft.com/office/drawing/2014/main" id="{0913D4C2-03C3-423B-83F9-96AC934CCAE3}"/>
                </a:ext>
              </a:extLst>
            </p:cNvPr>
            <p:cNvSpPr/>
            <p:nvPr/>
          </p:nvSpPr>
          <p:spPr>
            <a:xfrm>
              <a:off x="4000500" y="936484"/>
              <a:ext cx="6688532" cy="235555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6" name="Rectangle 25">
              <a:extLst>
                <a:ext uri="{FF2B5EF4-FFF2-40B4-BE49-F238E27FC236}">
                  <a16:creationId xmlns:a16="http://schemas.microsoft.com/office/drawing/2014/main" id="{96EBB49A-F7B8-43DB-8EEE-B3DB7A653FA9}"/>
                </a:ext>
              </a:extLst>
            </p:cNvPr>
            <p:cNvSpPr/>
            <p:nvPr/>
          </p:nvSpPr>
          <p:spPr>
            <a:xfrm>
              <a:off x="1017046" y="936486"/>
              <a:ext cx="2983454" cy="179642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7" name="Rectangle 26">
              <a:extLst>
                <a:ext uri="{FF2B5EF4-FFF2-40B4-BE49-F238E27FC236}">
                  <a16:creationId xmlns:a16="http://schemas.microsoft.com/office/drawing/2014/main" id="{E628F16A-B4F2-47E0-8E77-BA4365B551AA}"/>
                </a:ext>
              </a:extLst>
            </p:cNvPr>
            <p:cNvSpPr/>
            <p:nvPr/>
          </p:nvSpPr>
          <p:spPr>
            <a:xfrm>
              <a:off x="1017047" y="2732914"/>
              <a:ext cx="197604" cy="55912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8" name="Down Arrow 10" descr="Arrow pointing to the upload button for the Table of dates in locations input file in the LATTE online user interface.">
            <a:extLst>
              <a:ext uri="{FF2B5EF4-FFF2-40B4-BE49-F238E27FC236}">
                <a16:creationId xmlns:a16="http://schemas.microsoft.com/office/drawing/2014/main" id="{63F747E5-53D4-44F0-82DF-BACF87727868}"/>
              </a:ext>
            </a:extLst>
          </p:cNvPr>
          <p:cNvSpPr/>
          <p:nvPr/>
        </p:nvSpPr>
        <p:spPr>
          <a:xfrm rot="16200000">
            <a:off x="447971" y="2666961"/>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 name="Group 1" descr="Screenshot of table of dates in locations populated with hypothetical data and with column headers highlighted.">
            <a:extLst>
              <a:ext uri="{FF2B5EF4-FFF2-40B4-BE49-F238E27FC236}">
                <a16:creationId xmlns:a16="http://schemas.microsoft.com/office/drawing/2014/main" id="{00A20D07-574C-4165-AF89-1C4389181E8C}"/>
              </a:ext>
            </a:extLst>
          </p:cNvPr>
          <p:cNvGrpSpPr/>
          <p:nvPr/>
        </p:nvGrpSpPr>
        <p:grpSpPr>
          <a:xfrm>
            <a:off x="3695428" y="1120429"/>
            <a:ext cx="7386387" cy="5235920"/>
            <a:chOff x="3695428" y="1120429"/>
            <a:chExt cx="7386387" cy="5235920"/>
          </a:xfrm>
        </p:grpSpPr>
        <p:pic>
          <p:nvPicPr>
            <p:cNvPr id="23" name="Picture 22" descr="A screenshot of a cell phone&#10;&#10;Description automatically generated">
              <a:extLst>
                <a:ext uri="{FF2B5EF4-FFF2-40B4-BE49-F238E27FC236}">
                  <a16:creationId xmlns:a16="http://schemas.microsoft.com/office/drawing/2014/main" id="{13789D0D-7ABC-4871-8B1E-F02D02067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428" y="1120429"/>
              <a:ext cx="7386387" cy="5235920"/>
            </a:xfrm>
            <a:prstGeom prst="rect">
              <a:avLst/>
            </a:prstGeom>
            <a:ln w="6350">
              <a:solidFill>
                <a:schemeClr val="tx1"/>
              </a:solidFill>
            </a:ln>
          </p:spPr>
        </p:pic>
        <p:sp>
          <p:nvSpPr>
            <p:cNvPr id="16" name="Rectangle 15">
              <a:extLst>
                <a:ext uri="{FF2B5EF4-FFF2-40B4-BE49-F238E27FC236}">
                  <a16:creationId xmlns:a16="http://schemas.microsoft.com/office/drawing/2014/main" id="{38C7CD20-45C0-44E8-9AE7-964CF2111F82}"/>
                </a:ext>
              </a:extLst>
            </p:cNvPr>
            <p:cNvSpPr/>
            <p:nvPr/>
          </p:nvSpPr>
          <p:spPr>
            <a:xfrm flipH="1">
              <a:off x="3943350" y="1319362"/>
              <a:ext cx="5657850" cy="576113"/>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50</a:t>
            </a:fld>
            <a:endParaRPr lang="en-US" dirty="0"/>
          </a:p>
        </p:txBody>
      </p:sp>
    </p:spTree>
    <p:extLst>
      <p:ext uri="{BB962C8B-B14F-4D97-AF65-F5344CB8AC3E}">
        <p14:creationId xmlns:p14="http://schemas.microsoft.com/office/powerpoint/2010/main" val="1883424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E07C0-B519-446B-BE38-0F52D86F9AAA}"/>
              </a:ext>
            </a:extLst>
          </p:cNvPr>
          <p:cNvSpPr txBox="1">
            <a:spLocks noGrp="1"/>
          </p:cNvSpPr>
          <p:nvPr>
            <p:ph type="title" idx="4294967295"/>
          </p:nvPr>
        </p:nvSpPr>
        <p:spPr>
          <a:xfrm>
            <a:off x="428625" y="228600"/>
            <a:ext cx="837113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a:t>
            </a:r>
            <a:r>
              <a:rPr lang="en-US" sz="4000" dirty="0">
                <a:latin typeface="Tahoma" panose="020B0604030504040204" pitchFamily="34" charset="0"/>
              </a:rPr>
              <a:t> </a:t>
            </a:r>
            <a:r>
              <a:rPr lang="en-US" sz="1000" dirty="0">
                <a:latin typeface="Tahoma" panose="020B0604030504040204" pitchFamily="34" charset="0"/>
              </a:rPr>
              <a:t>(11/22)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3" name="Picture 12" descr="Screenshot of the with date data tab of the LATTE online user interface.">
            <a:extLst>
              <a:ext uri="{FF2B5EF4-FFF2-40B4-BE49-F238E27FC236}">
                <a16:creationId xmlns:a16="http://schemas.microsoft.com/office/drawing/2014/main" id="{8B372F47-289F-4D72-BBBA-9F244B8A8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grpSp>
        <p:nvGrpSpPr>
          <p:cNvPr id="14" name="Group 13">
            <a:extLst>
              <a:ext uri="{FF2B5EF4-FFF2-40B4-BE49-F238E27FC236}">
                <a16:creationId xmlns:a16="http://schemas.microsoft.com/office/drawing/2014/main" id="{F1E786CB-9319-4D97-A5B7-E69A0D21E285}"/>
              </a:ext>
              <a:ext uri="{C183D7F6-B498-43B3-948B-1728B52AA6E4}">
                <adec:decorative xmlns:adec="http://schemas.microsoft.com/office/drawing/2017/decorative" val="1"/>
              </a:ext>
            </a:extLst>
          </p:cNvPr>
          <p:cNvGrpSpPr/>
          <p:nvPr/>
        </p:nvGrpSpPr>
        <p:grpSpPr>
          <a:xfrm>
            <a:off x="1017046" y="936484"/>
            <a:ext cx="9683038" cy="5784992"/>
            <a:chOff x="1017046" y="936484"/>
            <a:chExt cx="9683038" cy="5784992"/>
          </a:xfrm>
        </p:grpSpPr>
        <p:sp>
          <p:nvSpPr>
            <p:cNvPr id="17" name="Rectangle 16">
              <a:extLst>
                <a:ext uri="{FF2B5EF4-FFF2-40B4-BE49-F238E27FC236}">
                  <a16:creationId xmlns:a16="http://schemas.microsoft.com/office/drawing/2014/main" id="{8755DEC6-C20A-4709-BBA0-32AC96FE9250}"/>
                </a:ext>
              </a:extLst>
            </p:cNvPr>
            <p:cNvSpPr/>
            <p:nvPr/>
          </p:nvSpPr>
          <p:spPr>
            <a:xfrm>
              <a:off x="1017047" y="3292038"/>
              <a:ext cx="9683037" cy="342943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5" name="Rectangle 24">
              <a:extLst>
                <a:ext uri="{FF2B5EF4-FFF2-40B4-BE49-F238E27FC236}">
                  <a16:creationId xmlns:a16="http://schemas.microsoft.com/office/drawing/2014/main" id="{0CA3201D-1BFE-4E94-B98B-AB0BFB6CC01D}"/>
                </a:ext>
              </a:extLst>
            </p:cNvPr>
            <p:cNvSpPr/>
            <p:nvPr/>
          </p:nvSpPr>
          <p:spPr>
            <a:xfrm>
              <a:off x="4000500" y="936484"/>
              <a:ext cx="6688532" cy="235555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6" name="Rectangle 25">
              <a:extLst>
                <a:ext uri="{FF2B5EF4-FFF2-40B4-BE49-F238E27FC236}">
                  <a16:creationId xmlns:a16="http://schemas.microsoft.com/office/drawing/2014/main" id="{2B4B83F6-B89A-4A37-A959-09A1B2394A8E}"/>
                </a:ext>
              </a:extLst>
            </p:cNvPr>
            <p:cNvSpPr/>
            <p:nvPr/>
          </p:nvSpPr>
          <p:spPr>
            <a:xfrm>
              <a:off x="1017046" y="936486"/>
              <a:ext cx="2983454" cy="179642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7" name="Rectangle 26">
              <a:extLst>
                <a:ext uri="{FF2B5EF4-FFF2-40B4-BE49-F238E27FC236}">
                  <a16:creationId xmlns:a16="http://schemas.microsoft.com/office/drawing/2014/main" id="{C4806829-9D4A-4F9F-8162-5E171B0AA345}"/>
                </a:ext>
              </a:extLst>
            </p:cNvPr>
            <p:cNvSpPr/>
            <p:nvPr/>
          </p:nvSpPr>
          <p:spPr>
            <a:xfrm>
              <a:off x="1017047" y="2732914"/>
              <a:ext cx="197604" cy="55912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8" name="Down Arrow 10" descr="Arrow pointing to the upload button for the Table of dates in locations input file in the LATTE online user interface.">
            <a:extLst>
              <a:ext uri="{FF2B5EF4-FFF2-40B4-BE49-F238E27FC236}">
                <a16:creationId xmlns:a16="http://schemas.microsoft.com/office/drawing/2014/main" id="{8476E20F-C94C-437A-A902-2E54C462695C}"/>
              </a:ext>
            </a:extLst>
          </p:cNvPr>
          <p:cNvSpPr/>
          <p:nvPr/>
        </p:nvSpPr>
        <p:spPr>
          <a:xfrm rot="16200000">
            <a:off x="447971" y="2666961"/>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 name="Group 1" descr="Screenshot of table of dates in locations populated with hypothetical data and with column header highlighted.">
            <a:extLst>
              <a:ext uri="{FF2B5EF4-FFF2-40B4-BE49-F238E27FC236}">
                <a16:creationId xmlns:a16="http://schemas.microsoft.com/office/drawing/2014/main" id="{7C3A2A55-EF56-44B8-B9F2-05A21C4FEF76}"/>
              </a:ext>
            </a:extLst>
          </p:cNvPr>
          <p:cNvGrpSpPr/>
          <p:nvPr/>
        </p:nvGrpSpPr>
        <p:grpSpPr>
          <a:xfrm>
            <a:off x="3695428" y="1120429"/>
            <a:ext cx="7386387" cy="5235920"/>
            <a:chOff x="3695428" y="1120429"/>
            <a:chExt cx="7386387" cy="5235920"/>
          </a:xfrm>
        </p:grpSpPr>
        <p:pic>
          <p:nvPicPr>
            <p:cNvPr id="23" name="Picture 22" descr="A screenshot of a cell phone&#10;&#10;Description automatically generated">
              <a:extLst>
                <a:ext uri="{FF2B5EF4-FFF2-40B4-BE49-F238E27FC236}">
                  <a16:creationId xmlns:a16="http://schemas.microsoft.com/office/drawing/2014/main" id="{B94BBF05-E995-4585-8F74-4578BE23F9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428" y="1120429"/>
              <a:ext cx="7386387" cy="5235920"/>
            </a:xfrm>
            <a:prstGeom prst="rect">
              <a:avLst/>
            </a:prstGeom>
            <a:ln w="6350">
              <a:solidFill>
                <a:schemeClr val="tx1"/>
              </a:solidFill>
            </a:ln>
          </p:spPr>
        </p:pic>
        <p:sp>
          <p:nvSpPr>
            <p:cNvPr id="24" name="Rectangle 23">
              <a:extLst>
                <a:ext uri="{FF2B5EF4-FFF2-40B4-BE49-F238E27FC236}">
                  <a16:creationId xmlns:a16="http://schemas.microsoft.com/office/drawing/2014/main" id="{F782CB47-61A1-44B8-9F8F-6AF2A12ED515}"/>
                </a:ext>
              </a:extLst>
            </p:cNvPr>
            <p:cNvSpPr/>
            <p:nvPr/>
          </p:nvSpPr>
          <p:spPr>
            <a:xfrm>
              <a:off x="9601200" y="1319362"/>
              <a:ext cx="1477774" cy="576113"/>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51</a:t>
            </a:fld>
            <a:endParaRPr lang="en-US" dirty="0"/>
          </a:p>
        </p:txBody>
      </p:sp>
    </p:spTree>
    <p:extLst>
      <p:ext uri="{BB962C8B-B14F-4D97-AF65-F5344CB8AC3E}">
        <p14:creationId xmlns:p14="http://schemas.microsoft.com/office/powerpoint/2010/main" val="3844650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E07C0-B519-446B-BE38-0F52D86F9AAA}"/>
              </a:ext>
            </a:extLst>
          </p:cNvPr>
          <p:cNvSpPr txBox="1">
            <a:spLocks noGrp="1"/>
          </p:cNvSpPr>
          <p:nvPr>
            <p:ph type="title" idx="4294967295"/>
          </p:nvPr>
        </p:nvSpPr>
        <p:spPr>
          <a:xfrm>
            <a:off x="428625" y="228600"/>
            <a:ext cx="837113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a:t>
            </a:r>
            <a:r>
              <a:rPr lang="en-US" sz="4000" dirty="0">
                <a:latin typeface="Tahoma" panose="020B0604030504040204" pitchFamily="34" charset="0"/>
              </a:rPr>
              <a:t> </a:t>
            </a:r>
            <a:r>
              <a:rPr lang="en-US" sz="1000" dirty="0">
                <a:latin typeface="Tahoma" panose="020B0604030504040204" pitchFamily="34" charset="0"/>
              </a:rPr>
              <a:t>(12/22)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3" name="Picture 12" descr="Screenshot of the with date data tab of the LATTE online user interface.">
            <a:extLst>
              <a:ext uri="{FF2B5EF4-FFF2-40B4-BE49-F238E27FC236}">
                <a16:creationId xmlns:a16="http://schemas.microsoft.com/office/drawing/2014/main" id="{4D25A4FC-2B58-4B4D-9A43-612785090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grpSp>
        <p:nvGrpSpPr>
          <p:cNvPr id="15" name="Group 14">
            <a:extLst>
              <a:ext uri="{FF2B5EF4-FFF2-40B4-BE49-F238E27FC236}">
                <a16:creationId xmlns:a16="http://schemas.microsoft.com/office/drawing/2014/main" id="{5EB1C10D-4D20-44C6-87FE-4A6B20F25A9E}"/>
              </a:ext>
              <a:ext uri="{C183D7F6-B498-43B3-948B-1728B52AA6E4}">
                <adec:decorative xmlns:adec="http://schemas.microsoft.com/office/drawing/2017/decorative" val="1"/>
              </a:ext>
            </a:extLst>
          </p:cNvPr>
          <p:cNvGrpSpPr/>
          <p:nvPr/>
        </p:nvGrpSpPr>
        <p:grpSpPr>
          <a:xfrm>
            <a:off x="1017046" y="936484"/>
            <a:ext cx="9683038" cy="5784992"/>
            <a:chOff x="1017046" y="936484"/>
            <a:chExt cx="9683038" cy="5784992"/>
          </a:xfrm>
        </p:grpSpPr>
        <p:sp>
          <p:nvSpPr>
            <p:cNvPr id="16" name="Rectangle 15">
              <a:extLst>
                <a:ext uri="{FF2B5EF4-FFF2-40B4-BE49-F238E27FC236}">
                  <a16:creationId xmlns:a16="http://schemas.microsoft.com/office/drawing/2014/main" id="{1DBB70F0-E23E-4757-895F-687B1C0E2B06}"/>
                </a:ext>
              </a:extLst>
            </p:cNvPr>
            <p:cNvSpPr/>
            <p:nvPr/>
          </p:nvSpPr>
          <p:spPr>
            <a:xfrm>
              <a:off x="1017047" y="3292038"/>
              <a:ext cx="9683037" cy="342943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5" name="Rectangle 24">
              <a:extLst>
                <a:ext uri="{FF2B5EF4-FFF2-40B4-BE49-F238E27FC236}">
                  <a16:creationId xmlns:a16="http://schemas.microsoft.com/office/drawing/2014/main" id="{73E850B7-09CF-416F-9DB0-0C9BDBF7B76A}"/>
                </a:ext>
              </a:extLst>
            </p:cNvPr>
            <p:cNvSpPr/>
            <p:nvPr/>
          </p:nvSpPr>
          <p:spPr>
            <a:xfrm>
              <a:off x="4000500" y="936484"/>
              <a:ext cx="6688532" cy="235555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6" name="Rectangle 25">
              <a:extLst>
                <a:ext uri="{FF2B5EF4-FFF2-40B4-BE49-F238E27FC236}">
                  <a16:creationId xmlns:a16="http://schemas.microsoft.com/office/drawing/2014/main" id="{6076BCEB-C474-49C4-9D3C-46D44EBE0968}"/>
                </a:ext>
              </a:extLst>
            </p:cNvPr>
            <p:cNvSpPr/>
            <p:nvPr/>
          </p:nvSpPr>
          <p:spPr>
            <a:xfrm>
              <a:off x="1017046" y="936486"/>
              <a:ext cx="2983454" cy="179642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7" name="Rectangle 26">
              <a:extLst>
                <a:ext uri="{FF2B5EF4-FFF2-40B4-BE49-F238E27FC236}">
                  <a16:creationId xmlns:a16="http://schemas.microsoft.com/office/drawing/2014/main" id="{DE046003-935F-4757-8F9B-5EFD988854A5}"/>
                </a:ext>
              </a:extLst>
            </p:cNvPr>
            <p:cNvSpPr/>
            <p:nvPr/>
          </p:nvSpPr>
          <p:spPr>
            <a:xfrm>
              <a:off x="1017047" y="2732914"/>
              <a:ext cx="197604" cy="55912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8" name="Down Arrow 10" descr="Arrow pointing to the upload button for the Table of dates in locations input file in the LATTE online user interface.">
            <a:extLst>
              <a:ext uri="{FF2B5EF4-FFF2-40B4-BE49-F238E27FC236}">
                <a16:creationId xmlns:a16="http://schemas.microsoft.com/office/drawing/2014/main" id="{96D87A84-E60B-4E46-9CD8-4958A68F77B3}"/>
              </a:ext>
            </a:extLst>
          </p:cNvPr>
          <p:cNvSpPr/>
          <p:nvPr/>
        </p:nvSpPr>
        <p:spPr>
          <a:xfrm rot="16200000">
            <a:off x="447971" y="2666961"/>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2" name="Group 1" descr="Screenshot of table of dates in locations populated with hypothetical data and with data rows highlighted.">
            <a:extLst>
              <a:ext uri="{FF2B5EF4-FFF2-40B4-BE49-F238E27FC236}">
                <a16:creationId xmlns:a16="http://schemas.microsoft.com/office/drawing/2014/main" id="{CE67C2B2-9A23-4722-877B-864F0E5279C6}"/>
              </a:ext>
            </a:extLst>
          </p:cNvPr>
          <p:cNvGrpSpPr/>
          <p:nvPr/>
        </p:nvGrpSpPr>
        <p:grpSpPr>
          <a:xfrm>
            <a:off x="3695428" y="1120429"/>
            <a:ext cx="7386387" cy="5235920"/>
            <a:chOff x="3695428" y="1120429"/>
            <a:chExt cx="7386387" cy="5235920"/>
          </a:xfrm>
        </p:grpSpPr>
        <p:pic>
          <p:nvPicPr>
            <p:cNvPr id="23" name="Picture 22" descr="A screenshot of a cell phone&#10;&#10;Description automatically generated">
              <a:extLst>
                <a:ext uri="{FF2B5EF4-FFF2-40B4-BE49-F238E27FC236}">
                  <a16:creationId xmlns:a16="http://schemas.microsoft.com/office/drawing/2014/main" id="{431330A9-86B9-4B8D-AF0C-A5C588D5C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428" y="1120429"/>
              <a:ext cx="7386387" cy="5235920"/>
            </a:xfrm>
            <a:prstGeom prst="rect">
              <a:avLst/>
            </a:prstGeom>
            <a:ln w="6350">
              <a:solidFill>
                <a:schemeClr val="tx1"/>
              </a:solidFill>
            </a:ln>
          </p:spPr>
        </p:pic>
        <p:sp>
          <p:nvSpPr>
            <p:cNvPr id="24" name="Rectangle 23">
              <a:extLst>
                <a:ext uri="{FF2B5EF4-FFF2-40B4-BE49-F238E27FC236}">
                  <a16:creationId xmlns:a16="http://schemas.microsoft.com/office/drawing/2014/main" id="{4E634832-919E-444F-B418-7F9F53410262}"/>
                </a:ext>
              </a:extLst>
            </p:cNvPr>
            <p:cNvSpPr/>
            <p:nvPr/>
          </p:nvSpPr>
          <p:spPr>
            <a:xfrm flipH="1" flipV="1">
              <a:off x="3943350" y="1895474"/>
              <a:ext cx="7135624" cy="600075"/>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52</a:t>
            </a:fld>
            <a:endParaRPr lang="en-US" dirty="0"/>
          </a:p>
        </p:txBody>
      </p:sp>
    </p:spTree>
    <p:extLst>
      <p:ext uri="{BB962C8B-B14F-4D97-AF65-F5344CB8AC3E}">
        <p14:creationId xmlns:p14="http://schemas.microsoft.com/office/powerpoint/2010/main" val="4155725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7113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a:t>
            </a:r>
            <a:r>
              <a:rPr lang="en-US" sz="4000" dirty="0">
                <a:latin typeface="Tahoma" panose="020B0604030504040204" pitchFamily="34" charset="0"/>
              </a:rPr>
              <a:t> </a:t>
            </a:r>
            <a:r>
              <a:rPr lang="en-US" sz="1000" dirty="0">
                <a:latin typeface="Tahoma" panose="020B0604030504040204" pitchFamily="34" charset="0"/>
              </a:rPr>
              <a:t>(13/22)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2" name="Picture 11" descr="Screenshot of the with date data tab of the LATTE online user interface.">
            <a:extLst>
              <a:ext uri="{FF2B5EF4-FFF2-40B4-BE49-F238E27FC236}">
                <a16:creationId xmlns:a16="http://schemas.microsoft.com/office/drawing/2014/main" id="{22215421-8C3C-4528-B6D5-ED941BA25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grpSp>
        <p:nvGrpSpPr>
          <p:cNvPr id="5" name="Group 4">
            <a:extLst>
              <a:ext uri="{FF2B5EF4-FFF2-40B4-BE49-F238E27FC236}">
                <a16:creationId xmlns:a16="http://schemas.microsoft.com/office/drawing/2014/main" id="{E20A56F6-83DA-40A1-AD0F-99BD56B56699}"/>
              </a:ext>
              <a:ext uri="{C183D7F6-B498-43B3-948B-1728B52AA6E4}">
                <adec:decorative xmlns:adec="http://schemas.microsoft.com/office/drawing/2017/decorative" val="1"/>
              </a:ext>
            </a:extLst>
          </p:cNvPr>
          <p:cNvGrpSpPr/>
          <p:nvPr/>
        </p:nvGrpSpPr>
        <p:grpSpPr>
          <a:xfrm>
            <a:off x="1017046" y="936483"/>
            <a:ext cx="9546680" cy="5784993"/>
            <a:chOff x="1017046" y="936483"/>
            <a:chExt cx="9546680" cy="5784993"/>
          </a:xfrm>
        </p:grpSpPr>
        <p:sp>
          <p:nvSpPr>
            <p:cNvPr id="17" name="Rectangle 16">
              <a:extLst>
                <a:ext uri="{FF2B5EF4-FFF2-40B4-BE49-F238E27FC236}">
                  <a16:creationId xmlns:a16="http://schemas.microsoft.com/office/drawing/2014/main" id="{BFC4C37F-CDB8-4ECD-B812-DCAE0B721E0C}"/>
                </a:ext>
              </a:extLst>
            </p:cNvPr>
            <p:cNvSpPr/>
            <p:nvPr/>
          </p:nvSpPr>
          <p:spPr>
            <a:xfrm>
              <a:off x="1017047" y="4318982"/>
              <a:ext cx="9546679" cy="240249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8" name="Rectangle 17">
              <a:extLst>
                <a:ext uri="{FF2B5EF4-FFF2-40B4-BE49-F238E27FC236}">
                  <a16:creationId xmlns:a16="http://schemas.microsoft.com/office/drawing/2014/main" id="{9E59797A-17D0-4C6F-BF80-11DC068F7614}"/>
                </a:ext>
              </a:extLst>
            </p:cNvPr>
            <p:cNvSpPr/>
            <p:nvPr/>
          </p:nvSpPr>
          <p:spPr>
            <a:xfrm>
              <a:off x="4000500" y="936483"/>
              <a:ext cx="6563226" cy="338249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9" name="Rectangle 18">
              <a:extLst>
                <a:ext uri="{FF2B5EF4-FFF2-40B4-BE49-F238E27FC236}">
                  <a16:creationId xmlns:a16="http://schemas.microsoft.com/office/drawing/2014/main" id="{0ACF19B5-2BA4-4E9B-93B5-590FE7685A09}"/>
                </a:ext>
              </a:extLst>
            </p:cNvPr>
            <p:cNvSpPr/>
            <p:nvPr/>
          </p:nvSpPr>
          <p:spPr>
            <a:xfrm>
              <a:off x="1017046" y="936485"/>
              <a:ext cx="2983454" cy="2359777"/>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0" name="Rectangle 19">
              <a:extLst>
                <a:ext uri="{FF2B5EF4-FFF2-40B4-BE49-F238E27FC236}">
                  <a16:creationId xmlns:a16="http://schemas.microsoft.com/office/drawing/2014/main" id="{EA1557D7-C2E8-4DC2-8402-32EF42810CE9}"/>
                </a:ext>
              </a:extLst>
            </p:cNvPr>
            <p:cNvSpPr/>
            <p:nvPr/>
          </p:nvSpPr>
          <p:spPr>
            <a:xfrm>
              <a:off x="1017047" y="3296262"/>
              <a:ext cx="197604" cy="1022719"/>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4" name="Down Arrow 10" descr="Arrow pointing to the upload button for the Table of infectious periods input file in the LATTE online user interface.">
            <a:extLst>
              <a:ext uri="{FF2B5EF4-FFF2-40B4-BE49-F238E27FC236}">
                <a16:creationId xmlns:a16="http://schemas.microsoft.com/office/drawing/2014/main" id="{684C7F22-6491-46B4-8AFF-7D1129B2FF2B}"/>
              </a:ext>
            </a:extLst>
          </p:cNvPr>
          <p:cNvSpPr/>
          <p:nvPr/>
        </p:nvSpPr>
        <p:spPr>
          <a:xfrm rot="16200000">
            <a:off x="447975" y="3535328"/>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pic>
        <p:nvPicPr>
          <p:cNvPr id="6" name="Picture 5" descr="Screenshot of table of infectious periods populated with hypothetical data.">
            <a:extLst>
              <a:ext uri="{FF2B5EF4-FFF2-40B4-BE49-F238E27FC236}">
                <a16:creationId xmlns:a16="http://schemas.microsoft.com/office/drawing/2014/main" id="{81549A92-2AF9-4D53-BE3E-15C2C211AE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8438" y="1998122"/>
            <a:ext cx="8198302" cy="2861756"/>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53</a:t>
            </a:fld>
            <a:endParaRPr lang="en-US" dirty="0"/>
          </a:p>
        </p:txBody>
      </p:sp>
    </p:spTree>
    <p:extLst>
      <p:ext uri="{BB962C8B-B14F-4D97-AF65-F5344CB8AC3E}">
        <p14:creationId xmlns:p14="http://schemas.microsoft.com/office/powerpoint/2010/main" val="4477227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7113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a:t>
            </a:r>
            <a:r>
              <a:rPr lang="en-US" sz="4000" dirty="0">
                <a:latin typeface="Tahoma" panose="020B0604030504040204" pitchFamily="34" charset="0"/>
              </a:rPr>
              <a:t> </a:t>
            </a:r>
            <a:r>
              <a:rPr lang="en-US" sz="1000" dirty="0">
                <a:latin typeface="Tahoma" panose="020B0604030504040204" pitchFamily="34" charset="0"/>
              </a:rPr>
              <a:t>(14/22)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3" name="Picture 12" descr="Screenshot of the with date data tab of the LATTE online user interface.">
            <a:extLst>
              <a:ext uri="{FF2B5EF4-FFF2-40B4-BE49-F238E27FC236}">
                <a16:creationId xmlns:a16="http://schemas.microsoft.com/office/drawing/2014/main" id="{D1313556-B32D-41A3-B0DA-E3B0F6F54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grpSp>
        <p:nvGrpSpPr>
          <p:cNvPr id="14" name="Group 13">
            <a:extLst>
              <a:ext uri="{FF2B5EF4-FFF2-40B4-BE49-F238E27FC236}">
                <a16:creationId xmlns:a16="http://schemas.microsoft.com/office/drawing/2014/main" id="{7651A7AE-4208-4D57-8E3E-B0076BC44C8B}"/>
              </a:ext>
              <a:ext uri="{C183D7F6-B498-43B3-948B-1728B52AA6E4}">
                <adec:decorative xmlns:adec="http://schemas.microsoft.com/office/drawing/2017/decorative" val="1"/>
              </a:ext>
            </a:extLst>
          </p:cNvPr>
          <p:cNvGrpSpPr/>
          <p:nvPr/>
        </p:nvGrpSpPr>
        <p:grpSpPr>
          <a:xfrm>
            <a:off x="1017046" y="936483"/>
            <a:ext cx="9546680" cy="5784993"/>
            <a:chOff x="1017046" y="936483"/>
            <a:chExt cx="9546680" cy="5784993"/>
          </a:xfrm>
        </p:grpSpPr>
        <p:sp>
          <p:nvSpPr>
            <p:cNvPr id="16" name="Rectangle 15">
              <a:extLst>
                <a:ext uri="{FF2B5EF4-FFF2-40B4-BE49-F238E27FC236}">
                  <a16:creationId xmlns:a16="http://schemas.microsoft.com/office/drawing/2014/main" id="{EDABB2B2-48F0-42FE-9CCE-E18F6265F25A}"/>
                </a:ext>
              </a:extLst>
            </p:cNvPr>
            <p:cNvSpPr/>
            <p:nvPr/>
          </p:nvSpPr>
          <p:spPr>
            <a:xfrm>
              <a:off x="1017047" y="4318982"/>
              <a:ext cx="9546679" cy="240249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8" name="Rectangle 17">
              <a:extLst>
                <a:ext uri="{FF2B5EF4-FFF2-40B4-BE49-F238E27FC236}">
                  <a16:creationId xmlns:a16="http://schemas.microsoft.com/office/drawing/2014/main" id="{A7E128E2-59A9-42C1-A06D-A40DFDC839D4}"/>
                </a:ext>
              </a:extLst>
            </p:cNvPr>
            <p:cNvSpPr/>
            <p:nvPr/>
          </p:nvSpPr>
          <p:spPr>
            <a:xfrm>
              <a:off x="4000500" y="936483"/>
              <a:ext cx="6563226" cy="338249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9" name="Rectangle 18">
              <a:extLst>
                <a:ext uri="{FF2B5EF4-FFF2-40B4-BE49-F238E27FC236}">
                  <a16:creationId xmlns:a16="http://schemas.microsoft.com/office/drawing/2014/main" id="{B3121A42-717C-419D-B6D6-F7CDF70D886C}"/>
                </a:ext>
              </a:extLst>
            </p:cNvPr>
            <p:cNvSpPr/>
            <p:nvPr/>
          </p:nvSpPr>
          <p:spPr>
            <a:xfrm>
              <a:off x="1017046" y="936485"/>
              <a:ext cx="2983454" cy="2359777"/>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0" name="Rectangle 19">
              <a:extLst>
                <a:ext uri="{FF2B5EF4-FFF2-40B4-BE49-F238E27FC236}">
                  <a16:creationId xmlns:a16="http://schemas.microsoft.com/office/drawing/2014/main" id="{71983466-D1E5-4D5D-A834-809EC7D7DDBF}"/>
                </a:ext>
              </a:extLst>
            </p:cNvPr>
            <p:cNvSpPr/>
            <p:nvPr/>
          </p:nvSpPr>
          <p:spPr>
            <a:xfrm>
              <a:off x="1017047" y="3296262"/>
              <a:ext cx="197604" cy="1022719"/>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1" name="Down Arrow 10" descr="Arrow pointing to the upload button for the Table of infectious periods input file in the LATTE online user interface.">
            <a:extLst>
              <a:ext uri="{FF2B5EF4-FFF2-40B4-BE49-F238E27FC236}">
                <a16:creationId xmlns:a16="http://schemas.microsoft.com/office/drawing/2014/main" id="{363587C9-4DB2-472A-A6B7-39655F71F9E6}"/>
              </a:ext>
            </a:extLst>
          </p:cNvPr>
          <p:cNvSpPr/>
          <p:nvPr/>
        </p:nvSpPr>
        <p:spPr>
          <a:xfrm rot="16200000">
            <a:off x="447975" y="3535328"/>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nvGrpSpPr>
          <p:cNvPr id="4" name="Group 3" descr="Screenshot of table of infectious periods populated with hypothetical data and with column headers highlighted.">
            <a:extLst>
              <a:ext uri="{FF2B5EF4-FFF2-40B4-BE49-F238E27FC236}">
                <a16:creationId xmlns:a16="http://schemas.microsoft.com/office/drawing/2014/main" id="{38DFC8D9-1B66-4981-9C9A-DFE1EBE49F3E}"/>
              </a:ext>
            </a:extLst>
          </p:cNvPr>
          <p:cNvGrpSpPr/>
          <p:nvPr/>
        </p:nvGrpSpPr>
        <p:grpSpPr>
          <a:xfrm>
            <a:off x="3628438" y="1998122"/>
            <a:ext cx="8198302" cy="2861756"/>
            <a:chOff x="3628438" y="1998122"/>
            <a:chExt cx="8198302" cy="2861756"/>
          </a:xfrm>
        </p:grpSpPr>
        <p:pic>
          <p:nvPicPr>
            <p:cNvPr id="29" name="Picture 28" descr="A picture containing double, large&#10;&#10;Description automatically generated">
              <a:extLst>
                <a:ext uri="{FF2B5EF4-FFF2-40B4-BE49-F238E27FC236}">
                  <a16:creationId xmlns:a16="http://schemas.microsoft.com/office/drawing/2014/main" id="{F3E590A3-136A-475C-828C-15F6231E9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8438" y="1998122"/>
              <a:ext cx="8198302" cy="2861756"/>
            </a:xfrm>
            <a:prstGeom prst="rect">
              <a:avLst/>
            </a:prstGeom>
            <a:ln w="6350">
              <a:solidFill>
                <a:schemeClr val="tx1"/>
              </a:solidFill>
            </a:ln>
          </p:spPr>
        </p:pic>
        <p:sp>
          <p:nvSpPr>
            <p:cNvPr id="17" name="Rectangle 16">
              <a:extLst>
                <a:ext uri="{FF2B5EF4-FFF2-40B4-BE49-F238E27FC236}">
                  <a16:creationId xmlns:a16="http://schemas.microsoft.com/office/drawing/2014/main" id="{109D71A4-AD4F-442B-9A16-BB6B264DD07F}"/>
                </a:ext>
              </a:extLst>
            </p:cNvPr>
            <p:cNvSpPr/>
            <p:nvPr/>
          </p:nvSpPr>
          <p:spPr>
            <a:xfrm flipH="1">
              <a:off x="4000500" y="2289086"/>
              <a:ext cx="7826240" cy="835114"/>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54</a:t>
            </a:fld>
            <a:endParaRPr lang="en-US" dirty="0"/>
          </a:p>
        </p:txBody>
      </p:sp>
    </p:spTree>
    <p:extLst>
      <p:ext uri="{BB962C8B-B14F-4D97-AF65-F5344CB8AC3E}">
        <p14:creationId xmlns:p14="http://schemas.microsoft.com/office/powerpoint/2010/main" val="6114686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7113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a:t>
            </a:r>
            <a:r>
              <a:rPr lang="en-US" sz="4000" dirty="0">
                <a:latin typeface="Tahoma" panose="020B0604030504040204" pitchFamily="34" charset="0"/>
              </a:rPr>
              <a:t> </a:t>
            </a:r>
            <a:r>
              <a:rPr lang="en-US" sz="1000" dirty="0">
                <a:latin typeface="Tahoma" panose="020B0604030504040204" pitchFamily="34" charset="0"/>
              </a:rPr>
              <a:t>(15/22)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2" name="Picture 11" descr="Screenshot of the with date data tab of the LATTE online user interface.">
            <a:extLst>
              <a:ext uri="{FF2B5EF4-FFF2-40B4-BE49-F238E27FC236}">
                <a16:creationId xmlns:a16="http://schemas.microsoft.com/office/drawing/2014/main" id="{ECBE9833-1F25-4846-AEB8-E20FB6966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026" y="974586"/>
            <a:ext cx="9334167" cy="5596128"/>
          </a:xfrm>
          <a:prstGeom prst="rect">
            <a:avLst/>
          </a:prstGeom>
          <a:ln w="6350">
            <a:solidFill>
              <a:schemeClr val="tx1"/>
            </a:solidFill>
          </a:ln>
        </p:spPr>
      </p:pic>
      <p:grpSp>
        <p:nvGrpSpPr>
          <p:cNvPr id="5" name="Group 4">
            <a:extLst>
              <a:ext uri="{FF2B5EF4-FFF2-40B4-BE49-F238E27FC236}">
                <a16:creationId xmlns:a16="http://schemas.microsoft.com/office/drawing/2014/main" id="{E9C8E8E0-EDF9-49D6-9826-089C46C5C3FB}"/>
              </a:ext>
              <a:ext uri="{C183D7F6-B498-43B3-948B-1728B52AA6E4}">
                <adec:decorative xmlns:adec="http://schemas.microsoft.com/office/drawing/2017/decorative" val="1"/>
              </a:ext>
            </a:extLst>
          </p:cNvPr>
          <p:cNvGrpSpPr/>
          <p:nvPr/>
        </p:nvGrpSpPr>
        <p:grpSpPr>
          <a:xfrm>
            <a:off x="1017045" y="936483"/>
            <a:ext cx="9526127" cy="5784992"/>
            <a:chOff x="1017045" y="936483"/>
            <a:chExt cx="9526127" cy="5784992"/>
          </a:xfrm>
        </p:grpSpPr>
        <p:sp>
          <p:nvSpPr>
            <p:cNvPr id="14" name="Rectangle 13">
              <a:extLst>
                <a:ext uri="{FF2B5EF4-FFF2-40B4-BE49-F238E27FC236}">
                  <a16:creationId xmlns:a16="http://schemas.microsoft.com/office/drawing/2014/main" id="{4DFB68C6-F56E-4035-806A-CAE7303E5462}"/>
                </a:ext>
              </a:extLst>
            </p:cNvPr>
            <p:cNvSpPr/>
            <p:nvPr/>
          </p:nvSpPr>
          <p:spPr>
            <a:xfrm>
              <a:off x="1017047" y="4258100"/>
              <a:ext cx="9526125" cy="2463375"/>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 name="Rectangle 14">
              <a:extLst>
                <a:ext uri="{FF2B5EF4-FFF2-40B4-BE49-F238E27FC236}">
                  <a16:creationId xmlns:a16="http://schemas.microsoft.com/office/drawing/2014/main" id="{C959B5B7-4B9D-416A-94A2-30EEA9F5DBE7}"/>
                </a:ext>
              </a:extLst>
            </p:cNvPr>
            <p:cNvSpPr/>
            <p:nvPr/>
          </p:nvSpPr>
          <p:spPr>
            <a:xfrm>
              <a:off x="6665494" y="936483"/>
              <a:ext cx="3877678" cy="3321616"/>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 name="Rectangle 15">
              <a:extLst>
                <a:ext uri="{FF2B5EF4-FFF2-40B4-BE49-F238E27FC236}">
                  <a16:creationId xmlns:a16="http://schemas.microsoft.com/office/drawing/2014/main" id="{3AA359D3-53EF-4465-90E2-A0A0F3FC6E63}"/>
                </a:ext>
              </a:extLst>
            </p:cNvPr>
            <p:cNvSpPr/>
            <p:nvPr/>
          </p:nvSpPr>
          <p:spPr>
            <a:xfrm>
              <a:off x="1017045" y="936486"/>
              <a:ext cx="5648447" cy="121716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 name="Rectangle 16">
              <a:extLst>
                <a:ext uri="{FF2B5EF4-FFF2-40B4-BE49-F238E27FC236}">
                  <a16:creationId xmlns:a16="http://schemas.microsoft.com/office/drawing/2014/main" id="{CF071CD5-8CE1-45A4-9016-4071F71F73B6}"/>
                </a:ext>
              </a:extLst>
            </p:cNvPr>
            <p:cNvSpPr/>
            <p:nvPr/>
          </p:nvSpPr>
          <p:spPr>
            <a:xfrm>
              <a:off x="1017046" y="2153654"/>
              <a:ext cx="3159169" cy="2104445"/>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8" name="Down Arrow 10" descr="Arrow pointing to the set up link definitions section of the LATTE online user interface.">
            <a:extLst>
              <a:ext uri="{FF2B5EF4-FFF2-40B4-BE49-F238E27FC236}">
                <a16:creationId xmlns:a16="http://schemas.microsoft.com/office/drawing/2014/main" id="{030DEB80-3A87-4ED6-98BC-E36EFE093C01}"/>
              </a:ext>
            </a:extLst>
          </p:cNvPr>
          <p:cNvSpPr/>
          <p:nvPr/>
        </p:nvSpPr>
        <p:spPr>
          <a:xfrm rot="16200000">
            <a:off x="3607137" y="1987270"/>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55</a:t>
            </a:fld>
            <a:endParaRPr lang="en-US" dirty="0"/>
          </a:p>
        </p:txBody>
      </p:sp>
    </p:spTree>
    <p:extLst>
      <p:ext uri="{BB962C8B-B14F-4D97-AF65-F5344CB8AC3E}">
        <p14:creationId xmlns:p14="http://schemas.microsoft.com/office/powerpoint/2010/main" val="11188797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7113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a:t>
            </a:r>
            <a:r>
              <a:rPr lang="en-US" sz="4000" dirty="0">
                <a:latin typeface="Tahoma" panose="020B0604030504040204" pitchFamily="34" charset="0"/>
              </a:rPr>
              <a:t> </a:t>
            </a:r>
            <a:r>
              <a:rPr lang="en-US" sz="1000" dirty="0">
                <a:latin typeface="Tahoma" panose="020B0604030504040204" pitchFamily="34" charset="0"/>
              </a:rPr>
              <a:t>(16/22)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6" name="Picture 5" descr="Screenshot of the with date data tab of the LATTE online user interface.">
            <a:extLst>
              <a:ext uri="{FF2B5EF4-FFF2-40B4-BE49-F238E27FC236}">
                <a16:creationId xmlns:a16="http://schemas.microsoft.com/office/drawing/2014/main" id="{194E082E-6E78-42DB-B896-6B006E189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26" y="980802"/>
            <a:ext cx="9334167" cy="5596128"/>
          </a:xfrm>
          <a:prstGeom prst="rect">
            <a:avLst/>
          </a:prstGeom>
          <a:ln w="6350">
            <a:solidFill>
              <a:schemeClr val="tx1"/>
            </a:solidFill>
          </a:ln>
        </p:spPr>
      </p:pic>
      <p:grpSp>
        <p:nvGrpSpPr>
          <p:cNvPr id="8" name="Group 7">
            <a:extLst>
              <a:ext uri="{FF2B5EF4-FFF2-40B4-BE49-F238E27FC236}">
                <a16:creationId xmlns:a16="http://schemas.microsoft.com/office/drawing/2014/main" id="{8579556A-2A14-411E-B3BF-6057ACBA2C9D}"/>
              </a:ext>
              <a:ext uri="{C183D7F6-B498-43B3-948B-1728B52AA6E4}">
                <adec:decorative xmlns:adec="http://schemas.microsoft.com/office/drawing/2017/decorative" val="1"/>
              </a:ext>
            </a:extLst>
          </p:cNvPr>
          <p:cNvGrpSpPr/>
          <p:nvPr/>
        </p:nvGrpSpPr>
        <p:grpSpPr>
          <a:xfrm>
            <a:off x="1017045" y="936483"/>
            <a:ext cx="9587265" cy="5784992"/>
            <a:chOff x="1017045" y="936483"/>
            <a:chExt cx="9587265" cy="5784992"/>
          </a:xfrm>
        </p:grpSpPr>
        <p:sp>
          <p:nvSpPr>
            <p:cNvPr id="14" name="Rectangle 13">
              <a:extLst>
                <a:ext uri="{FF2B5EF4-FFF2-40B4-BE49-F238E27FC236}">
                  <a16:creationId xmlns:a16="http://schemas.microsoft.com/office/drawing/2014/main" id="{ED77DEB1-A796-4F8E-BABE-1585B8376C01}"/>
                </a:ext>
              </a:extLst>
            </p:cNvPr>
            <p:cNvSpPr/>
            <p:nvPr/>
          </p:nvSpPr>
          <p:spPr>
            <a:xfrm>
              <a:off x="1017047" y="4704347"/>
              <a:ext cx="9587263" cy="201712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 name="Rectangle 14">
              <a:extLst>
                <a:ext uri="{FF2B5EF4-FFF2-40B4-BE49-F238E27FC236}">
                  <a16:creationId xmlns:a16="http://schemas.microsoft.com/office/drawing/2014/main" id="{7415B3C1-890F-40BE-9A7E-C2BCE4D4B7DC}"/>
                </a:ext>
              </a:extLst>
            </p:cNvPr>
            <p:cNvSpPr/>
            <p:nvPr/>
          </p:nvSpPr>
          <p:spPr>
            <a:xfrm>
              <a:off x="6665494" y="936483"/>
              <a:ext cx="3938816" cy="376786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 name="Rectangle 15">
              <a:extLst>
                <a:ext uri="{FF2B5EF4-FFF2-40B4-BE49-F238E27FC236}">
                  <a16:creationId xmlns:a16="http://schemas.microsoft.com/office/drawing/2014/main" id="{7A1420DD-3470-4087-AFDE-C7255EFD2365}"/>
                </a:ext>
              </a:extLst>
            </p:cNvPr>
            <p:cNvSpPr/>
            <p:nvPr/>
          </p:nvSpPr>
          <p:spPr>
            <a:xfrm>
              <a:off x="1017045" y="936486"/>
              <a:ext cx="5648447" cy="121716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 name="Rectangle 16">
              <a:extLst>
                <a:ext uri="{FF2B5EF4-FFF2-40B4-BE49-F238E27FC236}">
                  <a16:creationId xmlns:a16="http://schemas.microsoft.com/office/drawing/2014/main" id="{797AC4D0-5566-45A3-8235-9D80C185A702}"/>
                </a:ext>
              </a:extLst>
            </p:cNvPr>
            <p:cNvSpPr/>
            <p:nvPr/>
          </p:nvSpPr>
          <p:spPr>
            <a:xfrm>
              <a:off x="1017046" y="2153654"/>
              <a:ext cx="3131873" cy="2550693"/>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9" name="Down Arrow 10" descr="Arrow pointing to the set up link definitions section of the LATTE online user interface.">
            <a:extLst>
              <a:ext uri="{FF2B5EF4-FFF2-40B4-BE49-F238E27FC236}">
                <a16:creationId xmlns:a16="http://schemas.microsoft.com/office/drawing/2014/main" id="{A4A28861-A1F5-42C5-B19B-6463F7D6422E}"/>
              </a:ext>
            </a:extLst>
          </p:cNvPr>
          <p:cNvSpPr/>
          <p:nvPr/>
        </p:nvSpPr>
        <p:spPr>
          <a:xfrm rot="16200000">
            <a:off x="3607137" y="2587773"/>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56</a:t>
            </a:fld>
            <a:endParaRPr lang="en-US" dirty="0"/>
          </a:p>
        </p:txBody>
      </p:sp>
    </p:spTree>
    <p:extLst>
      <p:ext uri="{BB962C8B-B14F-4D97-AF65-F5344CB8AC3E}">
        <p14:creationId xmlns:p14="http://schemas.microsoft.com/office/powerpoint/2010/main" val="19398803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7113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a:t>
            </a:r>
            <a:r>
              <a:rPr lang="en-US" sz="4000" dirty="0">
                <a:latin typeface="Tahoma" panose="020B0604030504040204" pitchFamily="34" charset="0"/>
              </a:rPr>
              <a:t> </a:t>
            </a:r>
            <a:r>
              <a:rPr lang="en-US" sz="1000" dirty="0">
                <a:latin typeface="Tahoma" panose="020B0604030504040204" pitchFamily="34" charset="0"/>
              </a:rPr>
              <a:t>(17/22)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1" name="Picture 10" descr="Screenshot of the with date data tab of the LATTE online user interface.">
            <a:extLst>
              <a:ext uri="{FF2B5EF4-FFF2-40B4-BE49-F238E27FC236}">
                <a16:creationId xmlns:a16="http://schemas.microsoft.com/office/drawing/2014/main" id="{3B3220B8-E415-4262-9F32-B9F5AF6A3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26" y="980802"/>
            <a:ext cx="9334167" cy="5596128"/>
          </a:xfrm>
          <a:prstGeom prst="rect">
            <a:avLst/>
          </a:prstGeom>
          <a:ln w="6350">
            <a:solidFill>
              <a:schemeClr val="tx1"/>
            </a:solidFill>
          </a:ln>
        </p:spPr>
      </p:pic>
      <p:grpSp>
        <p:nvGrpSpPr>
          <p:cNvPr id="13" name="Group 12">
            <a:extLst>
              <a:ext uri="{FF2B5EF4-FFF2-40B4-BE49-F238E27FC236}">
                <a16:creationId xmlns:a16="http://schemas.microsoft.com/office/drawing/2014/main" id="{14DA7682-7EB7-4939-AD5E-99FC93C1534C}"/>
              </a:ext>
              <a:ext uri="{C183D7F6-B498-43B3-948B-1728B52AA6E4}">
                <adec:decorative xmlns:adec="http://schemas.microsoft.com/office/drawing/2017/decorative" val="1"/>
              </a:ext>
            </a:extLst>
          </p:cNvPr>
          <p:cNvGrpSpPr/>
          <p:nvPr/>
        </p:nvGrpSpPr>
        <p:grpSpPr>
          <a:xfrm>
            <a:off x="1017045" y="936483"/>
            <a:ext cx="9587265" cy="5784992"/>
            <a:chOff x="1017045" y="936483"/>
            <a:chExt cx="9587265" cy="5784992"/>
          </a:xfrm>
        </p:grpSpPr>
        <p:sp>
          <p:nvSpPr>
            <p:cNvPr id="14" name="Rectangle 13">
              <a:extLst>
                <a:ext uri="{FF2B5EF4-FFF2-40B4-BE49-F238E27FC236}">
                  <a16:creationId xmlns:a16="http://schemas.microsoft.com/office/drawing/2014/main" id="{77BC44AF-7D87-49D6-AA5C-0160624CCEA0}"/>
                </a:ext>
              </a:extLst>
            </p:cNvPr>
            <p:cNvSpPr/>
            <p:nvPr/>
          </p:nvSpPr>
          <p:spPr>
            <a:xfrm>
              <a:off x="1017047" y="4704347"/>
              <a:ext cx="9587263" cy="201712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 name="Rectangle 14">
              <a:extLst>
                <a:ext uri="{FF2B5EF4-FFF2-40B4-BE49-F238E27FC236}">
                  <a16:creationId xmlns:a16="http://schemas.microsoft.com/office/drawing/2014/main" id="{0F148850-FFE0-447D-894D-5F2586FB0F51}"/>
                </a:ext>
              </a:extLst>
            </p:cNvPr>
            <p:cNvSpPr/>
            <p:nvPr/>
          </p:nvSpPr>
          <p:spPr>
            <a:xfrm>
              <a:off x="6665494" y="936483"/>
              <a:ext cx="3938816" cy="376786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 name="Rectangle 15">
              <a:extLst>
                <a:ext uri="{FF2B5EF4-FFF2-40B4-BE49-F238E27FC236}">
                  <a16:creationId xmlns:a16="http://schemas.microsoft.com/office/drawing/2014/main" id="{26D5E6C3-589A-492B-9FD6-38A9529FFEF1}"/>
                </a:ext>
              </a:extLst>
            </p:cNvPr>
            <p:cNvSpPr/>
            <p:nvPr/>
          </p:nvSpPr>
          <p:spPr>
            <a:xfrm>
              <a:off x="1017045" y="936486"/>
              <a:ext cx="5648447" cy="121716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 name="Rectangle 16">
              <a:extLst>
                <a:ext uri="{FF2B5EF4-FFF2-40B4-BE49-F238E27FC236}">
                  <a16:creationId xmlns:a16="http://schemas.microsoft.com/office/drawing/2014/main" id="{3200D9BF-79A2-48EB-AE8A-8EFA87BBD8F4}"/>
                </a:ext>
              </a:extLst>
            </p:cNvPr>
            <p:cNvSpPr/>
            <p:nvPr/>
          </p:nvSpPr>
          <p:spPr>
            <a:xfrm>
              <a:off x="1017046" y="2153654"/>
              <a:ext cx="3131873" cy="2550693"/>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8" name="Down Arrow 10" descr="Arrow pointing to the set up link definitions section of the LATTE online user interface.">
            <a:extLst>
              <a:ext uri="{FF2B5EF4-FFF2-40B4-BE49-F238E27FC236}">
                <a16:creationId xmlns:a16="http://schemas.microsoft.com/office/drawing/2014/main" id="{B845C489-7E1E-4EDB-B0B6-95A7C5995CF9}"/>
              </a:ext>
            </a:extLst>
          </p:cNvPr>
          <p:cNvSpPr/>
          <p:nvPr/>
        </p:nvSpPr>
        <p:spPr>
          <a:xfrm rot="16200000">
            <a:off x="3607137" y="2847082"/>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57</a:t>
            </a:fld>
            <a:endParaRPr lang="en-US" dirty="0"/>
          </a:p>
        </p:txBody>
      </p:sp>
    </p:spTree>
    <p:extLst>
      <p:ext uri="{BB962C8B-B14F-4D97-AF65-F5344CB8AC3E}">
        <p14:creationId xmlns:p14="http://schemas.microsoft.com/office/powerpoint/2010/main" val="19817429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7113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a:t>
            </a:r>
            <a:r>
              <a:rPr lang="en-US" sz="4000" dirty="0">
                <a:latin typeface="Tahoma" panose="020B0604030504040204" pitchFamily="34" charset="0"/>
              </a:rPr>
              <a:t> </a:t>
            </a:r>
            <a:r>
              <a:rPr lang="en-US" sz="1000" dirty="0">
                <a:latin typeface="Tahoma" panose="020B0604030504040204" pitchFamily="34" charset="0"/>
              </a:rPr>
              <a:t>(18/22)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1" name="Picture 10" descr="Screenshot of the with date data tab of the LATTE online user interface.">
            <a:extLst>
              <a:ext uri="{FF2B5EF4-FFF2-40B4-BE49-F238E27FC236}">
                <a16:creationId xmlns:a16="http://schemas.microsoft.com/office/drawing/2014/main" id="{0418C7C4-8663-4CEB-B00F-A808B839C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26" y="980802"/>
            <a:ext cx="9334167" cy="5596128"/>
          </a:xfrm>
          <a:prstGeom prst="rect">
            <a:avLst/>
          </a:prstGeom>
          <a:ln w="6350">
            <a:solidFill>
              <a:schemeClr val="tx1"/>
            </a:solidFill>
          </a:ln>
        </p:spPr>
      </p:pic>
      <p:grpSp>
        <p:nvGrpSpPr>
          <p:cNvPr id="13" name="Group 12">
            <a:extLst>
              <a:ext uri="{FF2B5EF4-FFF2-40B4-BE49-F238E27FC236}">
                <a16:creationId xmlns:a16="http://schemas.microsoft.com/office/drawing/2014/main" id="{902B3E08-BECD-4DFE-B069-BEEB1DB1270E}"/>
              </a:ext>
              <a:ext uri="{C183D7F6-B498-43B3-948B-1728B52AA6E4}">
                <adec:decorative xmlns:adec="http://schemas.microsoft.com/office/drawing/2017/decorative" val="1"/>
              </a:ext>
            </a:extLst>
          </p:cNvPr>
          <p:cNvGrpSpPr/>
          <p:nvPr/>
        </p:nvGrpSpPr>
        <p:grpSpPr>
          <a:xfrm>
            <a:off x="1017045" y="936483"/>
            <a:ext cx="9587265" cy="5784992"/>
            <a:chOff x="1017045" y="936483"/>
            <a:chExt cx="9587265" cy="5784992"/>
          </a:xfrm>
        </p:grpSpPr>
        <p:sp>
          <p:nvSpPr>
            <p:cNvPr id="14" name="Rectangle 13">
              <a:extLst>
                <a:ext uri="{FF2B5EF4-FFF2-40B4-BE49-F238E27FC236}">
                  <a16:creationId xmlns:a16="http://schemas.microsoft.com/office/drawing/2014/main" id="{475288AC-E412-460F-AD8A-4FBDBFB04012}"/>
                </a:ext>
              </a:extLst>
            </p:cNvPr>
            <p:cNvSpPr/>
            <p:nvPr/>
          </p:nvSpPr>
          <p:spPr>
            <a:xfrm>
              <a:off x="1017047" y="4704347"/>
              <a:ext cx="9587263" cy="201712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 name="Rectangle 14">
              <a:extLst>
                <a:ext uri="{FF2B5EF4-FFF2-40B4-BE49-F238E27FC236}">
                  <a16:creationId xmlns:a16="http://schemas.microsoft.com/office/drawing/2014/main" id="{84A53D20-FEE3-4B49-B3BC-8CC5D2CC61F1}"/>
                </a:ext>
              </a:extLst>
            </p:cNvPr>
            <p:cNvSpPr/>
            <p:nvPr/>
          </p:nvSpPr>
          <p:spPr>
            <a:xfrm>
              <a:off x="6665494" y="936483"/>
              <a:ext cx="3938816" cy="376786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 name="Rectangle 15">
              <a:extLst>
                <a:ext uri="{FF2B5EF4-FFF2-40B4-BE49-F238E27FC236}">
                  <a16:creationId xmlns:a16="http://schemas.microsoft.com/office/drawing/2014/main" id="{A74DBC59-058B-4CB1-89A1-3A3DDBD82FC2}"/>
                </a:ext>
              </a:extLst>
            </p:cNvPr>
            <p:cNvSpPr/>
            <p:nvPr/>
          </p:nvSpPr>
          <p:spPr>
            <a:xfrm>
              <a:off x="1017045" y="936486"/>
              <a:ext cx="5648447" cy="121716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 name="Rectangle 16">
              <a:extLst>
                <a:ext uri="{FF2B5EF4-FFF2-40B4-BE49-F238E27FC236}">
                  <a16:creationId xmlns:a16="http://schemas.microsoft.com/office/drawing/2014/main" id="{8DAE955C-BB1F-4631-848C-64A05DFD11AE}"/>
                </a:ext>
              </a:extLst>
            </p:cNvPr>
            <p:cNvSpPr/>
            <p:nvPr/>
          </p:nvSpPr>
          <p:spPr>
            <a:xfrm>
              <a:off x="1017046" y="2153654"/>
              <a:ext cx="3131873" cy="2550693"/>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8" name="Down Arrow 10" descr="Arrow pointing to the set up link definitions section of the LATTE online user interface.">
            <a:extLst>
              <a:ext uri="{FF2B5EF4-FFF2-40B4-BE49-F238E27FC236}">
                <a16:creationId xmlns:a16="http://schemas.microsoft.com/office/drawing/2014/main" id="{FFE1CCFC-233C-42E5-A59C-F342863B3058}"/>
              </a:ext>
            </a:extLst>
          </p:cNvPr>
          <p:cNvSpPr/>
          <p:nvPr/>
        </p:nvSpPr>
        <p:spPr>
          <a:xfrm rot="16200000">
            <a:off x="3591095" y="3914007"/>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58</a:t>
            </a:fld>
            <a:endParaRPr lang="en-US" dirty="0"/>
          </a:p>
        </p:txBody>
      </p:sp>
    </p:spTree>
    <p:extLst>
      <p:ext uri="{BB962C8B-B14F-4D97-AF65-F5344CB8AC3E}">
        <p14:creationId xmlns:p14="http://schemas.microsoft.com/office/powerpoint/2010/main" val="24187798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7113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a:t>
            </a:r>
            <a:r>
              <a:rPr lang="en-US" sz="4000" dirty="0">
                <a:latin typeface="Tahoma" panose="020B0604030504040204" pitchFamily="34" charset="0"/>
              </a:rPr>
              <a:t> </a:t>
            </a:r>
            <a:r>
              <a:rPr lang="en-US" sz="1000" dirty="0">
                <a:latin typeface="Tahoma" panose="020B0604030504040204" pitchFamily="34" charset="0"/>
              </a:rPr>
              <a:t>(19/22)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1" name="Picture 10" descr="Screenshot of the with date data tab of the LATTE online user interface.">
            <a:extLst>
              <a:ext uri="{FF2B5EF4-FFF2-40B4-BE49-F238E27FC236}">
                <a16:creationId xmlns:a16="http://schemas.microsoft.com/office/drawing/2014/main" id="{D55573B1-9142-4295-A8E1-195040D1B4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26" y="980802"/>
            <a:ext cx="9334167" cy="5596128"/>
          </a:xfrm>
          <a:prstGeom prst="rect">
            <a:avLst/>
          </a:prstGeom>
          <a:ln w="6350">
            <a:solidFill>
              <a:schemeClr val="tx1"/>
            </a:solidFill>
          </a:ln>
        </p:spPr>
      </p:pic>
      <p:grpSp>
        <p:nvGrpSpPr>
          <p:cNvPr id="5" name="Group 4">
            <a:extLst>
              <a:ext uri="{FF2B5EF4-FFF2-40B4-BE49-F238E27FC236}">
                <a16:creationId xmlns:a16="http://schemas.microsoft.com/office/drawing/2014/main" id="{D012F707-320D-45C9-9CB7-BD5F0CF3536B}"/>
              </a:ext>
              <a:ext uri="{C183D7F6-B498-43B3-948B-1728B52AA6E4}">
                <adec:decorative xmlns:adec="http://schemas.microsoft.com/office/drawing/2017/decorative" val="1"/>
              </a:ext>
            </a:extLst>
          </p:cNvPr>
          <p:cNvGrpSpPr/>
          <p:nvPr/>
        </p:nvGrpSpPr>
        <p:grpSpPr>
          <a:xfrm>
            <a:off x="1017045" y="936483"/>
            <a:ext cx="9587265" cy="5784992"/>
            <a:chOff x="1017045" y="936483"/>
            <a:chExt cx="9587265" cy="5784992"/>
          </a:xfrm>
        </p:grpSpPr>
        <p:sp>
          <p:nvSpPr>
            <p:cNvPr id="14" name="Rectangle 13">
              <a:extLst>
                <a:ext uri="{FF2B5EF4-FFF2-40B4-BE49-F238E27FC236}">
                  <a16:creationId xmlns:a16="http://schemas.microsoft.com/office/drawing/2014/main" id="{F36DC684-D7C1-46C3-83C6-0FBC5325D32E}"/>
                </a:ext>
              </a:extLst>
            </p:cNvPr>
            <p:cNvSpPr/>
            <p:nvPr/>
          </p:nvSpPr>
          <p:spPr>
            <a:xfrm>
              <a:off x="1017047" y="4704347"/>
              <a:ext cx="9587263" cy="201712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5" name="Rectangle 14">
              <a:extLst>
                <a:ext uri="{FF2B5EF4-FFF2-40B4-BE49-F238E27FC236}">
                  <a16:creationId xmlns:a16="http://schemas.microsoft.com/office/drawing/2014/main" id="{A23033E2-5187-48E1-B0AF-94EEAD47018F}"/>
                </a:ext>
              </a:extLst>
            </p:cNvPr>
            <p:cNvSpPr/>
            <p:nvPr/>
          </p:nvSpPr>
          <p:spPr>
            <a:xfrm>
              <a:off x="9648966" y="936483"/>
              <a:ext cx="955343" cy="376786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 name="Rectangle 15">
              <a:extLst>
                <a:ext uri="{FF2B5EF4-FFF2-40B4-BE49-F238E27FC236}">
                  <a16:creationId xmlns:a16="http://schemas.microsoft.com/office/drawing/2014/main" id="{23C4BCF4-73BF-4DA6-B507-E1928D5CF154}"/>
                </a:ext>
              </a:extLst>
            </p:cNvPr>
            <p:cNvSpPr/>
            <p:nvPr/>
          </p:nvSpPr>
          <p:spPr>
            <a:xfrm>
              <a:off x="1017045" y="936486"/>
              <a:ext cx="8631920" cy="121716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 name="Rectangle 16">
              <a:extLst>
                <a:ext uri="{FF2B5EF4-FFF2-40B4-BE49-F238E27FC236}">
                  <a16:creationId xmlns:a16="http://schemas.microsoft.com/office/drawing/2014/main" id="{AE2D17DF-4B48-4F21-82DE-7BB436BDD556}"/>
                </a:ext>
              </a:extLst>
            </p:cNvPr>
            <p:cNvSpPr/>
            <p:nvPr/>
          </p:nvSpPr>
          <p:spPr>
            <a:xfrm>
              <a:off x="1017046" y="2153654"/>
              <a:ext cx="5746967" cy="2550693"/>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9" name="Down Arrow 10" descr="Arrow pointing to the set up Gantt chart outputs section of the LATTE online user interface.">
            <a:extLst>
              <a:ext uri="{FF2B5EF4-FFF2-40B4-BE49-F238E27FC236}">
                <a16:creationId xmlns:a16="http://schemas.microsoft.com/office/drawing/2014/main" id="{78429AC8-6E4F-421D-B3C9-26CE32D2E3C3}"/>
              </a:ext>
            </a:extLst>
          </p:cNvPr>
          <p:cNvSpPr/>
          <p:nvPr/>
        </p:nvSpPr>
        <p:spPr>
          <a:xfrm rot="16200000">
            <a:off x="6730087" y="2003312"/>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59</a:t>
            </a:fld>
            <a:endParaRPr lang="en-US" dirty="0"/>
          </a:p>
        </p:txBody>
      </p:sp>
    </p:spTree>
    <p:extLst>
      <p:ext uri="{BB962C8B-B14F-4D97-AF65-F5344CB8AC3E}">
        <p14:creationId xmlns:p14="http://schemas.microsoft.com/office/powerpoint/2010/main" val="1851084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p:cNvSpPr txBox="1">
            <a:spLocks noGrp="1"/>
          </p:cNvSpPr>
          <p:nvPr>
            <p:ph type="title" idx="4294967295"/>
          </p:nvPr>
        </p:nvSpPr>
        <p:spPr>
          <a:xfrm>
            <a:off x="428625" y="228600"/>
            <a:ext cx="612167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TB contact investigation </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(4/12)</a:t>
            </a:r>
          </a:p>
        </p:txBody>
      </p:sp>
      <p:grpSp>
        <p:nvGrpSpPr>
          <p:cNvPr id="2" name="Group 1" descr="Icon of a sick person coughing and being interviewed by a clinician.">
            <a:extLst>
              <a:ext uri="{FF2B5EF4-FFF2-40B4-BE49-F238E27FC236}">
                <a16:creationId xmlns:a16="http://schemas.microsoft.com/office/drawing/2014/main" id="{F9CB1837-A665-4237-89C2-0840119ADD01}"/>
              </a:ext>
            </a:extLst>
          </p:cNvPr>
          <p:cNvGrpSpPr/>
          <p:nvPr/>
        </p:nvGrpSpPr>
        <p:grpSpPr>
          <a:xfrm>
            <a:off x="4352954" y="1973580"/>
            <a:ext cx="3716776" cy="4230497"/>
            <a:chOff x="4352954" y="1973580"/>
            <a:chExt cx="3716776" cy="4230497"/>
          </a:xfrm>
        </p:grpSpPr>
        <p:pic>
          <p:nvPicPr>
            <p:cNvPr id="29" name="Picture 28">
              <a:extLst>
                <a:ext uri="{FF2B5EF4-FFF2-40B4-BE49-F238E27FC236}">
                  <a16:creationId xmlns:a16="http://schemas.microsoft.com/office/drawing/2014/main" id="{83BBF539-6F65-46A2-8EC7-5FF9BA164F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1520" y="2044861"/>
              <a:ext cx="1404560" cy="1122282"/>
            </a:xfrm>
            <a:prstGeom prst="rect">
              <a:avLst/>
            </a:prstGeom>
          </p:spPr>
        </p:pic>
        <p:pic>
          <p:nvPicPr>
            <p:cNvPr id="30" name="Picture 29">
              <a:extLst>
                <a:ext uri="{FF2B5EF4-FFF2-40B4-BE49-F238E27FC236}">
                  <a16:creationId xmlns:a16="http://schemas.microsoft.com/office/drawing/2014/main" id="{9B5FC5A1-3ABD-4BF1-A9AF-00DD270B91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352954" y="2981309"/>
              <a:ext cx="1544413" cy="3200400"/>
            </a:xfrm>
            <a:prstGeom prst="rect">
              <a:avLst/>
            </a:prstGeom>
          </p:spPr>
        </p:pic>
        <p:pic>
          <p:nvPicPr>
            <p:cNvPr id="31" name="Picture 30">
              <a:extLst>
                <a:ext uri="{FF2B5EF4-FFF2-40B4-BE49-F238E27FC236}">
                  <a16:creationId xmlns:a16="http://schemas.microsoft.com/office/drawing/2014/main" id="{CF17DCEA-BCEC-41F9-B4BF-572764584D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8166" y="3003677"/>
              <a:ext cx="1781564" cy="3200400"/>
            </a:xfrm>
            <a:prstGeom prst="rect">
              <a:avLst/>
            </a:prstGeom>
            <a:effectLst>
              <a:glow rad="127000">
                <a:srgbClr val="F6A01A"/>
              </a:glow>
            </a:effectLst>
          </p:spPr>
        </p:pic>
        <p:sp>
          <p:nvSpPr>
            <p:cNvPr id="32" name="Freeform: Shape 31">
              <a:extLst>
                <a:ext uri="{FF2B5EF4-FFF2-40B4-BE49-F238E27FC236}">
                  <a16:creationId xmlns:a16="http://schemas.microsoft.com/office/drawing/2014/main" id="{2C5AA378-698E-42C7-9C3F-636D369C0F63}"/>
                </a:ext>
              </a:extLst>
            </p:cNvPr>
            <p:cNvSpPr/>
            <p:nvPr/>
          </p:nvSpPr>
          <p:spPr>
            <a:xfrm>
              <a:off x="5273040" y="1973580"/>
              <a:ext cx="1531620" cy="1295400"/>
            </a:xfrm>
            <a:custGeom>
              <a:avLst/>
              <a:gdLst>
                <a:gd name="connsiteX0" fmla="*/ 106680 w 1531620"/>
                <a:gd name="connsiteY0" fmla="*/ 914400 h 1295400"/>
                <a:gd name="connsiteX1" fmla="*/ 99060 w 1531620"/>
                <a:gd name="connsiteY1" fmla="*/ 739140 h 1295400"/>
                <a:gd name="connsiteX2" fmla="*/ 0 w 1531620"/>
                <a:gd name="connsiteY2" fmla="*/ 441960 h 1295400"/>
                <a:gd name="connsiteX3" fmla="*/ 106680 w 1531620"/>
                <a:gd name="connsiteY3" fmla="*/ 68580 h 1295400"/>
                <a:gd name="connsiteX4" fmla="*/ 548640 w 1531620"/>
                <a:gd name="connsiteY4" fmla="*/ 0 h 1295400"/>
                <a:gd name="connsiteX5" fmla="*/ 967740 w 1531620"/>
                <a:gd name="connsiteY5" fmla="*/ 38100 h 1295400"/>
                <a:gd name="connsiteX6" fmla="*/ 1234440 w 1531620"/>
                <a:gd name="connsiteY6" fmla="*/ 259080 h 1295400"/>
                <a:gd name="connsiteX7" fmla="*/ 1531620 w 1531620"/>
                <a:gd name="connsiteY7" fmla="*/ 655320 h 1295400"/>
                <a:gd name="connsiteX8" fmla="*/ 1516380 w 1531620"/>
                <a:gd name="connsiteY8" fmla="*/ 899160 h 1295400"/>
                <a:gd name="connsiteX9" fmla="*/ 1356360 w 1531620"/>
                <a:gd name="connsiteY9" fmla="*/ 1234440 h 1295400"/>
                <a:gd name="connsiteX10" fmla="*/ 1074420 w 1531620"/>
                <a:gd name="connsiteY10" fmla="*/ 1295400 h 1295400"/>
                <a:gd name="connsiteX11" fmla="*/ 998220 w 1531620"/>
                <a:gd name="connsiteY11" fmla="*/ 1196340 h 1295400"/>
                <a:gd name="connsiteX12" fmla="*/ 563880 w 1531620"/>
                <a:gd name="connsiteY12" fmla="*/ 1066800 h 1295400"/>
                <a:gd name="connsiteX13" fmla="*/ 281940 w 1531620"/>
                <a:gd name="connsiteY13" fmla="*/ 1112520 h 1295400"/>
                <a:gd name="connsiteX14" fmla="*/ 121920 w 1531620"/>
                <a:gd name="connsiteY14" fmla="*/ 1021080 h 1295400"/>
                <a:gd name="connsiteX15" fmla="*/ 106680 w 1531620"/>
                <a:gd name="connsiteY15" fmla="*/ 91440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1620" h="1295400">
                  <a:moveTo>
                    <a:pt x="106680" y="914400"/>
                  </a:moveTo>
                  <a:lnTo>
                    <a:pt x="99060" y="739140"/>
                  </a:lnTo>
                  <a:lnTo>
                    <a:pt x="0" y="441960"/>
                  </a:lnTo>
                  <a:lnTo>
                    <a:pt x="106680" y="68580"/>
                  </a:lnTo>
                  <a:lnTo>
                    <a:pt x="548640" y="0"/>
                  </a:lnTo>
                  <a:lnTo>
                    <a:pt x="967740" y="38100"/>
                  </a:lnTo>
                  <a:lnTo>
                    <a:pt x="1234440" y="259080"/>
                  </a:lnTo>
                  <a:lnTo>
                    <a:pt x="1531620" y="655320"/>
                  </a:lnTo>
                  <a:lnTo>
                    <a:pt x="1516380" y="899160"/>
                  </a:lnTo>
                  <a:lnTo>
                    <a:pt x="1356360" y="1234440"/>
                  </a:lnTo>
                  <a:lnTo>
                    <a:pt x="1074420" y="1295400"/>
                  </a:lnTo>
                  <a:lnTo>
                    <a:pt x="998220" y="1196340"/>
                  </a:lnTo>
                  <a:lnTo>
                    <a:pt x="563880" y="1066800"/>
                  </a:lnTo>
                  <a:lnTo>
                    <a:pt x="281940" y="1112520"/>
                  </a:lnTo>
                  <a:lnTo>
                    <a:pt x="121920" y="1021080"/>
                  </a:lnTo>
                  <a:lnTo>
                    <a:pt x="106680" y="9144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p:txBody>
          <a:bodyPr/>
          <a:lstStyle/>
          <a:p>
            <a:fld id="{1B5DE891-BED3-4FCA-96F7-3F8A1588183F}" type="slidenum">
              <a:rPr lang="en-US" smtClean="0"/>
              <a:pPr/>
              <a:t>6</a:t>
            </a:fld>
            <a:endParaRPr lang="en-US" dirty="0"/>
          </a:p>
        </p:txBody>
      </p:sp>
    </p:spTree>
    <p:extLst>
      <p:ext uri="{BB962C8B-B14F-4D97-AF65-F5344CB8AC3E}">
        <p14:creationId xmlns:p14="http://schemas.microsoft.com/office/powerpoint/2010/main" val="5032691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7113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a:t>
            </a:r>
            <a:r>
              <a:rPr lang="en-US" sz="4000" dirty="0">
                <a:latin typeface="Tahoma" panose="020B0604030504040204" pitchFamily="34" charset="0"/>
              </a:rPr>
              <a:t> </a:t>
            </a:r>
            <a:r>
              <a:rPr lang="en-US" sz="1000" dirty="0">
                <a:latin typeface="Tahoma" panose="020B0604030504040204" pitchFamily="34" charset="0"/>
              </a:rPr>
              <a:t>(20/22)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3" name="Picture 12" descr="Screenshot of the with date data tab of the LATTE online user interface.">
            <a:extLst>
              <a:ext uri="{FF2B5EF4-FFF2-40B4-BE49-F238E27FC236}">
                <a16:creationId xmlns:a16="http://schemas.microsoft.com/office/drawing/2014/main" id="{B87BACBF-25BC-4972-968C-2BF96CCC4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26" y="980802"/>
            <a:ext cx="9334167" cy="5596128"/>
          </a:xfrm>
          <a:prstGeom prst="rect">
            <a:avLst/>
          </a:prstGeom>
          <a:ln w="6350">
            <a:solidFill>
              <a:schemeClr val="tx1"/>
            </a:solidFill>
          </a:ln>
        </p:spPr>
      </p:pic>
      <p:grpSp>
        <p:nvGrpSpPr>
          <p:cNvPr id="14" name="Group 13">
            <a:extLst>
              <a:ext uri="{FF2B5EF4-FFF2-40B4-BE49-F238E27FC236}">
                <a16:creationId xmlns:a16="http://schemas.microsoft.com/office/drawing/2014/main" id="{206528AA-BEB3-4AFE-9FA9-589AF41936C7}"/>
              </a:ext>
              <a:ext uri="{C183D7F6-B498-43B3-948B-1728B52AA6E4}">
                <adec:decorative xmlns:adec="http://schemas.microsoft.com/office/drawing/2017/decorative" val="1"/>
              </a:ext>
            </a:extLst>
          </p:cNvPr>
          <p:cNvGrpSpPr/>
          <p:nvPr/>
        </p:nvGrpSpPr>
        <p:grpSpPr>
          <a:xfrm>
            <a:off x="1017045" y="936483"/>
            <a:ext cx="9587265" cy="5784992"/>
            <a:chOff x="1017045" y="936483"/>
            <a:chExt cx="9587265" cy="5784992"/>
          </a:xfrm>
        </p:grpSpPr>
        <p:sp>
          <p:nvSpPr>
            <p:cNvPr id="15" name="Rectangle 14">
              <a:extLst>
                <a:ext uri="{FF2B5EF4-FFF2-40B4-BE49-F238E27FC236}">
                  <a16:creationId xmlns:a16="http://schemas.microsoft.com/office/drawing/2014/main" id="{C993AB10-6D99-414B-B8C5-0685BAFE63F2}"/>
                </a:ext>
              </a:extLst>
            </p:cNvPr>
            <p:cNvSpPr/>
            <p:nvPr/>
          </p:nvSpPr>
          <p:spPr>
            <a:xfrm>
              <a:off x="1017047" y="4704347"/>
              <a:ext cx="9587263" cy="201712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 name="Rectangle 15">
              <a:extLst>
                <a:ext uri="{FF2B5EF4-FFF2-40B4-BE49-F238E27FC236}">
                  <a16:creationId xmlns:a16="http://schemas.microsoft.com/office/drawing/2014/main" id="{45AA72B7-CDAC-497A-BB5B-696CA8B38E79}"/>
                </a:ext>
              </a:extLst>
            </p:cNvPr>
            <p:cNvSpPr/>
            <p:nvPr/>
          </p:nvSpPr>
          <p:spPr>
            <a:xfrm>
              <a:off x="9648966" y="936483"/>
              <a:ext cx="955343" cy="376786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 name="Rectangle 16">
              <a:extLst>
                <a:ext uri="{FF2B5EF4-FFF2-40B4-BE49-F238E27FC236}">
                  <a16:creationId xmlns:a16="http://schemas.microsoft.com/office/drawing/2014/main" id="{5CC7E520-28A9-43FA-BE64-A8E94BC9DEF4}"/>
                </a:ext>
              </a:extLst>
            </p:cNvPr>
            <p:cNvSpPr/>
            <p:nvPr/>
          </p:nvSpPr>
          <p:spPr>
            <a:xfrm>
              <a:off x="1017045" y="936486"/>
              <a:ext cx="8631920" cy="121716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8" name="Rectangle 17">
              <a:extLst>
                <a:ext uri="{FF2B5EF4-FFF2-40B4-BE49-F238E27FC236}">
                  <a16:creationId xmlns:a16="http://schemas.microsoft.com/office/drawing/2014/main" id="{113CB144-17BE-49A5-B9B5-4D10A0A748A2}"/>
                </a:ext>
              </a:extLst>
            </p:cNvPr>
            <p:cNvSpPr/>
            <p:nvPr/>
          </p:nvSpPr>
          <p:spPr>
            <a:xfrm>
              <a:off x="1017046" y="2153654"/>
              <a:ext cx="5746967" cy="2550693"/>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19" name="Down Arrow 10" descr="Arrow pointing to the set up Gantt chart outputs section of the LATTE online user interface.">
            <a:extLst>
              <a:ext uri="{FF2B5EF4-FFF2-40B4-BE49-F238E27FC236}">
                <a16:creationId xmlns:a16="http://schemas.microsoft.com/office/drawing/2014/main" id="{F7B31B60-51DC-48A6-84CB-DF3FCEE868B4}"/>
              </a:ext>
            </a:extLst>
          </p:cNvPr>
          <p:cNvSpPr/>
          <p:nvPr/>
        </p:nvSpPr>
        <p:spPr>
          <a:xfrm rot="16200000">
            <a:off x="6730087" y="2248975"/>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6" name="Down Arrow 10" descr="Arrow pointing to the set up Gantt chart outputs section of the LATTE online user interface.">
            <a:extLst>
              <a:ext uri="{FF2B5EF4-FFF2-40B4-BE49-F238E27FC236}">
                <a16:creationId xmlns:a16="http://schemas.microsoft.com/office/drawing/2014/main" id="{027A472D-E185-47AB-88BC-2D04F8265AC1}"/>
              </a:ext>
            </a:extLst>
          </p:cNvPr>
          <p:cNvSpPr/>
          <p:nvPr/>
        </p:nvSpPr>
        <p:spPr>
          <a:xfrm rot="16200000">
            <a:off x="6730087" y="3245264"/>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60</a:t>
            </a:fld>
            <a:endParaRPr lang="en-US" dirty="0"/>
          </a:p>
        </p:txBody>
      </p:sp>
    </p:spTree>
    <p:extLst>
      <p:ext uri="{BB962C8B-B14F-4D97-AF65-F5344CB8AC3E}">
        <p14:creationId xmlns:p14="http://schemas.microsoft.com/office/powerpoint/2010/main" val="101088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7113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a:t>
            </a:r>
            <a:r>
              <a:rPr lang="en-US" sz="4000" dirty="0">
                <a:latin typeface="Tahoma" panose="020B0604030504040204" pitchFamily="34" charset="0"/>
              </a:rPr>
              <a:t> </a:t>
            </a:r>
            <a:r>
              <a:rPr lang="en-US" sz="1000" dirty="0">
                <a:latin typeface="Tahoma" panose="020B0604030504040204" pitchFamily="34" charset="0"/>
              </a:rPr>
              <a:t>(21/22)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14" name="Picture 13" descr="Screenshot of the with date data tab of the LATTE online user interface.">
            <a:extLst>
              <a:ext uri="{FF2B5EF4-FFF2-40B4-BE49-F238E27FC236}">
                <a16:creationId xmlns:a16="http://schemas.microsoft.com/office/drawing/2014/main" id="{76697561-24D1-477E-BE63-B24A20E8E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26" y="980802"/>
            <a:ext cx="9334167" cy="5596128"/>
          </a:xfrm>
          <a:prstGeom prst="rect">
            <a:avLst/>
          </a:prstGeom>
          <a:ln w="6350">
            <a:solidFill>
              <a:schemeClr val="tx1"/>
            </a:solidFill>
          </a:ln>
        </p:spPr>
      </p:pic>
      <p:grpSp>
        <p:nvGrpSpPr>
          <p:cNvPr id="15" name="Group 14">
            <a:extLst>
              <a:ext uri="{FF2B5EF4-FFF2-40B4-BE49-F238E27FC236}">
                <a16:creationId xmlns:a16="http://schemas.microsoft.com/office/drawing/2014/main" id="{8C744B34-21BB-4A3D-BF91-3951BCEF01A8}"/>
              </a:ext>
              <a:ext uri="{C183D7F6-B498-43B3-948B-1728B52AA6E4}">
                <adec:decorative xmlns:adec="http://schemas.microsoft.com/office/drawing/2017/decorative" val="1"/>
              </a:ext>
            </a:extLst>
          </p:cNvPr>
          <p:cNvGrpSpPr/>
          <p:nvPr/>
        </p:nvGrpSpPr>
        <p:grpSpPr>
          <a:xfrm>
            <a:off x="1017045" y="936483"/>
            <a:ext cx="9587265" cy="5784992"/>
            <a:chOff x="1017045" y="936483"/>
            <a:chExt cx="9587265" cy="5784992"/>
          </a:xfrm>
        </p:grpSpPr>
        <p:sp>
          <p:nvSpPr>
            <p:cNvPr id="16" name="Rectangle 15">
              <a:extLst>
                <a:ext uri="{FF2B5EF4-FFF2-40B4-BE49-F238E27FC236}">
                  <a16:creationId xmlns:a16="http://schemas.microsoft.com/office/drawing/2014/main" id="{0740825A-351F-450C-9533-6E4EE7C4980F}"/>
                </a:ext>
              </a:extLst>
            </p:cNvPr>
            <p:cNvSpPr/>
            <p:nvPr/>
          </p:nvSpPr>
          <p:spPr>
            <a:xfrm>
              <a:off x="1017047" y="4704347"/>
              <a:ext cx="9587263" cy="201712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4" name="Rectangle 23">
              <a:extLst>
                <a:ext uri="{FF2B5EF4-FFF2-40B4-BE49-F238E27FC236}">
                  <a16:creationId xmlns:a16="http://schemas.microsoft.com/office/drawing/2014/main" id="{597570B0-DE0B-4B08-9F66-D8BB75294958}"/>
                </a:ext>
              </a:extLst>
            </p:cNvPr>
            <p:cNvSpPr/>
            <p:nvPr/>
          </p:nvSpPr>
          <p:spPr>
            <a:xfrm>
              <a:off x="9648966" y="936483"/>
              <a:ext cx="955343" cy="3767864"/>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6" name="Rectangle 25">
              <a:extLst>
                <a:ext uri="{FF2B5EF4-FFF2-40B4-BE49-F238E27FC236}">
                  <a16:creationId xmlns:a16="http://schemas.microsoft.com/office/drawing/2014/main" id="{522A56D8-2585-4FCE-9E56-88807B46A7E6}"/>
                </a:ext>
              </a:extLst>
            </p:cNvPr>
            <p:cNvSpPr/>
            <p:nvPr/>
          </p:nvSpPr>
          <p:spPr>
            <a:xfrm>
              <a:off x="1017045" y="936486"/>
              <a:ext cx="8631920" cy="121716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7" name="Rectangle 26">
              <a:extLst>
                <a:ext uri="{FF2B5EF4-FFF2-40B4-BE49-F238E27FC236}">
                  <a16:creationId xmlns:a16="http://schemas.microsoft.com/office/drawing/2014/main" id="{A8A5D148-C44A-4275-942D-E370BD88A710}"/>
                </a:ext>
              </a:extLst>
            </p:cNvPr>
            <p:cNvSpPr/>
            <p:nvPr/>
          </p:nvSpPr>
          <p:spPr>
            <a:xfrm>
              <a:off x="1017046" y="2153654"/>
              <a:ext cx="5746967" cy="2550693"/>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grpSp>
        <p:nvGrpSpPr>
          <p:cNvPr id="4" name="Group 3" descr="Arrow pointing to the set up Gantt chart outputs section of the LATTE online user interface.">
            <a:extLst>
              <a:ext uri="{FF2B5EF4-FFF2-40B4-BE49-F238E27FC236}">
                <a16:creationId xmlns:a16="http://schemas.microsoft.com/office/drawing/2014/main" id="{37B34D93-DA75-4FE1-8E00-2FBD0518D4A4}"/>
              </a:ext>
            </a:extLst>
          </p:cNvPr>
          <p:cNvGrpSpPr/>
          <p:nvPr/>
        </p:nvGrpSpPr>
        <p:grpSpPr>
          <a:xfrm>
            <a:off x="6449768" y="2930200"/>
            <a:ext cx="1070434" cy="457200"/>
            <a:chOff x="6449768" y="2930200"/>
            <a:chExt cx="1070434" cy="457200"/>
          </a:xfrm>
        </p:grpSpPr>
        <p:sp>
          <p:nvSpPr>
            <p:cNvPr id="28" name="Down Arrow 10" descr="Arrow pointing to the set up Gantt chart outputs section of the LATTE online user interface.">
              <a:extLst>
                <a:ext uri="{FF2B5EF4-FFF2-40B4-BE49-F238E27FC236}">
                  <a16:creationId xmlns:a16="http://schemas.microsoft.com/office/drawing/2014/main" id="{1ADA161F-45E0-42B7-B257-DDD6E6656598}"/>
                </a:ext>
              </a:extLst>
            </p:cNvPr>
            <p:cNvSpPr/>
            <p:nvPr/>
          </p:nvSpPr>
          <p:spPr>
            <a:xfrm rot="16200000">
              <a:off x="6730087" y="2731199"/>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7" name="Left Bracket 16">
              <a:extLst>
                <a:ext uri="{FF2B5EF4-FFF2-40B4-BE49-F238E27FC236}">
                  <a16:creationId xmlns:a16="http://schemas.microsoft.com/office/drawing/2014/main" id="{AF783369-B6BA-4D39-AE86-E3F66CC9AC3C}"/>
                </a:ext>
              </a:extLst>
            </p:cNvPr>
            <p:cNvSpPr/>
            <p:nvPr/>
          </p:nvSpPr>
          <p:spPr>
            <a:xfrm>
              <a:off x="7459703" y="2930200"/>
              <a:ext cx="60499" cy="457200"/>
            </a:xfrm>
            <a:prstGeom prst="leftBracket">
              <a:avLst/>
            </a:prstGeom>
            <a:ln w="25400">
              <a:solidFill>
                <a:srgbClr val="F6A0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5" name="Group 4" descr="Arrow pointing to the set up Gantt chart outputs section of the LATTE online user interface.">
            <a:extLst>
              <a:ext uri="{FF2B5EF4-FFF2-40B4-BE49-F238E27FC236}">
                <a16:creationId xmlns:a16="http://schemas.microsoft.com/office/drawing/2014/main" id="{26BA4306-C329-4A09-8908-B84B8E0D84E1}"/>
              </a:ext>
            </a:extLst>
          </p:cNvPr>
          <p:cNvGrpSpPr/>
          <p:nvPr/>
        </p:nvGrpSpPr>
        <p:grpSpPr>
          <a:xfrm>
            <a:off x="6449768" y="3931911"/>
            <a:ext cx="1070434" cy="457200"/>
            <a:chOff x="6449768" y="3931911"/>
            <a:chExt cx="1070434" cy="457200"/>
          </a:xfrm>
        </p:grpSpPr>
        <p:sp>
          <p:nvSpPr>
            <p:cNvPr id="29" name="Down Arrow 10">
              <a:extLst>
                <a:ext uri="{FF2B5EF4-FFF2-40B4-BE49-F238E27FC236}">
                  <a16:creationId xmlns:a16="http://schemas.microsoft.com/office/drawing/2014/main" id="{393F730C-4101-4351-A6C4-5CD9A2CE16CB}"/>
                </a:ext>
              </a:extLst>
            </p:cNvPr>
            <p:cNvSpPr/>
            <p:nvPr/>
          </p:nvSpPr>
          <p:spPr>
            <a:xfrm rot="16200000">
              <a:off x="6730087" y="3722937"/>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8" name="Left Bracket 17">
              <a:extLst>
                <a:ext uri="{FF2B5EF4-FFF2-40B4-BE49-F238E27FC236}">
                  <a16:creationId xmlns:a16="http://schemas.microsoft.com/office/drawing/2014/main" id="{6FF9B0F2-3DAA-4ADB-B58F-B83EDDF12FB0}"/>
                </a:ext>
              </a:extLst>
            </p:cNvPr>
            <p:cNvSpPr/>
            <p:nvPr/>
          </p:nvSpPr>
          <p:spPr>
            <a:xfrm>
              <a:off x="7459703" y="3931911"/>
              <a:ext cx="60499" cy="457200"/>
            </a:xfrm>
            <a:prstGeom prst="leftBracket">
              <a:avLst/>
            </a:prstGeom>
            <a:ln w="25400">
              <a:solidFill>
                <a:srgbClr val="F6A0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61</a:t>
            </a:fld>
            <a:endParaRPr lang="en-US" dirty="0"/>
          </a:p>
        </p:txBody>
      </p:sp>
    </p:spTree>
    <p:extLst>
      <p:ext uri="{BB962C8B-B14F-4D97-AF65-F5344CB8AC3E}">
        <p14:creationId xmlns:p14="http://schemas.microsoft.com/office/powerpoint/2010/main" val="806213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371138"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a:t>
            </a:r>
            <a:r>
              <a:rPr lang="en-US" sz="4000" dirty="0">
                <a:latin typeface="Tahoma" panose="020B0604030504040204" pitchFamily="34" charset="0"/>
              </a:rPr>
              <a:t> </a:t>
            </a:r>
            <a:r>
              <a:rPr lang="en-US" sz="1000" dirty="0">
                <a:latin typeface="Tahoma" panose="020B0604030504040204" pitchFamily="34" charset="0"/>
              </a:rPr>
              <a:t>(22/22)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5" name="Picture 4" descr="Screenshot of the with date data tab of the LATTE online user interface.">
            <a:extLst>
              <a:ext uri="{FF2B5EF4-FFF2-40B4-BE49-F238E27FC236}">
                <a16:creationId xmlns:a16="http://schemas.microsoft.com/office/drawing/2014/main" id="{CD1A951D-B886-44C7-B2C2-5B686E1EB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27" y="978408"/>
            <a:ext cx="9334167" cy="5596128"/>
          </a:xfrm>
          <a:prstGeom prst="rect">
            <a:avLst/>
          </a:prstGeom>
          <a:ln w="6350">
            <a:solidFill>
              <a:schemeClr val="tx1"/>
            </a:solidFill>
          </a:ln>
        </p:spPr>
      </p:pic>
      <p:sp>
        <p:nvSpPr>
          <p:cNvPr id="9" name="Down Arrow 10" descr="Arrow pointing to the set up outputs section of the LATTE online user interface.">
            <a:extLst>
              <a:ext uri="{FF2B5EF4-FFF2-40B4-BE49-F238E27FC236}">
                <a16:creationId xmlns:a16="http://schemas.microsoft.com/office/drawing/2014/main" id="{640241CC-681D-4090-841E-DDD31630AEE4}"/>
              </a:ext>
            </a:extLst>
          </p:cNvPr>
          <p:cNvSpPr/>
          <p:nvPr/>
        </p:nvSpPr>
        <p:spPr>
          <a:xfrm rot="16200000">
            <a:off x="414144" y="4829010"/>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 name="Down Arrow 10" descr="Arrow pointing to the run button in the LATTE online user interface.">
            <a:extLst>
              <a:ext uri="{FF2B5EF4-FFF2-40B4-BE49-F238E27FC236}">
                <a16:creationId xmlns:a16="http://schemas.microsoft.com/office/drawing/2014/main" id="{41360269-49FE-42CF-BE30-795452411EA3}"/>
              </a:ext>
            </a:extLst>
          </p:cNvPr>
          <p:cNvSpPr/>
          <p:nvPr/>
        </p:nvSpPr>
        <p:spPr>
          <a:xfrm rot="16200000">
            <a:off x="4660025" y="5693356"/>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Slide Number Placeholder 2"/>
          <p:cNvSpPr>
            <a:spLocks noGrp="1"/>
          </p:cNvSpPr>
          <p:nvPr>
            <p:ph type="sldNum" sz="quarter" idx="12"/>
          </p:nvPr>
        </p:nvSpPr>
        <p:spPr/>
        <p:txBody>
          <a:bodyPr/>
          <a:lstStyle/>
          <a:p>
            <a:fld id="{1B5DE891-BED3-4FCA-96F7-3F8A1588183F}" type="slidenum">
              <a:rPr lang="en-US" smtClean="0"/>
              <a:pPr/>
              <a:t>62</a:t>
            </a:fld>
            <a:endParaRPr lang="en-US" dirty="0"/>
          </a:p>
        </p:txBody>
      </p:sp>
    </p:spTree>
    <p:extLst>
      <p:ext uri="{BB962C8B-B14F-4D97-AF65-F5344CB8AC3E}">
        <p14:creationId xmlns:p14="http://schemas.microsoft.com/office/powerpoint/2010/main" val="35170417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434990"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 </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(1/27)</a:t>
            </a:r>
          </a:p>
        </p:txBody>
      </p:sp>
      <p:pic>
        <p:nvPicPr>
          <p:cNvPr id="7" name="Picture 6" descr="Screenshot of the contents of the folder containing output files from a LATTE analysis.">
            <a:extLst>
              <a:ext uri="{FF2B5EF4-FFF2-40B4-BE49-F238E27FC236}">
                <a16:creationId xmlns:a16="http://schemas.microsoft.com/office/drawing/2014/main" id="{E7F95897-ED8A-43BA-89FB-E22126522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1783332"/>
            <a:ext cx="7059168" cy="3326555"/>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63</a:t>
            </a:fld>
            <a:endParaRPr lang="en-US" dirty="0"/>
          </a:p>
        </p:txBody>
      </p:sp>
    </p:spTree>
    <p:extLst>
      <p:ext uri="{BB962C8B-B14F-4D97-AF65-F5344CB8AC3E}">
        <p14:creationId xmlns:p14="http://schemas.microsoft.com/office/powerpoint/2010/main" val="14689225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434990"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(2/27)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4" name="Group 3" descr="Screenshot of the contents of the folder containing output files from a LATTE analysis with select files highlighted.">
            <a:extLst>
              <a:ext uri="{FF2B5EF4-FFF2-40B4-BE49-F238E27FC236}">
                <a16:creationId xmlns:a16="http://schemas.microsoft.com/office/drawing/2014/main" id="{BF9C1DE2-8C36-4352-AD10-E8F66D82789D}"/>
              </a:ext>
            </a:extLst>
          </p:cNvPr>
          <p:cNvGrpSpPr/>
          <p:nvPr/>
        </p:nvGrpSpPr>
        <p:grpSpPr>
          <a:xfrm>
            <a:off x="422715" y="1783332"/>
            <a:ext cx="7065078" cy="3326555"/>
            <a:chOff x="422715" y="1783332"/>
            <a:chExt cx="7065078" cy="3326555"/>
          </a:xfrm>
        </p:grpSpPr>
        <p:pic>
          <p:nvPicPr>
            <p:cNvPr id="8" name="Picture 7" descr="Graphical user interface, text&#10;&#10;Description automatically generated">
              <a:extLst>
                <a:ext uri="{FF2B5EF4-FFF2-40B4-BE49-F238E27FC236}">
                  <a16:creationId xmlns:a16="http://schemas.microsoft.com/office/drawing/2014/main" id="{6EB942FB-0B88-430E-B003-2C145C597E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1783332"/>
              <a:ext cx="7059168" cy="3326555"/>
            </a:xfrm>
            <a:prstGeom prst="rect">
              <a:avLst/>
            </a:prstGeom>
            <a:ln w="6350">
              <a:solidFill>
                <a:schemeClr val="tx1"/>
              </a:solidFill>
            </a:ln>
          </p:spPr>
        </p:pic>
        <p:sp>
          <p:nvSpPr>
            <p:cNvPr id="7" name="Rectangle 6">
              <a:extLst>
                <a:ext uri="{FF2B5EF4-FFF2-40B4-BE49-F238E27FC236}">
                  <a16:creationId xmlns:a16="http://schemas.microsoft.com/office/drawing/2014/main" id="{07FCAE53-2256-4464-BCC2-9570B086824E}"/>
                </a:ext>
              </a:extLst>
            </p:cNvPr>
            <p:cNvSpPr/>
            <p:nvPr/>
          </p:nvSpPr>
          <p:spPr>
            <a:xfrm flipH="1">
              <a:off x="422715" y="2256193"/>
              <a:ext cx="7065078" cy="132588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64</a:t>
            </a:fld>
            <a:endParaRPr lang="en-US" dirty="0"/>
          </a:p>
        </p:txBody>
      </p:sp>
    </p:spTree>
    <p:extLst>
      <p:ext uri="{BB962C8B-B14F-4D97-AF65-F5344CB8AC3E}">
        <p14:creationId xmlns:p14="http://schemas.microsoft.com/office/powerpoint/2010/main" val="1070272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434990"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(3/27)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4" name="Group 3" descr="Screenshot of the contents of the folder containing output files from a LATTE analysis with select files highlighted.">
            <a:extLst>
              <a:ext uri="{FF2B5EF4-FFF2-40B4-BE49-F238E27FC236}">
                <a16:creationId xmlns:a16="http://schemas.microsoft.com/office/drawing/2014/main" id="{467534B1-4D87-4995-84EB-2255B4986BF5}"/>
              </a:ext>
            </a:extLst>
          </p:cNvPr>
          <p:cNvGrpSpPr/>
          <p:nvPr/>
        </p:nvGrpSpPr>
        <p:grpSpPr>
          <a:xfrm>
            <a:off x="422715" y="1783332"/>
            <a:ext cx="7065078" cy="3326555"/>
            <a:chOff x="422715" y="1783332"/>
            <a:chExt cx="7065078" cy="3326555"/>
          </a:xfrm>
        </p:grpSpPr>
        <p:pic>
          <p:nvPicPr>
            <p:cNvPr id="8" name="Picture 7" descr="Graphical user interface, text&#10;&#10;Description automatically generated">
              <a:extLst>
                <a:ext uri="{FF2B5EF4-FFF2-40B4-BE49-F238E27FC236}">
                  <a16:creationId xmlns:a16="http://schemas.microsoft.com/office/drawing/2014/main" id="{9AE4860F-10E1-459D-9797-269B50596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1783332"/>
              <a:ext cx="7059168" cy="3326555"/>
            </a:xfrm>
            <a:prstGeom prst="rect">
              <a:avLst/>
            </a:prstGeom>
            <a:ln w="6350">
              <a:solidFill>
                <a:schemeClr val="tx1"/>
              </a:solidFill>
            </a:ln>
          </p:spPr>
        </p:pic>
        <p:sp>
          <p:nvSpPr>
            <p:cNvPr id="12" name="Rectangle 11">
              <a:extLst>
                <a:ext uri="{FF2B5EF4-FFF2-40B4-BE49-F238E27FC236}">
                  <a16:creationId xmlns:a16="http://schemas.microsoft.com/office/drawing/2014/main" id="{E90D7AE5-5183-4169-83E0-740234804FBE}"/>
                </a:ext>
              </a:extLst>
            </p:cNvPr>
            <p:cNvSpPr/>
            <p:nvPr/>
          </p:nvSpPr>
          <p:spPr>
            <a:xfrm flipH="1">
              <a:off x="422715" y="2256193"/>
              <a:ext cx="7065078" cy="36576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cxnSp>
        <p:nvCxnSpPr>
          <p:cNvPr id="10" name="Straight Arrow Connector 9">
            <a:extLst>
              <a:ext uri="{FF2B5EF4-FFF2-40B4-BE49-F238E27FC236}">
                <a16:creationId xmlns:a16="http://schemas.microsoft.com/office/drawing/2014/main" id="{B6FDD2CC-919D-4408-B0B5-E001A3D89949}"/>
              </a:ext>
              <a:ext uri="{C183D7F6-B498-43B3-948B-1728B52AA6E4}">
                <adec:decorative xmlns:adec="http://schemas.microsoft.com/office/drawing/2017/decorative" val="1"/>
              </a:ext>
            </a:extLst>
          </p:cNvPr>
          <p:cNvCxnSpPr>
            <a:cxnSpLocks/>
          </p:cNvCxnSpPr>
          <p:nvPr/>
        </p:nvCxnSpPr>
        <p:spPr>
          <a:xfrm flipH="1">
            <a:off x="7573289" y="2408158"/>
            <a:ext cx="73152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D3FE802-4987-486E-A361-048E6F947475}"/>
              </a:ext>
            </a:extLst>
          </p:cNvPr>
          <p:cNvSpPr txBox="1"/>
          <p:nvPr/>
        </p:nvSpPr>
        <p:spPr>
          <a:xfrm>
            <a:off x="8418121" y="1783208"/>
            <a:ext cx="3316680" cy="2677656"/>
          </a:xfrm>
          <a:prstGeom prst="rect">
            <a:avLst/>
          </a:prstGeom>
          <a:noFill/>
          <a:ln w="38100" cmpd="sng">
            <a:noFill/>
          </a:ln>
        </p:spPr>
        <p:txBody>
          <a:bodyPr wrap="square" rtlCol="0">
            <a:spAutoFit/>
          </a:bodyPr>
          <a:lstStyle/>
          <a:p>
            <a:r>
              <a:rPr lang="en-US" sz="2400" dirty="0">
                <a:latin typeface="Tahoma" panose="020B0604030504040204" pitchFamily="34" charset="0"/>
              </a:rPr>
              <a:t>Summary statistics for input files and analysis parameters</a:t>
            </a:r>
          </a:p>
          <a:p>
            <a:endParaRPr lang="en-US" sz="2400" dirty="0">
              <a:latin typeface="Tahoma" panose="020B0604030504040204" pitchFamily="34" charset="0"/>
            </a:endParaRPr>
          </a:p>
          <a:p>
            <a:r>
              <a:rPr lang="en-US" sz="2400" dirty="0">
                <a:latin typeface="Tahoma" panose="020B0604030504040204" pitchFamily="34" charset="0"/>
              </a:rPr>
              <a:t>Computational issues encountered during analysis </a:t>
            </a:r>
          </a:p>
        </p:txBody>
      </p:sp>
      <p:sp>
        <p:nvSpPr>
          <p:cNvPr id="3" name="Slide Number Placeholder 2"/>
          <p:cNvSpPr>
            <a:spLocks noGrp="1"/>
          </p:cNvSpPr>
          <p:nvPr>
            <p:ph type="sldNum" sz="quarter" idx="12"/>
          </p:nvPr>
        </p:nvSpPr>
        <p:spPr/>
        <p:txBody>
          <a:bodyPr/>
          <a:lstStyle/>
          <a:p>
            <a:fld id="{1B5DE891-BED3-4FCA-96F7-3F8A1588183F}" type="slidenum">
              <a:rPr lang="en-US" smtClean="0"/>
              <a:pPr/>
              <a:t>65</a:t>
            </a:fld>
            <a:endParaRPr lang="en-US" dirty="0"/>
          </a:p>
        </p:txBody>
      </p:sp>
    </p:spTree>
    <p:extLst>
      <p:ext uri="{BB962C8B-B14F-4D97-AF65-F5344CB8AC3E}">
        <p14:creationId xmlns:p14="http://schemas.microsoft.com/office/powerpoint/2010/main" val="3821159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434990"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(4/27)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4" name="Group 3" descr="Screenshot of the contents of the folder containing output files from a LATTE analysis with select files highlighted.">
            <a:extLst>
              <a:ext uri="{FF2B5EF4-FFF2-40B4-BE49-F238E27FC236}">
                <a16:creationId xmlns:a16="http://schemas.microsoft.com/office/drawing/2014/main" id="{D27E2A1C-0F62-4115-A685-81A2F581503B}"/>
              </a:ext>
            </a:extLst>
          </p:cNvPr>
          <p:cNvGrpSpPr/>
          <p:nvPr/>
        </p:nvGrpSpPr>
        <p:grpSpPr>
          <a:xfrm>
            <a:off x="422715" y="1783332"/>
            <a:ext cx="7065078" cy="3326555"/>
            <a:chOff x="422715" y="1783332"/>
            <a:chExt cx="7065078" cy="3326555"/>
          </a:xfrm>
        </p:grpSpPr>
        <p:pic>
          <p:nvPicPr>
            <p:cNvPr id="9" name="Picture 8" descr="Graphical user interface, text&#10;&#10;Description automatically generated">
              <a:extLst>
                <a:ext uri="{FF2B5EF4-FFF2-40B4-BE49-F238E27FC236}">
                  <a16:creationId xmlns:a16="http://schemas.microsoft.com/office/drawing/2014/main" id="{AE3C4FDA-23E0-41E0-BF48-0BE28CCF3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1783332"/>
              <a:ext cx="7059168" cy="3326555"/>
            </a:xfrm>
            <a:prstGeom prst="rect">
              <a:avLst/>
            </a:prstGeom>
            <a:ln w="6350">
              <a:solidFill>
                <a:schemeClr val="tx1"/>
              </a:solidFill>
            </a:ln>
          </p:spPr>
        </p:pic>
        <p:sp>
          <p:nvSpPr>
            <p:cNvPr id="10" name="Rectangle 9">
              <a:extLst>
                <a:ext uri="{FF2B5EF4-FFF2-40B4-BE49-F238E27FC236}">
                  <a16:creationId xmlns:a16="http://schemas.microsoft.com/office/drawing/2014/main" id="{A767E925-FE5B-496C-ACB8-A892F27D8129}"/>
                </a:ext>
              </a:extLst>
            </p:cNvPr>
            <p:cNvSpPr/>
            <p:nvPr/>
          </p:nvSpPr>
          <p:spPr>
            <a:xfrm flipH="1">
              <a:off x="422715" y="2560991"/>
              <a:ext cx="7065078" cy="36576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cxnSp>
        <p:nvCxnSpPr>
          <p:cNvPr id="8" name="Straight Arrow Connector 7">
            <a:extLst>
              <a:ext uri="{FF2B5EF4-FFF2-40B4-BE49-F238E27FC236}">
                <a16:creationId xmlns:a16="http://schemas.microsoft.com/office/drawing/2014/main" id="{B6B32E39-8808-467E-BA9B-235FEFF864FB}"/>
              </a:ext>
              <a:ext uri="{C183D7F6-B498-43B3-948B-1728B52AA6E4}">
                <adec:decorative xmlns:adec="http://schemas.microsoft.com/office/drawing/2017/decorative" val="1"/>
              </a:ext>
            </a:extLst>
          </p:cNvPr>
          <p:cNvCxnSpPr>
            <a:cxnSpLocks/>
          </p:cNvCxnSpPr>
          <p:nvPr/>
        </p:nvCxnSpPr>
        <p:spPr>
          <a:xfrm flipH="1">
            <a:off x="7573289" y="2731075"/>
            <a:ext cx="73152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7AD3E3-E23D-4909-8211-476336BE81F9}"/>
              </a:ext>
            </a:extLst>
          </p:cNvPr>
          <p:cNvSpPr txBox="1"/>
          <p:nvPr/>
        </p:nvSpPr>
        <p:spPr>
          <a:xfrm>
            <a:off x="8418121" y="2138427"/>
            <a:ext cx="3316680" cy="1200329"/>
          </a:xfrm>
          <a:prstGeom prst="rect">
            <a:avLst/>
          </a:prstGeom>
          <a:noFill/>
          <a:ln w="38100" cmpd="sng">
            <a:noFill/>
          </a:ln>
        </p:spPr>
        <p:txBody>
          <a:bodyPr wrap="square" rtlCol="0">
            <a:spAutoFit/>
          </a:bodyPr>
          <a:lstStyle/>
          <a:p>
            <a:r>
              <a:rPr lang="en-US" sz="2400" dirty="0">
                <a:latin typeface="Tahoma" panose="020B0604030504040204" pitchFamily="34" charset="0"/>
              </a:rPr>
              <a:t>Information about all IP epi links identified by the analysis</a:t>
            </a:r>
          </a:p>
        </p:txBody>
      </p:sp>
      <p:sp>
        <p:nvSpPr>
          <p:cNvPr id="3" name="Slide Number Placeholder 2"/>
          <p:cNvSpPr>
            <a:spLocks noGrp="1"/>
          </p:cNvSpPr>
          <p:nvPr>
            <p:ph type="sldNum" sz="quarter" idx="12"/>
          </p:nvPr>
        </p:nvSpPr>
        <p:spPr/>
        <p:txBody>
          <a:bodyPr/>
          <a:lstStyle/>
          <a:p>
            <a:fld id="{1B5DE891-BED3-4FCA-96F7-3F8A1588183F}" type="slidenum">
              <a:rPr lang="en-US" smtClean="0"/>
              <a:pPr/>
              <a:t>66</a:t>
            </a:fld>
            <a:endParaRPr lang="en-US" dirty="0"/>
          </a:p>
        </p:txBody>
      </p:sp>
    </p:spTree>
    <p:extLst>
      <p:ext uri="{BB962C8B-B14F-4D97-AF65-F5344CB8AC3E}">
        <p14:creationId xmlns:p14="http://schemas.microsoft.com/office/powerpoint/2010/main" val="24264779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434990"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(5/27)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4" name="Group 3" descr="Screenshot of the contents of the folder containing output files from a LATTE analysis with select files highlighted.">
            <a:extLst>
              <a:ext uri="{FF2B5EF4-FFF2-40B4-BE49-F238E27FC236}">
                <a16:creationId xmlns:a16="http://schemas.microsoft.com/office/drawing/2014/main" id="{4849AB78-B74E-45B2-A6AB-A9CDA13B6CC6}"/>
              </a:ext>
            </a:extLst>
          </p:cNvPr>
          <p:cNvGrpSpPr/>
          <p:nvPr/>
        </p:nvGrpSpPr>
        <p:grpSpPr>
          <a:xfrm>
            <a:off x="422715" y="1783332"/>
            <a:ext cx="7065078" cy="3326555"/>
            <a:chOff x="422715" y="1783332"/>
            <a:chExt cx="7065078" cy="3326555"/>
          </a:xfrm>
        </p:grpSpPr>
        <p:pic>
          <p:nvPicPr>
            <p:cNvPr id="8" name="Picture 7" descr="Graphical user interface, text&#10;&#10;Description automatically generated">
              <a:extLst>
                <a:ext uri="{FF2B5EF4-FFF2-40B4-BE49-F238E27FC236}">
                  <a16:creationId xmlns:a16="http://schemas.microsoft.com/office/drawing/2014/main" id="{2D43FBAA-63E4-4B14-B1EE-97347544F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1783332"/>
              <a:ext cx="7059168" cy="3326555"/>
            </a:xfrm>
            <a:prstGeom prst="rect">
              <a:avLst/>
            </a:prstGeom>
            <a:ln w="6350">
              <a:solidFill>
                <a:schemeClr val="tx1"/>
              </a:solidFill>
            </a:ln>
          </p:spPr>
        </p:pic>
        <p:sp>
          <p:nvSpPr>
            <p:cNvPr id="12" name="Rectangle 11">
              <a:extLst>
                <a:ext uri="{FF2B5EF4-FFF2-40B4-BE49-F238E27FC236}">
                  <a16:creationId xmlns:a16="http://schemas.microsoft.com/office/drawing/2014/main" id="{1FBD4925-7734-4A1F-8184-2EE1D01ADEAE}"/>
                </a:ext>
              </a:extLst>
            </p:cNvPr>
            <p:cNvSpPr/>
            <p:nvPr/>
          </p:nvSpPr>
          <p:spPr>
            <a:xfrm flipH="1">
              <a:off x="422715" y="2897874"/>
              <a:ext cx="7065078" cy="36576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cxnSp>
        <p:nvCxnSpPr>
          <p:cNvPr id="9" name="Straight Arrow Connector 8">
            <a:extLst>
              <a:ext uri="{FF2B5EF4-FFF2-40B4-BE49-F238E27FC236}">
                <a16:creationId xmlns:a16="http://schemas.microsoft.com/office/drawing/2014/main" id="{9C5CC3E0-A4EE-4641-BB5D-F0435F36927B}"/>
              </a:ext>
              <a:ext uri="{C183D7F6-B498-43B3-948B-1728B52AA6E4}">
                <adec:decorative xmlns:adec="http://schemas.microsoft.com/office/drawing/2017/decorative" val="1"/>
              </a:ext>
            </a:extLst>
          </p:cNvPr>
          <p:cNvCxnSpPr>
            <a:cxnSpLocks/>
          </p:cNvCxnSpPr>
          <p:nvPr/>
        </p:nvCxnSpPr>
        <p:spPr>
          <a:xfrm flipH="1">
            <a:off x="7573289" y="3070400"/>
            <a:ext cx="73152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DD1744-AA64-470A-A75F-8A19CA3DB5F9}"/>
              </a:ext>
            </a:extLst>
          </p:cNvPr>
          <p:cNvSpPr txBox="1"/>
          <p:nvPr/>
        </p:nvSpPr>
        <p:spPr>
          <a:xfrm>
            <a:off x="8418121" y="2095809"/>
            <a:ext cx="3316680" cy="1938992"/>
          </a:xfrm>
          <a:prstGeom prst="rect">
            <a:avLst/>
          </a:prstGeom>
          <a:noFill/>
          <a:ln w="38100" cmpd="sng">
            <a:noFill/>
          </a:ln>
        </p:spPr>
        <p:txBody>
          <a:bodyPr wrap="square" rtlCol="0">
            <a:spAutoFit/>
          </a:bodyPr>
          <a:lstStyle/>
          <a:p>
            <a:r>
              <a:rPr lang="en-US" sz="2400" dirty="0">
                <a:latin typeface="Tahoma" panose="020B0604030504040204" pitchFamily="34" charset="0"/>
              </a:rPr>
              <a:t>For each person, the total number of days of overlap summed across all other persons in the analysis</a:t>
            </a:r>
          </a:p>
        </p:txBody>
      </p:sp>
      <p:sp>
        <p:nvSpPr>
          <p:cNvPr id="3" name="Slide Number Placeholder 2"/>
          <p:cNvSpPr>
            <a:spLocks noGrp="1"/>
          </p:cNvSpPr>
          <p:nvPr>
            <p:ph type="sldNum" sz="quarter" idx="12"/>
          </p:nvPr>
        </p:nvSpPr>
        <p:spPr/>
        <p:txBody>
          <a:bodyPr/>
          <a:lstStyle/>
          <a:p>
            <a:fld id="{1B5DE891-BED3-4FCA-96F7-3F8A1588183F}" type="slidenum">
              <a:rPr lang="en-US" smtClean="0"/>
              <a:pPr/>
              <a:t>67</a:t>
            </a:fld>
            <a:endParaRPr lang="en-US" dirty="0"/>
          </a:p>
        </p:txBody>
      </p:sp>
    </p:spTree>
    <p:extLst>
      <p:ext uri="{BB962C8B-B14F-4D97-AF65-F5344CB8AC3E}">
        <p14:creationId xmlns:p14="http://schemas.microsoft.com/office/powerpoint/2010/main" val="19689634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434990"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(6/27)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4" name="Group 3" descr="Screenshot of the contents of the folder containing output files from a LATTE analysis with select files highlighted.">
            <a:extLst>
              <a:ext uri="{FF2B5EF4-FFF2-40B4-BE49-F238E27FC236}">
                <a16:creationId xmlns:a16="http://schemas.microsoft.com/office/drawing/2014/main" id="{41E2A1DC-E76B-477B-AFC3-A3099FD9496E}"/>
              </a:ext>
            </a:extLst>
          </p:cNvPr>
          <p:cNvGrpSpPr/>
          <p:nvPr/>
        </p:nvGrpSpPr>
        <p:grpSpPr>
          <a:xfrm>
            <a:off x="422715" y="1783332"/>
            <a:ext cx="7065078" cy="3326555"/>
            <a:chOff x="422715" y="1783332"/>
            <a:chExt cx="7065078" cy="3326555"/>
          </a:xfrm>
        </p:grpSpPr>
        <p:pic>
          <p:nvPicPr>
            <p:cNvPr id="9" name="Picture 8" descr="Graphical user interface, text&#10;&#10;Description automatically generated">
              <a:extLst>
                <a:ext uri="{FF2B5EF4-FFF2-40B4-BE49-F238E27FC236}">
                  <a16:creationId xmlns:a16="http://schemas.microsoft.com/office/drawing/2014/main" id="{E6758219-8F90-4744-912E-F678F06D0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1783332"/>
              <a:ext cx="7059168" cy="3326555"/>
            </a:xfrm>
            <a:prstGeom prst="rect">
              <a:avLst/>
            </a:prstGeom>
            <a:ln w="6350">
              <a:solidFill>
                <a:schemeClr val="tx1"/>
              </a:solidFill>
            </a:ln>
          </p:spPr>
        </p:pic>
        <p:sp>
          <p:nvSpPr>
            <p:cNvPr id="10" name="Rectangle 9">
              <a:extLst>
                <a:ext uri="{FF2B5EF4-FFF2-40B4-BE49-F238E27FC236}">
                  <a16:creationId xmlns:a16="http://schemas.microsoft.com/office/drawing/2014/main" id="{8177016B-C1CE-4789-BD7B-612B2EC55166}"/>
                </a:ext>
              </a:extLst>
            </p:cNvPr>
            <p:cNvSpPr/>
            <p:nvPr/>
          </p:nvSpPr>
          <p:spPr>
            <a:xfrm flipH="1">
              <a:off x="422715" y="3234760"/>
              <a:ext cx="7065078" cy="36576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cxnSp>
        <p:nvCxnSpPr>
          <p:cNvPr id="8" name="Straight Arrow Connector 7">
            <a:extLst>
              <a:ext uri="{FF2B5EF4-FFF2-40B4-BE49-F238E27FC236}">
                <a16:creationId xmlns:a16="http://schemas.microsoft.com/office/drawing/2014/main" id="{8D43C2C6-29F8-4831-BB61-97C5AA1F567C}"/>
              </a:ext>
              <a:ext uri="{C183D7F6-B498-43B3-948B-1728B52AA6E4}">
                <adec:decorative xmlns:adec="http://schemas.microsoft.com/office/drawing/2017/decorative" val="1"/>
              </a:ext>
            </a:extLst>
          </p:cNvPr>
          <p:cNvCxnSpPr>
            <a:cxnSpLocks/>
          </p:cNvCxnSpPr>
          <p:nvPr/>
        </p:nvCxnSpPr>
        <p:spPr>
          <a:xfrm flipH="1">
            <a:off x="7573289" y="3408605"/>
            <a:ext cx="73152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F9F1C4-A128-4396-BED2-4C210D578ADE}"/>
              </a:ext>
            </a:extLst>
          </p:cNvPr>
          <p:cNvSpPr txBox="1"/>
          <p:nvPr/>
        </p:nvSpPr>
        <p:spPr>
          <a:xfrm>
            <a:off x="8418121" y="2804130"/>
            <a:ext cx="3316680" cy="1200329"/>
          </a:xfrm>
          <a:prstGeom prst="rect">
            <a:avLst/>
          </a:prstGeom>
          <a:noFill/>
          <a:ln w="38100" cmpd="sng">
            <a:noFill/>
          </a:ln>
        </p:spPr>
        <p:txBody>
          <a:bodyPr wrap="square" rtlCol="0">
            <a:spAutoFit/>
          </a:bodyPr>
          <a:lstStyle/>
          <a:p>
            <a:r>
              <a:rPr lang="en-US" sz="2400" dirty="0">
                <a:latin typeface="Tahoma" panose="020B0604030504040204" pitchFamily="34" charset="0"/>
              </a:rPr>
              <a:t>Every overlap identified by the analysis</a:t>
            </a:r>
          </a:p>
        </p:txBody>
      </p:sp>
      <p:sp>
        <p:nvSpPr>
          <p:cNvPr id="3" name="Slide Number Placeholder 2"/>
          <p:cNvSpPr>
            <a:spLocks noGrp="1"/>
          </p:cNvSpPr>
          <p:nvPr>
            <p:ph type="sldNum" sz="quarter" idx="12"/>
          </p:nvPr>
        </p:nvSpPr>
        <p:spPr/>
        <p:txBody>
          <a:bodyPr/>
          <a:lstStyle/>
          <a:p>
            <a:fld id="{1B5DE891-BED3-4FCA-96F7-3F8A1588183F}" type="slidenum">
              <a:rPr lang="en-US" smtClean="0"/>
              <a:pPr/>
              <a:t>68</a:t>
            </a:fld>
            <a:endParaRPr lang="en-US" dirty="0"/>
          </a:p>
        </p:txBody>
      </p:sp>
    </p:spTree>
    <p:extLst>
      <p:ext uri="{BB962C8B-B14F-4D97-AF65-F5344CB8AC3E}">
        <p14:creationId xmlns:p14="http://schemas.microsoft.com/office/powerpoint/2010/main" val="12412981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434990"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(7/27)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4" name="Group 3" descr="Screenshot of the contents of the folder containing output files from a LATTE analysis with select files highlighted.">
            <a:extLst>
              <a:ext uri="{FF2B5EF4-FFF2-40B4-BE49-F238E27FC236}">
                <a16:creationId xmlns:a16="http://schemas.microsoft.com/office/drawing/2014/main" id="{09743875-2E56-47A2-87D8-49436B733558}"/>
              </a:ext>
            </a:extLst>
          </p:cNvPr>
          <p:cNvGrpSpPr/>
          <p:nvPr/>
        </p:nvGrpSpPr>
        <p:grpSpPr>
          <a:xfrm>
            <a:off x="422715" y="1783332"/>
            <a:ext cx="7065078" cy="3326555"/>
            <a:chOff x="422715" y="1783332"/>
            <a:chExt cx="7065078" cy="3326555"/>
          </a:xfrm>
        </p:grpSpPr>
        <p:pic>
          <p:nvPicPr>
            <p:cNvPr id="9" name="Picture 8" descr="Graphical user interface, text&#10;&#10;Description automatically generated">
              <a:extLst>
                <a:ext uri="{FF2B5EF4-FFF2-40B4-BE49-F238E27FC236}">
                  <a16:creationId xmlns:a16="http://schemas.microsoft.com/office/drawing/2014/main" id="{4E38CBD7-7E20-4857-BE3A-1646190B8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1783332"/>
              <a:ext cx="7059168" cy="3326555"/>
            </a:xfrm>
            <a:prstGeom prst="rect">
              <a:avLst/>
            </a:prstGeom>
            <a:ln w="6350">
              <a:solidFill>
                <a:schemeClr val="tx1"/>
              </a:solidFill>
            </a:ln>
          </p:spPr>
        </p:pic>
        <p:sp>
          <p:nvSpPr>
            <p:cNvPr id="10" name="Rectangle 9">
              <a:extLst>
                <a:ext uri="{FF2B5EF4-FFF2-40B4-BE49-F238E27FC236}">
                  <a16:creationId xmlns:a16="http://schemas.microsoft.com/office/drawing/2014/main" id="{977A822B-EC9A-49D7-8919-EA174FB83616}"/>
                </a:ext>
              </a:extLst>
            </p:cNvPr>
            <p:cNvSpPr/>
            <p:nvPr/>
          </p:nvSpPr>
          <p:spPr>
            <a:xfrm flipH="1">
              <a:off x="422715" y="3571643"/>
              <a:ext cx="7065078" cy="68580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cxnSp>
        <p:nvCxnSpPr>
          <p:cNvPr id="13" name="Straight Arrow Connector 12">
            <a:extLst>
              <a:ext uri="{FF2B5EF4-FFF2-40B4-BE49-F238E27FC236}">
                <a16:creationId xmlns:a16="http://schemas.microsoft.com/office/drawing/2014/main" id="{B58EC717-A0F8-4E8C-AE97-7E231E23B8D0}"/>
              </a:ext>
              <a:ext uri="{C183D7F6-B498-43B3-948B-1728B52AA6E4}">
                <adec:decorative xmlns:adec="http://schemas.microsoft.com/office/drawing/2017/decorative" val="1"/>
              </a:ext>
            </a:extLst>
          </p:cNvPr>
          <p:cNvCxnSpPr>
            <a:cxnSpLocks/>
          </p:cNvCxnSpPr>
          <p:nvPr/>
        </p:nvCxnSpPr>
        <p:spPr>
          <a:xfrm flipH="1">
            <a:off x="7573289" y="3892212"/>
            <a:ext cx="73152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0CC4671-365B-4761-A6FC-297B2C15BCB6}"/>
              </a:ext>
            </a:extLst>
          </p:cNvPr>
          <p:cNvSpPr txBox="1"/>
          <p:nvPr/>
        </p:nvSpPr>
        <p:spPr>
          <a:xfrm>
            <a:off x="8418120" y="2931082"/>
            <a:ext cx="3345255" cy="1938992"/>
          </a:xfrm>
          <a:prstGeom prst="rect">
            <a:avLst/>
          </a:prstGeom>
          <a:noFill/>
          <a:ln w="38100" cmpd="sng">
            <a:noFill/>
          </a:ln>
        </p:spPr>
        <p:txBody>
          <a:bodyPr wrap="square" rtlCol="0">
            <a:spAutoFit/>
          </a:bodyPr>
          <a:lstStyle/>
          <a:p>
            <a:r>
              <a:rPr lang="en-US" sz="2400" dirty="0">
                <a:latin typeface="Tahoma" panose="020B0604030504040204" pitchFamily="34" charset="0"/>
              </a:rPr>
              <a:t>Input data upon which analysis was based (Table of dates in locations, Table of infectious periods)</a:t>
            </a:r>
          </a:p>
        </p:txBody>
      </p:sp>
      <p:sp>
        <p:nvSpPr>
          <p:cNvPr id="3" name="Slide Number Placeholder 2"/>
          <p:cNvSpPr>
            <a:spLocks noGrp="1"/>
          </p:cNvSpPr>
          <p:nvPr>
            <p:ph type="sldNum" sz="quarter" idx="12"/>
          </p:nvPr>
        </p:nvSpPr>
        <p:spPr/>
        <p:txBody>
          <a:bodyPr/>
          <a:lstStyle/>
          <a:p>
            <a:fld id="{1B5DE891-BED3-4FCA-96F7-3F8A1588183F}" type="slidenum">
              <a:rPr lang="en-US" smtClean="0"/>
              <a:pPr/>
              <a:t>69</a:t>
            </a:fld>
            <a:endParaRPr lang="en-US" dirty="0"/>
          </a:p>
        </p:txBody>
      </p:sp>
    </p:spTree>
    <p:extLst>
      <p:ext uri="{BB962C8B-B14F-4D97-AF65-F5344CB8AC3E}">
        <p14:creationId xmlns:p14="http://schemas.microsoft.com/office/powerpoint/2010/main" val="1111041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p:cNvSpPr txBox="1">
            <a:spLocks noGrp="1"/>
          </p:cNvSpPr>
          <p:nvPr>
            <p:ph type="title" idx="4294967295"/>
          </p:nvPr>
        </p:nvSpPr>
        <p:spPr>
          <a:xfrm>
            <a:off x="428625" y="228600"/>
            <a:ext cx="612167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TB contact investigation</a:t>
            </a:r>
            <a:r>
              <a:rPr lang="en-US" sz="4000" dirty="0">
                <a:latin typeface="Tahoma" panose="020B0604030504040204" pitchFamily="34" charset="0"/>
              </a:rPr>
              <a:t> </a:t>
            </a:r>
            <a:r>
              <a:rPr lang="en-US" sz="1000" dirty="0">
                <a:latin typeface="Tahoma" panose="020B0604030504040204" pitchFamily="34" charset="0"/>
              </a:rPr>
              <a:t>(5/12)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2" name="Group 1" descr="Icon of a sick person coughing and identifying contacts while being interviewed by a clinician.">
            <a:extLst>
              <a:ext uri="{FF2B5EF4-FFF2-40B4-BE49-F238E27FC236}">
                <a16:creationId xmlns:a16="http://schemas.microsoft.com/office/drawing/2014/main" id="{3C15B17A-D0B2-4E71-BD97-CE74EC13C4E2}"/>
              </a:ext>
            </a:extLst>
          </p:cNvPr>
          <p:cNvGrpSpPr/>
          <p:nvPr/>
        </p:nvGrpSpPr>
        <p:grpSpPr>
          <a:xfrm>
            <a:off x="4352954" y="708046"/>
            <a:ext cx="6884470" cy="5496031"/>
            <a:chOff x="4352954" y="708046"/>
            <a:chExt cx="6884470" cy="5496031"/>
          </a:xfrm>
        </p:grpSpPr>
        <p:grpSp>
          <p:nvGrpSpPr>
            <p:cNvPr id="13" name="Group 12">
              <a:extLst>
                <a:ext uri="{FF2B5EF4-FFF2-40B4-BE49-F238E27FC236}">
                  <a16:creationId xmlns:a16="http://schemas.microsoft.com/office/drawing/2014/main" id="{D3E0C228-4D8E-4441-A56B-3B4254B31D49}"/>
                </a:ext>
              </a:extLst>
            </p:cNvPr>
            <p:cNvGrpSpPr/>
            <p:nvPr/>
          </p:nvGrpSpPr>
          <p:grpSpPr>
            <a:xfrm>
              <a:off x="8907467" y="1044100"/>
              <a:ext cx="1658097" cy="1013561"/>
              <a:chOff x="8114987" y="1333660"/>
              <a:chExt cx="1658097" cy="1013561"/>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2119" y="1333660"/>
                <a:ext cx="420965" cy="1005840"/>
              </a:xfrm>
              <a:prstGeom prst="rect">
                <a:avLst/>
              </a:prstGeom>
              <a:effectLst>
                <a:glow rad="76200">
                  <a:schemeClr val="bg1"/>
                </a:glow>
              </a:effectLst>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4987" y="1333660"/>
                <a:ext cx="465668" cy="1005840"/>
              </a:xfrm>
              <a:prstGeom prst="rect">
                <a:avLst/>
              </a:prstGeom>
              <a:effectLst>
                <a:glow rad="76200">
                  <a:schemeClr val="bg1"/>
                </a:glow>
              </a:effectLst>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7363" y="1341381"/>
                <a:ext cx="465668" cy="1005840"/>
              </a:xfrm>
              <a:prstGeom prst="rect">
                <a:avLst/>
              </a:prstGeom>
              <a:effectLst>
                <a:glow rad="76200">
                  <a:schemeClr val="bg1"/>
                </a:glow>
              </a:effectLst>
            </p:spPr>
          </p:pic>
        </p:grpSp>
        <p:grpSp>
          <p:nvGrpSpPr>
            <p:cNvPr id="12" name="Group 11">
              <a:extLst>
                <a:ext uri="{FF2B5EF4-FFF2-40B4-BE49-F238E27FC236}">
                  <a16:creationId xmlns:a16="http://schemas.microsoft.com/office/drawing/2014/main" id="{33CB9184-ECBD-4E14-987C-DD21411C84D8}"/>
                </a:ext>
              </a:extLst>
            </p:cNvPr>
            <p:cNvGrpSpPr/>
            <p:nvPr/>
          </p:nvGrpSpPr>
          <p:grpSpPr>
            <a:xfrm>
              <a:off x="7727937" y="708046"/>
              <a:ext cx="3509487" cy="2209947"/>
              <a:chOff x="6935457" y="997606"/>
              <a:chExt cx="3509487" cy="2209947"/>
            </a:xfrm>
          </p:grpSpPr>
          <p:sp>
            <p:nvSpPr>
              <p:cNvPr id="8" name="Oval 7">
                <a:extLst>
                  <a:ext uri="{FF2B5EF4-FFF2-40B4-BE49-F238E27FC236}">
                    <a16:creationId xmlns:a16="http://schemas.microsoft.com/office/drawing/2014/main" id="{A9E80766-63DD-40EF-9F29-40578172C68B}"/>
                  </a:ext>
                </a:extLst>
              </p:cNvPr>
              <p:cNvSpPr/>
              <p:nvPr/>
            </p:nvSpPr>
            <p:spPr>
              <a:xfrm>
                <a:off x="6935457" y="3116113"/>
                <a:ext cx="91440" cy="91440"/>
              </a:xfrm>
              <a:prstGeom prst="ellipse">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CE1046F-73FE-48D5-A24D-1DB58297442B}"/>
                  </a:ext>
                </a:extLst>
              </p:cNvPr>
              <p:cNvSpPr/>
              <p:nvPr/>
            </p:nvSpPr>
            <p:spPr>
              <a:xfrm>
                <a:off x="7026897" y="2809424"/>
                <a:ext cx="274320" cy="228600"/>
              </a:xfrm>
              <a:prstGeom prst="ellipse">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A516BCE-E2B2-4BEF-937F-040C07563AB6}"/>
                  </a:ext>
                </a:extLst>
              </p:cNvPr>
              <p:cNvSpPr/>
              <p:nvPr/>
            </p:nvSpPr>
            <p:spPr>
              <a:xfrm>
                <a:off x="7271559" y="2463309"/>
                <a:ext cx="457200" cy="320040"/>
              </a:xfrm>
              <a:prstGeom prst="ellipse">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peech Bubble: Oval 8">
                <a:extLst>
                  <a:ext uri="{FF2B5EF4-FFF2-40B4-BE49-F238E27FC236}">
                    <a16:creationId xmlns:a16="http://schemas.microsoft.com/office/drawing/2014/main" id="{2FCA0AD7-C795-4835-ABA3-EF5460F89132}"/>
                  </a:ext>
                </a:extLst>
              </p:cNvPr>
              <p:cNvSpPr/>
              <p:nvPr/>
            </p:nvSpPr>
            <p:spPr>
              <a:xfrm>
                <a:off x="7444890" y="997606"/>
                <a:ext cx="3000054" cy="1670086"/>
              </a:xfrm>
              <a:prstGeom prst="wedgeEllipseCallout">
                <a:avLst>
                  <a:gd name="adj1" fmla="val 4167"/>
                  <a:gd name="adj2" fmla="val 28503"/>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5" name="Picture 24">
              <a:extLst>
                <a:ext uri="{FF2B5EF4-FFF2-40B4-BE49-F238E27FC236}">
                  <a16:creationId xmlns:a16="http://schemas.microsoft.com/office/drawing/2014/main" id="{39DC8B6E-D933-4D48-B009-9DFE1AB5FF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1520" y="2044861"/>
              <a:ext cx="1404560" cy="1122282"/>
            </a:xfrm>
            <a:prstGeom prst="rect">
              <a:avLst/>
            </a:prstGeom>
          </p:spPr>
        </p:pic>
        <p:pic>
          <p:nvPicPr>
            <p:cNvPr id="29" name="Picture 28">
              <a:extLst>
                <a:ext uri="{FF2B5EF4-FFF2-40B4-BE49-F238E27FC236}">
                  <a16:creationId xmlns:a16="http://schemas.microsoft.com/office/drawing/2014/main" id="{656DD138-15DD-42B8-8077-C7DC88E383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352954" y="2981309"/>
              <a:ext cx="1544413" cy="3200400"/>
            </a:xfrm>
            <a:prstGeom prst="rect">
              <a:avLst/>
            </a:prstGeom>
          </p:spPr>
        </p:pic>
        <p:pic>
          <p:nvPicPr>
            <p:cNvPr id="30" name="Picture 29">
              <a:extLst>
                <a:ext uri="{FF2B5EF4-FFF2-40B4-BE49-F238E27FC236}">
                  <a16:creationId xmlns:a16="http://schemas.microsoft.com/office/drawing/2014/main" id="{A5AEE996-DB7F-4236-AD3D-BA858521366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88166" y="3003677"/>
              <a:ext cx="1781564" cy="3200400"/>
            </a:xfrm>
            <a:prstGeom prst="rect">
              <a:avLst/>
            </a:prstGeom>
            <a:effectLst>
              <a:glow rad="127000">
                <a:srgbClr val="F6A01A"/>
              </a:glow>
            </a:effectLst>
          </p:spPr>
        </p:pic>
        <p:sp>
          <p:nvSpPr>
            <p:cNvPr id="31" name="Freeform: Shape 30">
              <a:extLst>
                <a:ext uri="{FF2B5EF4-FFF2-40B4-BE49-F238E27FC236}">
                  <a16:creationId xmlns:a16="http://schemas.microsoft.com/office/drawing/2014/main" id="{20261F0A-C70E-4220-83CC-7A6A113A35A2}"/>
                </a:ext>
              </a:extLst>
            </p:cNvPr>
            <p:cNvSpPr/>
            <p:nvPr/>
          </p:nvSpPr>
          <p:spPr>
            <a:xfrm>
              <a:off x="5273040" y="1973580"/>
              <a:ext cx="1531620" cy="1295400"/>
            </a:xfrm>
            <a:custGeom>
              <a:avLst/>
              <a:gdLst>
                <a:gd name="connsiteX0" fmla="*/ 106680 w 1531620"/>
                <a:gd name="connsiteY0" fmla="*/ 914400 h 1295400"/>
                <a:gd name="connsiteX1" fmla="*/ 99060 w 1531620"/>
                <a:gd name="connsiteY1" fmla="*/ 739140 h 1295400"/>
                <a:gd name="connsiteX2" fmla="*/ 0 w 1531620"/>
                <a:gd name="connsiteY2" fmla="*/ 441960 h 1295400"/>
                <a:gd name="connsiteX3" fmla="*/ 106680 w 1531620"/>
                <a:gd name="connsiteY3" fmla="*/ 68580 h 1295400"/>
                <a:gd name="connsiteX4" fmla="*/ 548640 w 1531620"/>
                <a:gd name="connsiteY4" fmla="*/ 0 h 1295400"/>
                <a:gd name="connsiteX5" fmla="*/ 967740 w 1531620"/>
                <a:gd name="connsiteY5" fmla="*/ 38100 h 1295400"/>
                <a:gd name="connsiteX6" fmla="*/ 1234440 w 1531620"/>
                <a:gd name="connsiteY6" fmla="*/ 259080 h 1295400"/>
                <a:gd name="connsiteX7" fmla="*/ 1531620 w 1531620"/>
                <a:gd name="connsiteY7" fmla="*/ 655320 h 1295400"/>
                <a:gd name="connsiteX8" fmla="*/ 1516380 w 1531620"/>
                <a:gd name="connsiteY8" fmla="*/ 899160 h 1295400"/>
                <a:gd name="connsiteX9" fmla="*/ 1356360 w 1531620"/>
                <a:gd name="connsiteY9" fmla="*/ 1234440 h 1295400"/>
                <a:gd name="connsiteX10" fmla="*/ 1074420 w 1531620"/>
                <a:gd name="connsiteY10" fmla="*/ 1295400 h 1295400"/>
                <a:gd name="connsiteX11" fmla="*/ 998220 w 1531620"/>
                <a:gd name="connsiteY11" fmla="*/ 1196340 h 1295400"/>
                <a:gd name="connsiteX12" fmla="*/ 563880 w 1531620"/>
                <a:gd name="connsiteY12" fmla="*/ 1066800 h 1295400"/>
                <a:gd name="connsiteX13" fmla="*/ 281940 w 1531620"/>
                <a:gd name="connsiteY13" fmla="*/ 1112520 h 1295400"/>
                <a:gd name="connsiteX14" fmla="*/ 121920 w 1531620"/>
                <a:gd name="connsiteY14" fmla="*/ 1021080 h 1295400"/>
                <a:gd name="connsiteX15" fmla="*/ 106680 w 1531620"/>
                <a:gd name="connsiteY15" fmla="*/ 91440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1620" h="1295400">
                  <a:moveTo>
                    <a:pt x="106680" y="914400"/>
                  </a:moveTo>
                  <a:lnTo>
                    <a:pt x="99060" y="739140"/>
                  </a:lnTo>
                  <a:lnTo>
                    <a:pt x="0" y="441960"/>
                  </a:lnTo>
                  <a:lnTo>
                    <a:pt x="106680" y="68580"/>
                  </a:lnTo>
                  <a:lnTo>
                    <a:pt x="548640" y="0"/>
                  </a:lnTo>
                  <a:lnTo>
                    <a:pt x="967740" y="38100"/>
                  </a:lnTo>
                  <a:lnTo>
                    <a:pt x="1234440" y="259080"/>
                  </a:lnTo>
                  <a:lnTo>
                    <a:pt x="1531620" y="655320"/>
                  </a:lnTo>
                  <a:lnTo>
                    <a:pt x="1516380" y="899160"/>
                  </a:lnTo>
                  <a:lnTo>
                    <a:pt x="1356360" y="1234440"/>
                  </a:lnTo>
                  <a:lnTo>
                    <a:pt x="1074420" y="1295400"/>
                  </a:lnTo>
                  <a:lnTo>
                    <a:pt x="998220" y="1196340"/>
                  </a:lnTo>
                  <a:lnTo>
                    <a:pt x="563880" y="1066800"/>
                  </a:lnTo>
                  <a:lnTo>
                    <a:pt x="281940" y="1112520"/>
                  </a:lnTo>
                  <a:lnTo>
                    <a:pt x="121920" y="1021080"/>
                  </a:lnTo>
                  <a:lnTo>
                    <a:pt x="106680" y="9144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7</a:t>
            </a:fld>
            <a:endParaRPr lang="en-US" dirty="0"/>
          </a:p>
        </p:txBody>
      </p:sp>
    </p:spTree>
    <p:extLst>
      <p:ext uri="{BB962C8B-B14F-4D97-AF65-F5344CB8AC3E}">
        <p14:creationId xmlns:p14="http://schemas.microsoft.com/office/powerpoint/2010/main" val="469431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434990"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(8/27)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4" name="Group 3" descr="Screenshot of the contents of the folder containing output files from a LATTE analysis with select files highlighted.">
            <a:extLst>
              <a:ext uri="{FF2B5EF4-FFF2-40B4-BE49-F238E27FC236}">
                <a16:creationId xmlns:a16="http://schemas.microsoft.com/office/drawing/2014/main" id="{4B9132FC-2047-434D-8845-E6EFEDCDD597}"/>
              </a:ext>
            </a:extLst>
          </p:cNvPr>
          <p:cNvGrpSpPr/>
          <p:nvPr/>
        </p:nvGrpSpPr>
        <p:grpSpPr>
          <a:xfrm>
            <a:off x="422715" y="1783332"/>
            <a:ext cx="7065078" cy="3326555"/>
            <a:chOff x="422715" y="1783332"/>
            <a:chExt cx="7065078" cy="3326555"/>
          </a:xfrm>
        </p:grpSpPr>
        <p:pic>
          <p:nvPicPr>
            <p:cNvPr id="10" name="Picture 9" descr="Graphical user interface, text&#10;&#10;Description automatically generated">
              <a:extLst>
                <a:ext uri="{FF2B5EF4-FFF2-40B4-BE49-F238E27FC236}">
                  <a16:creationId xmlns:a16="http://schemas.microsoft.com/office/drawing/2014/main" id="{40982332-671F-40E6-BE6A-581F5E8FB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1783332"/>
              <a:ext cx="7059168" cy="3326555"/>
            </a:xfrm>
            <a:prstGeom prst="rect">
              <a:avLst/>
            </a:prstGeom>
            <a:ln w="6350">
              <a:solidFill>
                <a:schemeClr val="tx1"/>
              </a:solidFill>
            </a:ln>
          </p:spPr>
        </p:pic>
        <p:sp>
          <p:nvSpPr>
            <p:cNvPr id="11" name="Rectangle 10">
              <a:extLst>
                <a:ext uri="{FF2B5EF4-FFF2-40B4-BE49-F238E27FC236}">
                  <a16:creationId xmlns:a16="http://schemas.microsoft.com/office/drawing/2014/main" id="{F2953FBF-0AEA-4222-B24B-F70C7404CCB0}"/>
                </a:ext>
              </a:extLst>
            </p:cNvPr>
            <p:cNvSpPr/>
            <p:nvPr/>
          </p:nvSpPr>
          <p:spPr>
            <a:xfrm flipH="1">
              <a:off x="422715" y="4229367"/>
              <a:ext cx="7065078" cy="68580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cxnSp>
        <p:nvCxnSpPr>
          <p:cNvPr id="8" name="Straight Arrow Connector 7">
            <a:extLst>
              <a:ext uri="{FF2B5EF4-FFF2-40B4-BE49-F238E27FC236}">
                <a16:creationId xmlns:a16="http://schemas.microsoft.com/office/drawing/2014/main" id="{34C0FF6D-4B67-41B1-97D8-52FFB91B286D}"/>
              </a:ext>
              <a:ext uri="{C183D7F6-B498-43B3-948B-1728B52AA6E4}">
                <adec:decorative xmlns:adec="http://schemas.microsoft.com/office/drawing/2017/decorative" val="1"/>
              </a:ext>
            </a:extLst>
          </p:cNvPr>
          <p:cNvCxnSpPr>
            <a:cxnSpLocks/>
          </p:cNvCxnSpPr>
          <p:nvPr/>
        </p:nvCxnSpPr>
        <p:spPr>
          <a:xfrm flipH="1">
            <a:off x="7573289" y="4549936"/>
            <a:ext cx="73152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2FAA86F-C136-440C-85CF-FBECF605BD74}"/>
              </a:ext>
            </a:extLst>
          </p:cNvPr>
          <p:cNvSpPr txBox="1"/>
          <p:nvPr/>
        </p:nvSpPr>
        <p:spPr>
          <a:xfrm>
            <a:off x="8418120" y="4325138"/>
            <a:ext cx="3345255" cy="461665"/>
          </a:xfrm>
          <a:prstGeom prst="rect">
            <a:avLst/>
          </a:prstGeom>
          <a:noFill/>
          <a:ln w="38100" cmpd="sng">
            <a:noFill/>
          </a:ln>
        </p:spPr>
        <p:txBody>
          <a:bodyPr wrap="square" rtlCol="0">
            <a:spAutoFit/>
          </a:bodyPr>
          <a:lstStyle/>
          <a:p>
            <a:r>
              <a:rPr lang="en-US" sz="2400" dirty="0">
                <a:latin typeface="Tahoma" panose="020B0604030504040204" pitchFamily="34" charset="0"/>
              </a:rPr>
              <a:t>Gantt charts</a:t>
            </a:r>
          </a:p>
        </p:txBody>
      </p:sp>
      <p:sp>
        <p:nvSpPr>
          <p:cNvPr id="3" name="Slide Number Placeholder 2"/>
          <p:cNvSpPr>
            <a:spLocks noGrp="1"/>
          </p:cNvSpPr>
          <p:nvPr>
            <p:ph type="sldNum" sz="quarter" idx="12"/>
          </p:nvPr>
        </p:nvSpPr>
        <p:spPr/>
        <p:txBody>
          <a:bodyPr/>
          <a:lstStyle/>
          <a:p>
            <a:fld id="{1B5DE891-BED3-4FCA-96F7-3F8A1588183F}" type="slidenum">
              <a:rPr lang="en-US" smtClean="0"/>
              <a:pPr/>
              <a:t>70</a:t>
            </a:fld>
            <a:endParaRPr lang="en-US" dirty="0"/>
          </a:p>
        </p:txBody>
      </p:sp>
    </p:spTree>
    <p:extLst>
      <p:ext uri="{BB962C8B-B14F-4D97-AF65-F5344CB8AC3E}">
        <p14:creationId xmlns:p14="http://schemas.microsoft.com/office/powerpoint/2010/main" val="18867254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434990"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(9/27)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4" name="Group 3" descr="Screenshot of the contents of the folder containing output files from a LATTE analysis with select files highlighted.">
            <a:extLst>
              <a:ext uri="{FF2B5EF4-FFF2-40B4-BE49-F238E27FC236}">
                <a16:creationId xmlns:a16="http://schemas.microsoft.com/office/drawing/2014/main" id="{6D22C907-F96C-40D9-BB1F-835F657345F9}"/>
              </a:ext>
            </a:extLst>
          </p:cNvPr>
          <p:cNvGrpSpPr/>
          <p:nvPr/>
        </p:nvGrpSpPr>
        <p:grpSpPr>
          <a:xfrm>
            <a:off x="422715" y="1783332"/>
            <a:ext cx="7065078" cy="3326555"/>
            <a:chOff x="422715" y="1783332"/>
            <a:chExt cx="7065078" cy="3326555"/>
          </a:xfrm>
        </p:grpSpPr>
        <p:pic>
          <p:nvPicPr>
            <p:cNvPr id="8" name="Picture 7" descr="Graphical user interface, text&#10;&#10;Description automatically generated">
              <a:extLst>
                <a:ext uri="{FF2B5EF4-FFF2-40B4-BE49-F238E27FC236}">
                  <a16:creationId xmlns:a16="http://schemas.microsoft.com/office/drawing/2014/main" id="{657ED297-A811-4B58-B5A6-9794B78C0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1783332"/>
              <a:ext cx="7059168" cy="3326555"/>
            </a:xfrm>
            <a:prstGeom prst="rect">
              <a:avLst/>
            </a:prstGeom>
            <a:ln w="6350">
              <a:solidFill>
                <a:schemeClr val="tx1"/>
              </a:solidFill>
            </a:ln>
          </p:spPr>
        </p:pic>
        <p:sp>
          <p:nvSpPr>
            <p:cNvPr id="9" name="Rectangle 8">
              <a:extLst>
                <a:ext uri="{FF2B5EF4-FFF2-40B4-BE49-F238E27FC236}">
                  <a16:creationId xmlns:a16="http://schemas.microsoft.com/office/drawing/2014/main" id="{8E11CEBD-1824-4C3B-ACFF-177503009008}"/>
                </a:ext>
              </a:extLst>
            </p:cNvPr>
            <p:cNvSpPr/>
            <p:nvPr/>
          </p:nvSpPr>
          <p:spPr>
            <a:xfrm flipH="1">
              <a:off x="422715" y="2256193"/>
              <a:ext cx="7065078" cy="132588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71</a:t>
            </a:fld>
            <a:endParaRPr lang="en-US" dirty="0"/>
          </a:p>
        </p:txBody>
      </p:sp>
    </p:spTree>
    <p:extLst>
      <p:ext uri="{BB962C8B-B14F-4D97-AF65-F5344CB8AC3E}">
        <p14:creationId xmlns:p14="http://schemas.microsoft.com/office/powerpoint/2010/main" val="2870818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50552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(10/27)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6" name="TextBox 5">
            <a:extLst>
              <a:ext uri="{FF2B5EF4-FFF2-40B4-BE49-F238E27FC236}">
                <a16:creationId xmlns:a16="http://schemas.microsoft.com/office/drawing/2014/main" id="{DAB2562C-B27B-4E49-9308-16815313C363}"/>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Log</a:t>
            </a:r>
          </a:p>
        </p:txBody>
      </p:sp>
      <p:pic>
        <p:nvPicPr>
          <p:cNvPr id="5" name="Picture 4" descr="Screenshot of the log output file.">
            <a:extLst>
              <a:ext uri="{FF2B5EF4-FFF2-40B4-BE49-F238E27FC236}">
                <a16:creationId xmlns:a16="http://schemas.microsoft.com/office/drawing/2014/main" id="{43FD7F10-21AD-4F7C-AC30-AE2081D66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583" y="1557020"/>
            <a:ext cx="11375136" cy="2522890"/>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72</a:t>
            </a:fld>
            <a:endParaRPr lang="en-US" dirty="0"/>
          </a:p>
        </p:txBody>
      </p:sp>
    </p:spTree>
    <p:extLst>
      <p:ext uri="{BB962C8B-B14F-4D97-AF65-F5344CB8AC3E}">
        <p14:creationId xmlns:p14="http://schemas.microsoft.com/office/powerpoint/2010/main" val="1915695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459034"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(11/27)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6" name="TextBox 5">
            <a:extLst>
              <a:ext uri="{FF2B5EF4-FFF2-40B4-BE49-F238E27FC236}">
                <a16:creationId xmlns:a16="http://schemas.microsoft.com/office/drawing/2014/main" id="{DAB2562C-B27B-4E49-9308-16815313C363}"/>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Log</a:t>
            </a:r>
          </a:p>
        </p:txBody>
      </p:sp>
      <p:grpSp>
        <p:nvGrpSpPr>
          <p:cNvPr id="4" name="Group 3" descr="Screenshot of the log output file with select content highlighted.">
            <a:extLst>
              <a:ext uri="{FF2B5EF4-FFF2-40B4-BE49-F238E27FC236}">
                <a16:creationId xmlns:a16="http://schemas.microsoft.com/office/drawing/2014/main" id="{258F4835-6FAA-4C0B-A0C8-78E26667FD24}"/>
              </a:ext>
            </a:extLst>
          </p:cNvPr>
          <p:cNvGrpSpPr/>
          <p:nvPr/>
        </p:nvGrpSpPr>
        <p:grpSpPr>
          <a:xfrm>
            <a:off x="399288" y="1557020"/>
            <a:ext cx="11393424" cy="2522890"/>
            <a:chOff x="396539" y="1557020"/>
            <a:chExt cx="11393424" cy="2522890"/>
          </a:xfrm>
        </p:grpSpPr>
        <p:pic>
          <p:nvPicPr>
            <p:cNvPr id="9" name="Picture 8" descr="Text, letter&#10;&#10;Description automatically generated">
              <a:extLst>
                <a:ext uri="{FF2B5EF4-FFF2-40B4-BE49-F238E27FC236}">
                  <a16:creationId xmlns:a16="http://schemas.microsoft.com/office/drawing/2014/main" id="{FE1F2B7E-C11D-474F-9CB4-B8B7F0031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583" y="1557020"/>
              <a:ext cx="11375136" cy="2522890"/>
            </a:xfrm>
            <a:prstGeom prst="rect">
              <a:avLst/>
            </a:prstGeom>
            <a:ln w="6350">
              <a:solidFill>
                <a:schemeClr val="tx1"/>
              </a:solidFill>
            </a:ln>
          </p:spPr>
        </p:pic>
        <p:sp>
          <p:nvSpPr>
            <p:cNvPr id="7" name="Rectangle 6">
              <a:extLst>
                <a:ext uri="{FF2B5EF4-FFF2-40B4-BE49-F238E27FC236}">
                  <a16:creationId xmlns:a16="http://schemas.microsoft.com/office/drawing/2014/main" id="{C4A9B174-7D7E-4BB1-9586-ADB467A4A02D}"/>
                </a:ext>
              </a:extLst>
            </p:cNvPr>
            <p:cNvSpPr/>
            <p:nvPr/>
          </p:nvSpPr>
          <p:spPr>
            <a:xfrm flipH="1">
              <a:off x="396539" y="1806054"/>
              <a:ext cx="11393424" cy="856486"/>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73</a:t>
            </a:fld>
            <a:endParaRPr lang="en-US" dirty="0"/>
          </a:p>
        </p:txBody>
      </p:sp>
    </p:spTree>
    <p:extLst>
      <p:ext uri="{BB962C8B-B14F-4D97-AF65-F5344CB8AC3E}">
        <p14:creationId xmlns:p14="http://schemas.microsoft.com/office/powerpoint/2010/main" val="14917209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50552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(12/27)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6" name="TextBox 5">
            <a:extLst>
              <a:ext uri="{FF2B5EF4-FFF2-40B4-BE49-F238E27FC236}">
                <a16:creationId xmlns:a16="http://schemas.microsoft.com/office/drawing/2014/main" id="{DAB2562C-B27B-4E49-9308-16815313C363}"/>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Log</a:t>
            </a:r>
          </a:p>
        </p:txBody>
      </p:sp>
      <p:grpSp>
        <p:nvGrpSpPr>
          <p:cNvPr id="4" name="Group 3" descr="Screenshot of the log output file with select content highlighted.">
            <a:extLst>
              <a:ext uri="{FF2B5EF4-FFF2-40B4-BE49-F238E27FC236}">
                <a16:creationId xmlns:a16="http://schemas.microsoft.com/office/drawing/2014/main" id="{0CF82092-987C-42A7-9B63-0F22DA8A7F34}"/>
              </a:ext>
            </a:extLst>
          </p:cNvPr>
          <p:cNvGrpSpPr/>
          <p:nvPr/>
        </p:nvGrpSpPr>
        <p:grpSpPr>
          <a:xfrm>
            <a:off x="396539" y="1557020"/>
            <a:ext cx="11393424" cy="2522890"/>
            <a:chOff x="396539" y="1557020"/>
            <a:chExt cx="11393424" cy="2522890"/>
          </a:xfrm>
        </p:grpSpPr>
        <p:pic>
          <p:nvPicPr>
            <p:cNvPr id="7" name="Picture 6" descr="Text, letter&#10;&#10;Description automatically generated">
              <a:extLst>
                <a:ext uri="{FF2B5EF4-FFF2-40B4-BE49-F238E27FC236}">
                  <a16:creationId xmlns:a16="http://schemas.microsoft.com/office/drawing/2014/main" id="{B4EBAFE9-3F94-427A-845A-FEDCE88B8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583" y="1557020"/>
              <a:ext cx="11375136" cy="2522890"/>
            </a:xfrm>
            <a:prstGeom prst="rect">
              <a:avLst/>
            </a:prstGeom>
            <a:ln w="6350">
              <a:solidFill>
                <a:schemeClr val="tx1"/>
              </a:solidFill>
            </a:ln>
          </p:spPr>
        </p:pic>
        <p:sp>
          <p:nvSpPr>
            <p:cNvPr id="10" name="Rectangle 9">
              <a:extLst>
                <a:ext uri="{FF2B5EF4-FFF2-40B4-BE49-F238E27FC236}">
                  <a16:creationId xmlns:a16="http://schemas.microsoft.com/office/drawing/2014/main" id="{07805392-3D00-4862-95B0-B8E61A057113}"/>
                </a:ext>
              </a:extLst>
            </p:cNvPr>
            <p:cNvSpPr/>
            <p:nvPr/>
          </p:nvSpPr>
          <p:spPr>
            <a:xfrm flipH="1">
              <a:off x="396539" y="2624199"/>
              <a:ext cx="11393424" cy="82296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74</a:t>
            </a:fld>
            <a:endParaRPr lang="en-US" dirty="0"/>
          </a:p>
        </p:txBody>
      </p:sp>
    </p:spTree>
    <p:extLst>
      <p:ext uri="{BB962C8B-B14F-4D97-AF65-F5344CB8AC3E}">
        <p14:creationId xmlns:p14="http://schemas.microsoft.com/office/powerpoint/2010/main" val="17116085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50552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(13/27)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6" name="TextBox 5">
            <a:extLst>
              <a:ext uri="{FF2B5EF4-FFF2-40B4-BE49-F238E27FC236}">
                <a16:creationId xmlns:a16="http://schemas.microsoft.com/office/drawing/2014/main" id="{DAB2562C-B27B-4E49-9308-16815313C363}"/>
              </a:ext>
            </a:extLst>
          </p:cNvPr>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Log</a:t>
            </a:r>
          </a:p>
        </p:txBody>
      </p:sp>
      <p:grpSp>
        <p:nvGrpSpPr>
          <p:cNvPr id="4" name="Group 3" descr="Screenshot of the log output file with select content highlighted.">
            <a:extLst>
              <a:ext uri="{FF2B5EF4-FFF2-40B4-BE49-F238E27FC236}">
                <a16:creationId xmlns:a16="http://schemas.microsoft.com/office/drawing/2014/main" id="{C9686A7E-25C7-4AE5-A914-C9E29D3B05BF}"/>
              </a:ext>
            </a:extLst>
          </p:cNvPr>
          <p:cNvGrpSpPr/>
          <p:nvPr/>
        </p:nvGrpSpPr>
        <p:grpSpPr>
          <a:xfrm>
            <a:off x="396539" y="1557020"/>
            <a:ext cx="11393424" cy="2522890"/>
            <a:chOff x="396539" y="1557020"/>
            <a:chExt cx="11393424" cy="2522890"/>
          </a:xfrm>
        </p:grpSpPr>
        <p:pic>
          <p:nvPicPr>
            <p:cNvPr id="7" name="Picture 6" descr="Text, letter&#10;&#10;Description automatically generated">
              <a:extLst>
                <a:ext uri="{FF2B5EF4-FFF2-40B4-BE49-F238E27FC236}">
                  <a16:creationId xmlns:a16="http://schemas.microsoft.com/office/drawing/2014/main" id="{B4EBAFE9-3F94-427A-845A-FEDCE88B8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583" y="1557020"/>
              <a:ext cx="11375136" cy="2522890"/>
            </a:xfrm>
            <a:prstGeom prst="rect">
              <a:avLst/>
            </a:prstGeom>
            <a:ln w="6350">
              <a:solidFill>
                <a:schemeClr val="tx1"/>
              </a:solidFill>
            </a:ln>
          </p:spPr>
        </p:pic>
        <p:sp>
          <p:nvSpPr>
            <p:cNvPr id="10" name="Rectangle 9">
              <a:extLst>
                <a:ext uri="{FF2B5EF4-FFF2-40B4-BE49-F238E27FC236}">
                  <a16:creationId xmlns:a16="http://schemas.microsoft.com/office/drawing/2014/main" id="{07805392-3D00-4862-95B0-B8E61A057113}"/>
                </a:ext>
              </a:extLst>
            </p:cNvPr>
            <p:cNvSpPr/>
            <p:nvPr/>
          </p:nvSpPr>
          <p:spPr>
            <a:xfrm flipH="1">
              <a:off x="396539" y="3426301"/>
              <a:ext cx="11393424" cy="54864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75</a:t>
            </a:fld>
            <a:endParaRPr lang="en-US" dirty="0"/>
          </a:p>
        </p:txBody>
      </p:sp>
    </p:spTree>
    <p:extLst>
      <p:ext uri="{BB962C8B-B14F-4D97-AF65-F5344CB8AC3E}">
        <p14:creationId xmlns:p14="http://schemas.microsoft.com/office/powerpoint/2010/main" val="20141064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54559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(14/27)</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 </a:t>
            </a:r>
          </a:p>
        </p:txBody>
      </p:sp>
      <p:sp>
        <p:nvSpPr>
          <p:cNvPr id="5" name="TextBox 4"/>
          <p:cNvSpPr txBox="1"/>
          <p:nvPr/>
        </p:nvSpPr>
        <p:spPr>
          <a:xfrm>
            <a:off x="1175940" y="884144"/>
            <a:ext cx="6204107" cy="523220"/>
          </a:xfrm>
          <a:prstGeom prst="rect">
            <a:avLst/>
          </a:prstGeom>
          <a:noFill/>
        </p:spPr>
        <p:txBody>
          <a:bodyPr wrap="square" rtlCol="0">
            <a:spAutoFit/>
          </a:bodyPr>
          <a:lstStyle/>
          <a:p>
            <a:r>
              <a:rPr lang="en-US" sz="2800" dirty="0">
                <a:latin typeface="Tahoma" panose="020B0604030504040204" pitchFamily="34" charset="0"/>
              </a:rPr>
              <a:t>Log</a:t>
            </a:r>
          </a:p>
        </p:txBody>
      </p:sp>
      <p:grpSp>
        <p:nvGrpSpPr>
          <p:cNvPr id="4" name="Group 3" descr="Screenshot of the log output file with select content highlighted.">
            <a:extLst>
              <a:ext uri="{FF2B5EF4-FFF2-40B4-BE49-F238E27FC236}">
                <a16:creationId xmlns:a16="http://schemas.microsoft.com/office/drawing/2014/main" id="{95688833-BAD3-4610-83FD-8227A75B9583}"/>
              </a:ext>
            </a:extLst>
          </p:cNvPr>
          <p:cNvGrpSpPr/>
          <p:nvPr/>
        </p:nvGrpSpPr>
        <p:grpSpPr>
          <a:xfrm>
            <a:off x="400915" y="1550465"/>
            <a:ext cx="11393424" cy="3006709"/>
            <a:chOff x="400915" y="1550465"/>
            <a:chExt cx="11393424" cy="3006709"/>
          </a:xfrm>
        </p:grpSpPr>
        <p:pic>
          <p:nvPicPr>
            <p:cNvPr id="6" name="Picture 5" descr="Text&#10;&#10;Description automatically generated">
              <a:extLst>
                <a:ext uri="{FF2B5EF4-FFF2-40B4-BE49-F238E27FC236}">
                  <a16:creationId xmlns:a16="http://schemas.microsoft.com/office/drawing/2014/main" id="{C719046A-08D1-49C3-820E-CFB2CCC11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770" y="1550465"/>
              <a:ext cx="11375136" cy="3006709"/>
            </a:xfrm>
            <a:prstGeom prst="rect">
              <a:avLst/>
            </a:prstGeom>
            <a:ln w="6350">
              <a:solidFill>
                <a:schemeClr val="tx1"/>
              </a:solidFill>
            </a:ln>
          </p:spPr>
        </p:pic>
        <p:sp>
          <p:nvSpPr>
            <p:cNvPr id="13" name="Rectangle 12">
              <a:extLst>
                <a:ext uri="{FF2B5EF4-FFF2-40B4-BE49-F238E27FC236}">
                  <a16:creationId xmlns:a16="http://schemas.microsoft.com/office/drawing/2014/main" id="{0B4F5F0E-1DD1-4842-BB5A-4497E3BD9B68}"/>
                </a:ext>
              </a:extLst>
            </p:cNvPr>
            <p:cNvSpPr/>
            <p:nvPr/>
          </p:nvSpPr>
          <p:spPr>
            <a:xfrm flipH="1">
              <a:off x="400915" y="1788588"/>
              <a:ext cx="11393424" cy="54864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76</a:t>
            </a:fld>
            <a:endParaRPr lang="en-US" dirty="0"/>
          </a:p>
        </p:txBody>
      </p:sp>
    </p:spTree>
    <p:extLst>
      <p:ext uri="{BB962C8B-B14F-4D97-AF65-F5344CB8AC3E}">
        <p14:creationId xmlns:p14="http://schemas.microsoft.com/office/powerpoint/2010/main" val="16344287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50552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(15/27)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7" name="TextBox 6">
            <a:extLst>
              <a:ext uri="{FF2B5EF4-FFF2-40B4-BE49-F238E27FC236}">
                <a16:creationId xmlns:a16="http://schemas.microsoft.com/office/drawing/2014/main" id="{646B4A41-C795-41C0-8E7F-C8774E7B79DD}"/>
              </a:ext>
            </a:extLst>
          </p:cNvPr>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IP epi links</a:t>
            </a:r>
            <a:endParaRPr lang="en-US" sz="2000" dirty="0">
              <a:latin typeface="Tahoma" panose="020B0604030504040204" pitchFamily="34" charset="0"/>
            </a:endParaRPr>
          </a:p>
        </p:txBody>
      </p:sp>
      <p:pic>
        <p:nvPicPr>
          <p:cNvPr id="5" name="Picture 4" descr="Screenshot of the IP epi links output file.">
            <a:extLst>
              <a:ext uri="{FF2B5EF4-FFF2-40B4-BE49-F238E27FC236}">
                <a16:creationId xmlns:a16="http://schemas.microsoft.com/office/drawing/2014/main" id="{69B48DB6-87A5-441F-9FD3-0232C3A69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169" y="1554480"/>
            <a:ext cx="11100810" cy="4023360"/>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77</a:t>
            </a:fld>
            <a:endParaRPr lang="en-US" dirty="0"/>
          </a:p>
        </p:txBody>
      </p:sp>
    </p:spTree>
    <p:extLst>
      <p:ext uri="{BB962C8B-B14F-4D97-AF65-F5344CB8AC3E}">
        <p14:creationId xmlns:p14="http://schemas.microsoft.com/office/powerpoint/2010/main" val="18572440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50552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(16/27)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7" name="TextBox 6">
            <a:extLst>
              <a:ext uri="{FF2B5EF4-FFF2-40B4-BE49-F238E27FC236}">
                <a16:creationId xmlns:a16="http://schemas.microsoft.com/office/drawing/2014/main" id="{646B4A41-C795-41C0-8E7F-C8774E7B79DD}"/>
              </a:ext>
            </a:extLst>
          </p:cNvPr>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IP epi links</a:t>
            </a:r>
            <a:endParaRPr lang="en-US" sz="2000" dirty="0">
              <a:latin typeface="Tahoma" panose="020B0604030504040204" pitchFamily="34" charset="0"/>
            </a:endParaRPr>
          </a:p>
        </p:txBody>
      </p:sp>
      <p:grpSp>
        <p:nvGrpSpPr>
          <p:cNvPr id="4" name="Group 3" descr="Screenshot of the IP epi links output file with select content highlighted.">
            <a:extLst>
              <a:ext uri="{FF2B5EF4-FFF2-40B4-BE49-F238E27FC236}">
                <a16:creationId xmlns:a16="http://schemas.microsoft.com/office/drawing/2014/main" id="{323F7935-F07A-4D88-83C5-3FBAF23D4157}"/>
              </a:ext>
            </a:extLst>
          </p:cNvPr>
          <p:cNvGrpSpPr/>
          <p:nvPr/>
        </p:nvGrpSpPr>
        <p:grpSpPr>
          <a:xfrm>
            <a:off x="547169" y="1554480"/>
            <a:ext cx="11100810" cy="4023360"/>
            <a:chOff x="547169" y="1554480"/>
            <a:chExt cx="11100810" cy="4023360"/>
          </a:xfrm>
        </p:grpSpPr>
        <p:pic>
          <p:nvPicPr>
            <p:cNvPr id="5" name="Picture 4" descr="A screenshot of a cell phone&#10;&#10;Description automatically generated">
              <a:extLst>
                <a:ext uri="{FF2B5EF4-FFF2-40B4-BE49-F238E27FC236}">
                  <a16:creationId xmlns:a16="http://schemas.microsoft.com/office/drawing/2014/main" id="{69B48DB6-87A5-441F-9FD3-0232C3A69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169" y="1554480"/>
              <a:ext cx="11100810" cy="4023360"/>
            </a:xfrm>
            <a:prstGeom prst="rect">
              <a:avLst/>
            </a:prstGeom>
            <a:ln w="6350">
              <a:solidFill>
                <a:schemeClr val="tx1"/>
              </a:solidFill>
            </a:ln>
          </p:spPr>
        </p:pic>
        <p:sp>
          <p:nvSpPr>
            <p:cNvPr id="6" name="Rectangle 5">
              <a:extLst>
                <a:ext uri="{FF2B5EF4-FFF2-40B4-BE49-F238E27FC236}">
                  <a16:creationId xmlns:a16="http://schemas.microsoft.com/office/drawing/2014/main" id="{5053AE7C-D13F-4D0E-A2D1-E1C65D0023CB}"/>
                </a:ext>
              </a:extLst>
            </p:cNvPr>
            <p:cNvSpPr/>
            <p:nvPr/>
          </p:nvSpPr>
          <p:spPr>
            <a:xfrm flipH="1">
              <a:off x="4219072" y="1554480"/>
              <a:ext cx="1668379" cy="402336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78</a:t>
            </a:fld>
            <a:endParaRPr lang="en-US" dirty="0"/>
          </a:p>
        </p:txBody>
      </p:sp>
    </p:spTree>
    <p:extLst>
      <p:ext uri="{BB962C8B-B14F-4D97-AF65-F5344CB8AC3E}">
        <p14:creationId xmlns:p14="http://schemas.microsoft.com/office/powerpoint/2010/main" val="30839346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491153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strength </a:t>
            </a:r>
            <a:r>
              <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(1/4)</a:t>
            </a:r>
          </a:p>
        </p:txBody>
      </p:sp>
      <p:grpSp>
        <p:nvGrpSpPr>
          <p:cNvPr id="5" name="Group 4" descr="Diagram illustrating how LATTE scores IP epi link strength that utilizes shaded horizontal bars to illustrate overlaps between persons.">
            <a:extLst>
              <a:ext uri="{FF2B5EF4-FFF2-40B4-BE49-F238E27FC236}">
                <a16:creationId xmlns:a16="http://schemas.microsoft.com/office/drawing/2014/main" id="{A49B7D90-1604-4AA9-8755-BD665C96D706}"/>
              </a:ext>
            </a:extLst>
          </p:cNvPr>
          <p:cNvGrpSpPr/>
          <p:nvPr/>
        </p:nvGrpSpPr>
        <p:grpSpPr>
          <a:xfrm>
            <a:off x="117856" y="1899801"/>
            <a:ext cx="6130986" cy="4640768"/>
            <a:chOff x="117856" y="1899801"/>
            <a:chExt cx="6130986" cy="4640768"/>
          </a:xfrm>
        </p:grpSpPr>
        <p:grpSp>
          <p:nvGrpSpPr>
            <p:cNvPr id="4" name="Group 3">
              <a:extLst>
                <a:ext uri="{FF2B5EF4-FFF2-40B4-BE49-F238E27FC236}">
                  <a16:creationId xmlns:a16="http://schemas.microsoft.com/office/drawing/2014/main" id="{44B8F3F0-EEB4-41ED-A32E-89438F3470F2}"/>
                </a:ext>
              </a:extLst>
            </p:cNvPr>
            <p:cNvGrpSpPr/>
            <p:nvPr/>
          </p:nvGrpSpPr>
          <p:grpSpPr>
            <a:xfrm>
              <a:off x="762358" y="6230906"/>
              <a:ext cx="5486484" cy="309663"/>
              <a:chOff x="762358" y="6230906"/>
              <a:chExt cx="5486484" cy="309663"/>
            </a:xfrm>
          </p:grpSpPr>
          <p:sp>
            <p:nvSpPr>
              <p:cNvPr id="56" name="TextBox 55">
                <a:extLst>
                  <a:ext uri="{FF2B5EF4-FFF2-40B4-BE49-F238E27FC236}">
                    <a16:creationId xmlns:a16="http://schemas.microsoft.com/office/drawing/2014/main" id="{70B53741-60EB-4A2A-AF16-330B5DD8644E}"/>
                  </a:ext>
                </a:extLst>
              </p:cNvPr>
              <p:cNvSpPr txBox="1"/>
              <p:nvPr/>
            </p:nvSpPr>
            <p:spPr>
              <a:xfrm>
                <a:off x="3119121" y="6280904"/>
                <a:ext cx="18288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F8EC0A0F-6C3F-4383-9C67-B7946AE0FC6D}"/>
                  </a:ext>
                </a:extLst>
              </p:cNvPr>
              <p:cNvSpPr txBox="1"/>
              <p:nvPr/>
            </p:nvSpPr>
            <p:spPr>
              <a:xfrm>
                <a:off x="4736083" y="6293734"/>
                <a:ext cx="18288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a16="http://schemas.microsoft.com/office/drawing/2014/main" id="{81FB35DD-C997-4A0A-8991-C06F09DCFEA2}"/>
                  </a:ext>
                </a:extLst>
              </p:cNvPr>
              <p:cNvSpPr txBox="1"/>
              <p:nvPr/>
            </p:nvSpPr>
            <p:spPr>
              <a:xfrm>
                <a:off x="3323510" y="6232792"/>
                <a:ext cx="112883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Certain dates</a:t>
                </a:r>
              </a:p>
            </p:txBody>
          </p:sp>
          <p:sp>
            <p:nvSpPr>
              <p:cNvPr id="59" name="TextBox 58">
                <a:extLst>
                  <a:ext uri="{FF2B5EF4-FFF2-40B4-BE49-F238E27FC236}">
                    <a16:creationId xmlns:a16="http://schemas.microsoft.com/office/drawing/2014/main" id="{CD4B2404-CD19-41E1-A87C-976917476430}"/>
                  </a:ext>
                </a:extLst>
              </p:cNvPr>
              <p:cNvSpPr txBox="1"/>
              <p:nvPr/>
            </p:nvSpPr>
            <p:spPr>
              <a:xfrm>
                <a:off x="4940471" y="6232792"/>
                <a:ext cx="130837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Uncertain dates</a:t>
                </a:r>
              </a:p>
            </p:txBody>
          </p:sp>
          <p:sp>
            <p:nvSpPr>
              <p:cNvPr id="54" name="Rectangle 53">
                <a:extLst>
                  <a:ext uri="{FF2B5EF4-FFF2-40B4-BE49-F238E27FC236}">
                    <a16:creationId xmlns:a16="http://schemas.microsoft.com/office/drawing/2014/main" id="{0A0B3243-48A5-495D-9F3D-3CDF25A627D1}"/>
                  </a:ext>
                </a:extLst>
              </p:cNvPr>
              <p:cNvSpPr/>
              <p:nvPr/>
            </p:nvSpPr>
            <p:spPr>
              <a:xfrm>
                <a:off x="762358" y="6360138"/>
                <a:ext cx="365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40B8CFD6-2A32-484D-A3C8-3CF3395B7D18}"/>
                  </a:ext>
                </a:extLst>
              </p:cNvPr>
              <p:cNvSpPr txBox="1"/>
              <p:nvPr/>
            </p:nvSpPr>
            <p:spPr>
              <a:xfrm>
                <a:off x="1139574" y="6230906"/>
                <a:ext cx="172835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Infectious period (IP)</a:t>
                </a:r>
              </a:p>
            </p:txBody>
          </p:sp>
        </p:grpSp>
        <p:cxnSp>
          <p:nvCxnSpPr>
            <p:cNvPr id="60" name="Straight Arrow Connector 59">
              <a:extLst>
                <a:ext uri="{FF2B5EF4-FFF2-40B4-BE49-F238E27FC236}">
                  <a16:creationId xmlns:a16="http://schemas.microsoft.com/office/drawing/2014/main" id="{1CD4A221-6DC5-43B8-8741-B80DDAD4EA08}"/>
                </a:ext>
              </a:extLst>
            </p:cNvPr>
            <p:cNvCxnSpPr/>
            <p:nvPr/>
          </p:nvCxnSpPr>
          <p:spPr>
            <a:xfrm>
              <a:off x="2233475" y="5395357"/>
              <a:ext cx="3704605"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D0A3A03-58F9-4991-9B3F-038E56B32110}"/>
                </a:ext>
              </a:extLst>
            </p:cNvPr>
            <p:cNvSpPr txBox="1"/>
            <p:nvPr/>
          </p:nvSpPr>
          <p:spPr>
            <a:xfrm>
              <a:off x="1537612" y="2067432"/>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FEFC7B78-45BB-4084-AD38-689430B91D3B}"/>
                </a:ext>
              </a:extLst>
            </p:cNvPr>
            <p:cNvSpPr txBox="1"/>
            <p:nvPr/>
          </p:nvSpPr>
          <p:spPr>
            <a:xfrm>
              <a:off x="3261990" y="2422431"/>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grpSp>
          <p:nvGrpSpPr>
            <p:cNvPr id="63" name="Group 62">
              <a:extLst>
                <a:ext uri="{FF2B5EF4-FFF2-40B4-BE49-F238E27FC236}">
                  <a16:creationId xmlns:a16="http://schemas.microsoft.com/office/drawing/2014/main" id="{C9C81A58-8CF5-40A1-9125-F1CEE1DAB648}"/>
                </a:ext>
              </a:extLst>
            </p:cNvPr>
            <p:cNvGrpSpPr/>
            <p:nvPr/>
          </p:nvGrpSpPr>
          <p:grpSpPr>
            <a:xfrm>
              <a:off x="3264019" y="5489265"/>
              <a:ext cx="926694" cy="186834"/>
              <a:chOff x="3526695" y="5195809"/>
              <a:chExt cx="926694" cy="186834"/>
            </a:xfrm>
          </p:grpSpPr>
          <p:cxnSp>
            <p:nvCxnSpPr>
              <p:cNvPr id="64" name="Straight Arrow Connector 63">
                <a:extLst>
                  <a:ext uri="{FF2B5EF4-FFF2-40B4-BE49-F238E27FC236}">
                    <a16:creationId xmlns:a16="http://schemas.microsoft.com/office/drawing/2014/main" id="{0A4682AB-F62F-42D4-86AB-7778B979F0CC}"/>
                  </a:ext>
                </a:extLst>
              </p:cNvPr>
              <p:cNvCxnSpPr/>
              <p:nvPr/>
            </p:nvCxnSpPr>
            <p:spPr>
              <a:xfrm flipH="1" flipV="1">
                <a:off x="3530443" y="5289445"/>
                <a:ext cx="914400"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803741A-8B9F-4F39-8970-7A16AED5C094}"/>
                  </a:ext>
                </a:extLst>
              </p:cNvPr>
              <p:cNvCxnSpPr/>
              <p:nvPr/>
            </p:nvCxnSpPr>
            <p:spPr>
              <a:xfrm>
                <a:off x="3526695" y="5199763"/>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0ED372-EAA1-422E-BD7D-725D5C2CB71B}"/>
                  </a:ext>
                </a:extLst>
              </p:cNvPr>
              <p:cNvCxnSpPr/>
              <p:nvPr/>
            </p:nvCxnSpPr>
            <p:spPr>
              <a:xfrm>
                <a:off x="4453389" y="5195809"/>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7" name="Straight Connector 66">
              <a:extLst>
                <a:ext uri="{FF2B5EF4-FFF2-40B4-BE49-F238E27FC236}">
                  <a16:creationId xmlns:a16="http://schemas.microsoft.com/office/drawing/2014/main" id="{A8D0AB4C-B0E0-4F59-A4CF-96E94F236280}"/>
                </a:ext>
              </a:extLst>
            </p:cNvPr>
            <p:cNvCxnSpPr/>
            <p:nvPr/>
          </p:nvCxnSpPr>
          <p:spPr>
            <a:xfrm>
              <a:off x="4189372" y="1899801"/>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0D5D2B4-C044-4F80-AFFB-C7B23A0D27DE}"/>
                </a:ext>
              </a:extLst>
            </p:cNvPr>
            <p:cNvCxnSpPr/>
            <p:nvPr/>
          </p:nvCxnSpPr>
          <p:spPr>
            <a:xfrm>
              <a:off x="3262177" y="1904589"/>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D9F60DD-25F8-4D03-85AE-FDA2B8C5F4C9}"/>
                </a:ext>
              </a:extLst>
            </p:cNvPr>
            <p:cNvSpPr txBox="1"/>
            <p:nvPr/>
          </p:nvSpPr>
          <p:spPr>
            <a:xfrm>
              <a:off x="1537612" y="3285743"/>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9F799376-25E7-4F00-B96B-CFFC419AA33B}"/>
                </a:ext>
              </a:extLst>
            </p:cNvPr>
            <p:cNvSpPr txBox="1"/>
            <p:nvPr/>
          </p:nvSpPr>
          <p:spPr>
            <a:xfrm>
              <a:off x="3261990" y="3640742"/>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A4B5A2FE-CFD3-451A-8228-AB4A57850E01}"/>
                </a:ext>
              </a:extLst>
            </p:cNvPr>
            <p:cNvSpPr txBox="1"/>
            <p:nvPr/>
          </p:nvSpPr>
          <p:spPr>
            <a:xfrm>
              <a:off x="1537612" y="4501062"/>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72" name="TextBox 71">
              <a:extLst>
                <a:ext uri="{FF2B5EF4-FFF2-40B4-BE49-F238E27FC236}">
                  <a16:creationId xmlns:a16="http://schemas.microsoft.com/office/drawing/2014/main" id="{9E5DD2ED-87DE-4B05-9BDB-A38A385C65C5}"/>
                </a:ext>
              </a:extLst>
            </p:cNvPr>
            <p:cNvSpPr txBox="1"/>
            <p:nvPr/>
          </p:nvSpPr>
          <p:spPr>
            <a:xfrm>
              <a:off x="3261990" y="4856061"/>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845BDDF7-A2E3-4CBF-A7C6-6BC1C248F8DF}"/>
                </a:ext>
              </a:extLst>
            </p:cNvPr>
            <p:cNvSpPr txBox="1"/>
            <p:nvPr/>
          </p:nvSpPr>
          <p:spPr>
            <a:xfrm>
              <a:off x="2108599" y="4473756"/>
              <a:ext cx="679994"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74" name="TextBox 73">
              <a:extLst>
                <a:ext uri="{FF2B5EF4-FFF2-40B4-BE49-F238E27FC236}">
                  <a16:creationId xmlns:a16="http://schemas.microsoft.com/office/drawing/2014/main" id="{6B9C6F37-F7EC-4CDE-B6A4-DCB51E7314F6}"/>
                </a:ext>
              </a:extLst>
            </p:cNvPr>
            <p:cNvSpPr txBox="1"/>
            <p:nvPr/>
          </p:nvSpPr>
          <p:spPr>
            <a:xfrm>
              <a:off x="4426744" y="3606328"/>
              <a:ext cx="70564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A</a:t>
              </a:r>
            </a:p>
          </p:txBody>
        </p:sp>
        <p:sp>
          <p:nvSpPr>
            <p:cNvPr id="75" name="TextBox 74">
              <a:extLst>
                <a:ext uri="{FF2B5EF4-FFF2-40B4-BE49-F238E27FC236}">
                  <a16:creationId xmlns:a16="http://schemas.microsoft.com/office/drawing/2014/main" id="{E5FA948C-A314-4931-BEBF-0B755823EB06}"/>
                </a:ext>
              </a:extLst>
            </p:cNvPr>
            <p:cNvSpPr txBox="1"/>
            <p:nvPr/>
          </p:nvSpPr>
          <p:spPr>
            <a:xfrm>
              <a:off x="2108599" y="3256695"/>
              <a:ext cx="679994"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76" name="TextBox 75" descr="Diagram illustrating how LATTE scores IP epi link strength that utilizes shaded horizontal bars to illustrate overlaps between persons.">
              <a:extLst>
                <a:ext uri="{FF2B5EF4-FFF2-40B4-BE49-F238E27FC236}">
                  <a16:creationId xmlns:a16="http://schemas.microsoft.com/office/drawing/2014/main" id="{00E51F5C-7AA6-43F1-8DC8-0CC887BA12E9}"/>
                </a:ext>
              </a:extLst>
            </p:cNvPr>
            <p:cNvSpPr txBox="1"/>
            <p:nvPr/>
          </p:nvSpPr>
          <p:spPr>
            <a:xfrm>
              <a:off x="2109791" y="2036978"/>
              <a:ext cx="679994"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77" name="TextBox 76">
              <a:extLst>
                <a:ext uri="{FF2B5EF4-FFF2-40B4-BE49-F238E27FC236}">
                  <a16:creationId xmlns:a16="http://schemas.microsoft.com/office/drawing/2014/main" id="{27AD9F16-19DC-4A31-9E09-E19DCA1E0C19}"/>
                </a:ext>
              </a:extLst>
            </p:cNvPr>
            <p:cNvSpPr txBox="1"/>
            <p:nvPr/>
          </p:nvSpPr>
          <p:spPr>
            <a:xfrm>
              <a:off x="4426558" y="4819016"/>
              <a:ext cx="70564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A</a:t>
              </a:r>
            </a:p>
          </p:txBody>
        </p:sp>
        <p:sp>
          <p:nvSpPr>
            <p:cNvPr id="78" name="TextBox 77">
              <a:extLst>
                <a:ext uri="{FF2B5EF4-FFF2-40B4-BE49-F238E27FC236}">
                  <a16:creationId xmlns:a16="http://schemas.microsoft.com/office/drawing/2014/main" id="{FE4C67CA-8AD0-4706-AD64-04DCD8542813}"/>
                </a:ext>
              </a:extLst>
            </p:cNvPr>
            <p:cNvSpPr txBox="1"/>
            <p:nvPr/>
          </p:nvSpPr>
          <p:spPr>
            <a:xfrm>
              <a:off x="4426744" y="2388890"/>
              <a:ext cx="70564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A</a:t>
              </a:r>
            </a:p>
          </p:txBody>
        </p:sp>
        <p:sp>
          <p:nvSpPr>
            <p:cNvPr id="79" name="TextBox 78">
              <a:extLst>
                <a:ext uri="{FF2B5EF4-FFF2-40B4-BE49-F238E27FC236}">
                  <a16:creationId xmlns:a16="http://schemas.microsoft.com/office/drawing/2014/main" id="{2010ADFF-85F5-4A58-9E62-1897DF4B5BD6}"/>
                </a:ext>
              </a:extLst>
            </p:cNvPr>
            <p:cNvSpPr txBox="1"/>
            <p:nvPr/>
          </p:nvSpPr>
          <p:spPr>
            <a:xfrm>
              <a:off x="117856" y="5231907"/>
              <a:ext cx="2100473"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Time: day(s) at Location </a:t>
              </a:r>
              <a:r>
                <a:rPr lang="en-US" sz="1400" i="1" dirty="0">
                  <a:latin typeface="Times New Roman" panose="02020603050405020304" pitchFamily="18" charset="0"/>
                  <a:cs typeface="Times New Roman" panose="02020603050405020304" pitchFamily="18" charset="0"/>
                </a:rPr>
                <a:t>A</a:t>
              </a:r>
              <a:endParaRPr lang="en-US" sz="1400" dirty="0">
                <a:latin typeface="Times New Roman" panose="02020603050405020304" pitchFamily="18" charset="0"/>
                <a:cs typeface="Times New Roman" panose="02020603050405020304" pitchFamily="18" charset="0"/>
              </a:endParaRPr>
            </a:p>
          </p:txBody>
        </p:sp>
        <p:sp>
          <p:nvSpPr>
            <p:cNvPr id="80" name="TextBox 79">
              <a:extLst>
                <a:ext uri="{FF2B5EF4-FFF2-40B4-BE49-F238E27FC236}">
                  <a16:creationId xmlns:a16="http://schemas.microsoft.com/office/drawing/2014/main" id="{81479D9A-6C62-4B8B-AFB7-A28EDC54B11B}"/>
                </a:ext>
              </a:extLst>
            </p:cNvPr>
            <p:cNvSpPr txBox="1"/>
            <p:nvPr/>
          </p:nvSpPr>
          <p:spPr>
            <a:xfrm>
              <a:off x="2589595" y="5730193"/>
              <a:ext cx="2315057"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Overlap (number of days)</a:t>
              </a:r>
            </a:p>
          </p:txBody>
        </p:sp>
        <p:sp>
          <p:nvSpPr>
            <p:cNvPr id="81" name="Rectangle 80">
              <a:extLst>
                <a:ext uri="{FF2B5EF4-FFF2-40B4-BE49-F238E27FC236}">
                  <a16:creationId xmlns:a16="http://schemas.microsoft.com/office/drawing/2014/main" id="{CB3AE6C9-D197-48B5-911A-AA0C2EA9BB87}"/>
                </a:ext>
              </a:extLst>
            </p:cNvPr>
            <p:cNvSpPr/>
            <p:nvPr/>
          </p:nvSpPr>
          <p:spPr>
            <a:xfrm>
              <a:off x="1540657" y="1970009"/>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79861812-C834-4BCD-9435-DB203175BE09}"/>
                </a:ext>
              </a:extLst>
            </p:cNvPr>
            <p:cNvSpPr/>
            <p:nvPr/>
          </p:nvSpPr>
          <p:spPr>
            <a:xfrm>
              <a:off x="1540657" y="3188840"/>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AA76B63F-0F63-4DBA-877C-87107F7E7EFB}"/>
                </a:ext>
              </a:extLst>
            </p:cNvPr>
            <p:cNvSpPr/>
            <p:nvPr/>
          </p:nvSpPr>
          <p:spPr>
            <a:xfrm>
              <a:off x="1540657" y="4407975"/>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79</a:t>
            </a:fld>
            <a:endParaRPr lang="en-US" dirty="0"/>
          </a:p>
        </p:txBody>
      </p:sp>
    </p:spTree>
    <p:extLst>
      <p:ext uri="{BB962C8B-B14F-4D97-AF65-F5344CB8AC3E}">
        <p14:creationId xmlns:p14="http://schemas.microsoft.com/office/powerpoint/2010/main" val="4104542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p:cNvSpPr txBox="1">
            <a:spLocks noGrp="1"/>
          </p:cNvSpPr>
          <p:nvPr>
            <p:ph type="title" idx="4294967295"/>
          </p:nvPr>
        </p:nvSpPr>
        <p:spPr>
          <a:xfrm>
            <a:off x="428625" y="228600"/>
            <a:ext cx="612167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TB contact investigation</a:t>
            </a:r>
            <a:r>
              <a:rPr lang="en-US" sz="4000" dirty="0">
                <a:latin typeface="Tahoma" panose="020B0604030504040204" pitchFamily="34" charset="0"/>
              </a:rPr>
              <a:t> </a:t>
            </a:r>
            <a:r>
              <a:rPr lang="en-US" sz="1000" dirty="0">
                <a:latin typeface="Tahoma" panose="020B0604030504040204" pitchFamily="34" charset="0"/>
              </a:rPr>
              <a:t>(6/12)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2" name="Group 1" descr="Icon of a sick person coughing and identifying locations while being interviewed by a clinician.">
            <a:extLst>
              <a:ext uri="{FF2B5EF4-FFF2-40B4-BE49-F238E27FC236}">
                <a16:creationId xmlns:a16="http://schemas.microsoft.com/office/drawing/2014/main" id="{FAF29086-06E1-4380-974E-4DACB206DCC5}"/>
              </a:ext>
            </a:extLst>
          </p:cNvPr>
          <p:cNvGrpSpPr/>
          <p:nvPr/>
        </p:nvGrpSpPr>
        <p:grpSpPr>
          <a:xfrm>
            <a:off x="4352954" y="708046"/>
            <a:ext cx="6884470" cy="5496031"/>
            <a:chOff x="4352954" y="708046"/>
            <a:chExt cx="6884470" cy="5496031"/>
          </a:xfrm>
        </p:grpSpPr>
        <p:pic>
          <p:nvPicPr>
            <p:cNvPr id="5" name="Picture 4">
              <a:extLst>
                <a:ext uri="{FF2B5EF4-FFF2-40B4-BE49-F238E27FC236}">
                  <a16:creationId xmlns:a16="http://schemas.microsoft.com/office/drawing/2014/main" id="{191E99B0-6D72-4C4E-B646-460465B0DD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1587" y="1086520"/>
              <a:ext cx="1531620" cy="863733"/>
            </a:xfrm>
            <a:prstGeom prst="rect">
              <a:avLst/>
            </a:prstGeom>
          </p:spPr>
        </p:pic>
        <p:grpSp>
          <p:nvGrpSpPr>
            <p:cNvPr id="43" name="Group 42">
              <a:extLst>
                <a:ext uri="{FF2B5EF4-FFF2-40B4-BE49-F238E27FC236}">
                  <a16:creationId xmlns:a16="http://schemas.microsoft.com/office/drawing/2014/main" id="{25C4B4A5-80F9-43E5-A406-3230B11C9423}"/>
                </a:ext>
              </a:extLst>
            </p:cNvPr>
            <p:cNvGrpSpPr/>
            <p:nvPr/>
          </p:nvGrpSpPr>
          <p:grpSpPr>
            <a:xfrm>
              <a:off x="7727937" y="708046"/>
              <a:ext cx="3509487" cy="2209947"/>
              <a:chOff x="6935457" y="997606"/>
              <a:chExt cx="3509487" cy="2209947"/>
            </a:xfrm>
          </p:grpSpPr>
          <p:sp>
            <p:nvSpPr>
              <p:cNvPr id="44" name="Oval 43">
                <a:extLst>
                  <a:ext uri="{FF2B5EF4-FFF2-40B4-BE49-F238E27FC236}">
                    <a16:creationId xmlns:a16="http://schemas.microsoft.com/office/drawing/2014/main" id="{F5B8AAED-E000-4855-A983-0710124DD169}"/>
                  </a:ext>
                </a:extLst>
              </p:cNvPr>
              <p:cNvSpPr/>
              <p:nvPr/>
            </p:nvSpPr>
            <p:spPr>
              <a:xfrm>
                <a:off x="6935457" y="3116113"/>
                <a:ext cx="91440" cy="91440"/>
              </a:xfrm>
              <a:prstGeom prst="ellipse">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185DE734-94DD-48BC-AE6B-209173CCF116}"/>
                  </a:ext>
                </a:extLst>
              </p:cNvPr>
              <p:cNvSpPr/>
              <p:nvPr/>
            </p:nvSpPr>
            <p:spPr>
              <a:xfrm>
                <a:off x="7026897" y="2809424"/>
                <a:ext cx="274320" cy="228600"/>
              </a:xfrm>
              <a:prstGeom prst="ellipse">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D4FE5897-0E1D-420A-986B-7AA9A94A519F}"/>
                  </a:ext>
                </a:extLst>
              </p:cNvPr>
              <p:cNvSpPr/>
              <p:nvPr/>
            </p:nvSpPr>
            <p:spPr>
              <a:xfrm>
                <a:off x="7271559" y="2463309"/>
                <a:ext cx="457200" cy="320040"/>
              </a:xfrm>
              <a:prstGeom prst="ellipse">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Speech Bubble: Oval 46">
                <a:extLst>
                  <a:ext uri="{FF2B5EF4-FFF2-40B4-BE49-F238E27FC236}">
                    <a16:creationId xmlns:a16="http://schemas.microsoft.com/office/drawing/2014/main" id="{34833053-E34B-40F0-8514-93DBB6409D02}"/>
                  </a:ext>
                </a:extLst>
              </p:cNvPr>
              <p:cNvSpPr/>
              <p:nvPr/>
            </p:nvSpPr>
            <p:spPr>
              <a:xfrm>
                <a:off x="7444890" y="997606"/>
                <a:ext cx="3000054" cy="1670086"/>
              </a:xfrm>
              <a:prstGeom prst="wedgeEllipseCallout">
                <a:avLst>
                  <a:gd name="adj1" fmla="val 4167"/>
                  <a:gd name="adj2" fmla="val 28503"/>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8" name="Picture 47">
              <a:extLst>
                <a:ext uri="{FF2B5EF4-FFF2-40B4-BE49-F238E27FC236}">
                  <a16:creationId xmlns:a16="http://schemas.microsoft.com/office/drawing/2014/main" id="{EA750D3F-3D82-44DA-A053-58BFD4A24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1520" y="2044861"/>
              <a:ext cx="1404560" cy="1122282"/>
            </a:xfrm>
            <a:prstGeom prst="rect">
              <a:avLst/>
            </a:prstGeom>
          </p:spPr>
        </p:pic>
        <p:pic>
          <p:nvPicPr>
            <p:cNvPr id="49" name="Picture 48">
              <a:extLst>
                <a:ext uri="{FF2B5EF4-FFF2-40B4-BE49-F238E27FC236}">
                  <a16:creationId xmlns:a16="http://schemas.microsoft.com/office/drawing/2014/main" id="{160C331E-E64E-4306-8909-896B7785A5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352954" y="2981309"/>
              <a:ext cx="1544413" cy="3200400"/>
            </a:xfrm>
            <a:prstGeom prst="rect">
              <a:avLst/>
            </a:prstGeom>
          </p:spPr>
        </p:pic>
        <p:pic>
          <p:nvPicPr>
            <p:cNvPr id="50" name="Picture 49">
              <a:extLst>
                <a:ext uri="{FF2B5EF4-FFF2-40B4-BE49-F238E27FC236}">
                  <a16:creationId xmlns:a16="http://schemas.microsoft.com/office/drawing/2014/main" id="{F40A6F9A-768A-4BED-A8E9-7490FE393D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8166" y="3003677"/>
              <a:ext cx="1781564" cy="3200400"/>
            </a:xfrm>
            <a:prstGeom prst="rect">
              <a:avLst/>
            </a:prstGeom>
            <a:effectLst>
              <a:glow rad="127000">
                <a:srgbClr val="F6A01A"/>
              </a:glow>
            </a:effectLst>
          </p:spPr>
        </p:pic>
        <p:sp>
          <p:nvSpPr>
            <p:cNvPr id="51" name="Freeform: Shape 50">
              <a:extLst>
                <a:ext uri="{FF2B5EF4-FFF2-40B4-BE49-F238E27FC236}">
                  <a16:creationId xmlns:a16="http://schemas.microsoft.com/office/drawing/2014/main" id="{53B8D4D7-5A83-4075-9A7F-26F6627ACF3D}"/>
                </a:ext>
              </a:extLst>
            </p:cNvPr>
            <p:cNvSpPr/>
            <p:nvPr/>
          </p:nvSpPr>
          <p:spPr>
            <a:xfrm>
              <a:off x="5273040" y="1973580"/>
              <a:ext cx="1531620" cy="1295400"/>
            </a:xfrm>
            <a:custGeom>
              <a:avLst/>
              <a:gdLst>
                <a:gd name="connsiteX0" fmla="*/ 106680 w 1531620"/>
                <a:gd name="connsiteY0" fmla="*/ 914400 h 1295400"/>
                <a:gd name="connsiteX1" fmla="*/ 99060 w 1531620"/>
                <a:gd name="connsiteY1" fmla="*/ 739140 h 1295400"/>
                <a:gd name="connsiteX2" fmla="*/ 0 w 1531620"/>
                <a:gd name="connsiteY2" fmla="*/ 441960 h 1295400"/>
                <a:gd name="connsiteX3" fmla="*/ 106680 w 1531620"/>
                <a:gd name="connsiteY3" fmla="*/ 68580 h 1295400"/>
                <a:gd name="connsiteX4" fmla="*/ 548640 w 1531620"/>
                <a:gd name="connsiteY4" fmla="*/ 0 h 1295400"/>
                <a:gd name="connsiteX5" fmla="*/ 967740 w 1531620"/>
                <a:gd name="connsiteY5" fmla="*/ 38100 h 1295400"/>
                <a:gd name="connsiteX6" fmla="*/ 1234440 w 1531620"/>
                <a:gd name="connsiteY6" fmla="*/ 259080 h 1295400"/>
                <a:gd name="connsiteX7" fmla="*/ 1531620 w 1531620"/>
                <a:gd name="connsiteY7" fmla="*/ 655320 h 1295400"/>
                <a:gd name="connsiteX8" fmla="*/ 1516380 w 1531620"/>
                <a:gd name="connsiteY8" fmla="*/ 899160 h 1295400"/>
                <a:gd name="connsiteX9" fmla="*/ 1356360 w 1531620"/>
                <a:gd name="connsiteY9" fmla="*/ 1234440 h 1295400"/>
                <a:gd name="connsiteX10" fmla="*/ 1074420 w 1531620"/>
                <a:gd name="connsiteY10" fmla="*/ 1295400 h 1295400"/>
                <a:gd name="connsiteX11" fmla="*/ 998220 w 1531620"/>
                <a:gd name="connsiteY11" fmla="*/ 1196340 h 1295400"/>
                <a:gd name="connsiteX12" fmla="*/ 563880 w 1531620"/>
                <a:gd name="connsiteY12" fmla="*/ 1066800 h 1295400"/>
                <a:gd name="connsiteX13" fmla="*/ 281940 w 1531620"/>
                <a:gd name="connsiteY13" fmla="*/ 1112520 h 1295400"/>
                <a:gd name="connsiteX14" fmla="*/ 121920 w 1531620"/>
                <a:gd name="connsiteY14" fmla="*/ 1021080 h 1295400"/>
                <a:gd name="connsiteX15" fmla="*/ 106680 w 1531620"/>
                <a:gd name="connsiteY15" fmla="*/ 91440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1620" h="1295400">
                  <a:moveTo>
                    <a:pt x="106680" y="914400"/>
                  </a:moveTo>
                  <a:lnTo>
                    <a:pt x="99060" y="739140"/>
                  </a:lnTo>
                  <a:lnTo>
                    <a:pt x="0" y="441960"/>
                  </a:lnTo>
                  <a:lnTo>
                    <a:pt x="106680" y="68580"/>
                  </a:lnTo>
                  <a:lnTo>
                    <a:pt x="548640" y="0"/>
                  </a:lnTo>
                  <a:lnTo>
                    <a:pt x="967740" y="38100"/>
                  </a:lnTo>
                  <a:lnTo>
                    <a:pt x="1234440" y="259080"/>
                  </a:lnTo>
                  <a:lnTo>
                    <a:pt x="1531620" y="655320"/>
                  </a:lnTo>
                  <a:lnTo>
                    <a:pt x="1516380" y="899160"/>
                  </a:lnTo>
                  <a:lnTo>
                    <a:pt x="1356360" y="1234440"/>
                  </a:lnTo>
                  <a:lnTo>
                    <a:pt x="1074420" y="1295400"/>
                  </a:lnTo>
                  <a:lnTo>
                    <a:pt x="998220" y="1196340"/>
                  </a:lnTo>
                  <a:lnTo>
                    <a:pt x="563880" y="1066800"/>
                  </a:lnTo>
                  <a:lnTo>
                    <a:pt x="281940" y="1112520"/>
                  </a:lnTo>
                  <a:lnTo>
                    <a:pt x="121920" y="1021080"/>
                  </a:lnTo>
                  <a:lnTo>
                    <a:pt x="106680" y="9144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8</a:t>
            </a:fld>
            <a:endParaRPr lang="en-US" dirty="0"/>
          </a:p>
        </p:txBody>
      </p:sp>
    </p:spTree>
    <p:extLst>
      <p:ext uri="{BB962C8B-B14F-4D97-AF65-F5344CB8AC3E}">
        <p14:creationId xmlns:p14="http://schemas.microsoft.com/office/powerpoint/2010/main" val="10416609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491153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strength</a:t>
            </a:r>
            <a:r>
              <a:rPr lang="en-US" sz="4000" dirty="0">
                <a:latin typeface="Tahoma" panose="020B0604030504040204" pitchFamily="34" charset="0"/>
              </a:rPr>
              <a:t> </a:t>
            </a:r>
            <a:r>
              <a:rPr lang="en-US" sz="1000" dirty="0">
                <a:latin typeface="Tahoma" panose="020B0604030504040204" pitchFamily="34" charset="0"/>
              </a:rPr>
              <a:t>(2/4)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4" name="Group 3" descr="Diagram illustrating how LATTE scores IP epi link strength that utilizes shaded horizontal bars to illustrate overlaps between persons.">
            <a:extLst>
              <a:ext uri="{FF2B5EF4-FFF2-40B4-BE49-F238E27FC236}">
                <a16:creationId xmlns:a16="http://schemas.microsoft.com/office/drawing/2014/main" id="{E75593F2-99A9-4699-9933-9A4CD8CCDE26}"/>
              </a:ext>
            </a:extLst>
          </p:cNvPr>
          <p:cNvGrpSpPr/>
          <p:nvPr/>
        </p:nvGrpSpPr>
        <p:grpSpPr>
          <a:xfrm>
            <a:off x="117856" y="1899801"/>
            <a:ext cx="6130986" cy="4640768"/>
            <a:chOff x="117856" y="1899801"/>
            <a:chExt cx="6130986" cy="4640768"/>
          </a:xfrm>
        </p:grpSpPr>
        <p:cxnSp>
          <p:nvCxnSpPr>
            <p:cNvPr id="13" name="Straight Arrow Connector 12">
              <a:extLst>
                <a:ext uri="{FF2B5EF4-FFF2-40B4-BE49-F238E27FC236}">
                  <a16:creationId xmlns:a16="http://schemas.microsoft.com/office/drawing/2014/main" id="{513CA561-CE96-47A7-943F-F22F6997AE3C}"/>
                </a:ext>
              </a:extLst>
            </p:cNvPr>
            <p:cNvCxnSpPr/>
            <p:nvPr/>
          </p:nvCxnSpPr>
          <p:spPr>
            <a:xfrm>
              <a:off x="2233475" y="5395357"/>
              <a:ext cx="3704605"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7DB2BAA-C767-4AFC-A6B6-93249017227E}"/>
                </a:ext>
              </a:extLst>
            </p:cNvPr>
            <p:cNvSpPr txBox="1"/>
            <p:nvPr/>
          </p:nvSpPr>
          <p:spPr>
            <a:xfrm>
              <a:off x="1537612" y="2067432"/>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D99C204-60C5-4504-9A9B-A3F8A2E3657C}"/>
                </a:ext>
              </a:extLst>
            </p:cNvPr>
            <p:cNvSpPr txBox="1"/>
            <p:nvPr/>
          </p:nvSpPr>
          <p:spPr>
            <a:xfrm>
              <a:off x="3261990" y="2422431"/>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7599F73A-49F6-4B9E-BE11-83338FACB256}"/>
                </a:ext>
              </a:extLst>
            </p:cNvPr>
            <p:cNvGrpSpPr/>
            <p:nvPr/>
          </p:nvGrpSpPr>
          <p:grpSpPr>
            <a:xfrm>
              <a:off x="3264019" y="5489265"/>
              <a:ext cx="926694" cy="186834"/>
              <a:chOff x="3526695" y="5195809"/>
              <a:chExt cx="926694" cy="186834"/>
            </a:xfrm>
          </p:grpSpPr>
          <p:cxnSp>
            <p:nvCxnSpPr>
              <p:cNvPr id="17" name="Straight Arrow Connector 16">
                <a:extLst>
                  <a:ext uri="{FF2B5EF4-FFF2-40B4-BE49-F238E27FC236}">
                    <a16:creationId xmlns:a16="http://schemas.microsoft.com/office/drawing/2014/main" id="{A93EE580-327B-4FBC-9ED5-5EF6C11ABEB2}"/>
                  </a:ext>
                </a:extLst>
              </p:cNvPr>
              <p:cNvCxnSpPr/>
              <p:nvPr/>
            </p:nvCxnSpPr>
            <p:spPr>
              <a:xfrm flipH="1" flipV="1">
                <a:off x="3530443" y="5289445"/>
                <a:ext cx="914400"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F415395-038F-4408-BF38-0C4F37FDBF08}"/>
                  </a:ext>
                </a:extLst>
              </p:cNvPr>
              <p:cNvCxnSpPr/>
              <p:nvPr/>
            </p:nvCxnSpPr>
            <p:spPr>
              <a:xfrm>
                <a:off x="3526695" y="5199763"/>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C17C9E-7CE3-49A9-A68F-AF87B5F1AB90}"/>
                  </a:ext>
                </a:extLst>
              </p:cNvPr>
              <p:cNvCxnSpPr/>
              <p:nvPr/>
            </p:nvCxnSpPr>
            <p:spPr>
              <a:xfrm>
                <a:off x="4453389" y="5195809"/>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8DB9A2A0-33BC-4A0B-BB67-77AF60F5C4C2}"/>
                </a:ext>
              </a:extLst>
            </p:cNvPr>
            <p:cNvCxnSpPr/>
            <p:nvPr/>
          </p:nvCxnSpPr>
          <p:spPr>
            <a:xfrm>
              <a:off x="4189372" y="1899801"/>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AA11D94-9DD6-4CB1-B9F3-BBC071A9A26A}"/>
                </a:ext>
              </a:extLst>
            </p:cNvPr>
            <p:cNvCxnSpPr/>
            <p:nvPr/>
          </p:nvCxnSpPr>
          <p:spPr>
            <a:xfrm>
              <a:off x="3262177" y="1904589"/>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A7AA031-8D44-4A45-97A1-8D78E3B61B6F}"/>
                </a:ext>
              </a:extLst>
            </p:cNvPr>
            <p:cNvSpPr txBox="1"/>
            <p:nvPr/>
          </p:nvSpPr>
          <p:spPr>
            <a:xfrm>
              <a:off x="2109791" y="2036978"/>
              <a:ext cx="679994"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31" name="TextBox 30">
              <a:extLst>
                <a:ext uri="{FF2B5EF4-FFF2-40B4-BE49-F238E27FC236}">
                  <a16:creationId xmlns:a16="http://schemas.microsoft.com/office/drawing/2014/main" id="{3ED256F9-1299-485D-8C2E-51731B9A051F}"/>
                </a:ext>
              </a:extLst>
            </p:cNvPr>
            <p:cNvSpPr txBox="1"/>
            <p:nvPr/>
          </p:nvSpPr>
          <p:spPr>
            <a:xfrm>
              <a:off x="4426744" y="2388890"/>
              <a:ext cx="70564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A</a:t>
              </a:r>
            </a:p>
          </p:txBody>
        </p:sp>
        <p:sp>
          <p:nvSpPr>
            <p:cNvPr id="33" name="TextBox 32">
              <a:extLst>
                <a:ext uri="{FF2B5EF4-FFF2-40B4-BE49-F238E27FC236}">
                  <a16:creationId xmlns:a16="http://schemas.microsoft.com/office/drawing/2014/main" id="{1A63257D-65A0-4D96-AAC8-876106BA013B}"/>
                </a:ext>
              </a:extLst>
            </p:cNvPr>
            <p:cNvSpPr txBox="1"/>
            <p:nvPr/>
          </p:nvSpPr>
          <p:spPr>
            <a:xfrm>
              <a:off x="2589595" y="5730193"/>
              <a:ext cx="2315057"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Overlap (number of days)</a:t>
              </a:r>
            </a:p>
          </p:txBody>
        </p:sp>
        <p:sp>
          <p:nvSpPr>
            <p:cNvPr id="34" name="Rectangle 33">
              <a:extLst>
                <a:ext uri="{FF2B5EF4-FFF2-40B4-BE49-F238E27FC236}">
                  <a16:creationId xmlns:a16="http://schemas.microsoft.com/office/drawing/2014/main" id="{D3D8A78F-C10B-4976-8E5F-5BF945F554ED}"/>
                </a:ext>
              </a:extLst>
            </p:cNvPr>
            <p:cNvSpPr/>
            <p:nvPr/>
          </p:nvSpPr>
          <p:spPr>
            <a:xfrm>
              <a:off x="1540657" y="1970009"/>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1A53AC5-728F-4809-BA17-78D7F41C0074}"/>
                </a:ext>
              </a:extLst>
            </p:cNvPr>
            <p:cNvSpPr txBox="1"/>
            <p:nvPr/>
          </p:nvSpPr>
          <p:spPr>
            <a:xfrm>
              <a:off x="117856" y="5231907"/>
              <a:ext cx="2100473"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Time: day(s) at Location </a:t>
              </a:r>
              <a:r>
                <a:rPr lang="en-US" sz="1400" i="1" dirty="0">
                  <a:latin typeface="Times New Roman" panose="02020603050405020304" pitchFamily="18" charset="0"/>
                  <a:cs typeface="Times New Roman" panose="02020603050405020304" pitchFamily="18" charset="0"/>
                </a:rPr>
                <a:t>A</a:t>
              </a:r>
              <a:endParaRPr lang="en-US" sz="1400" dirty="0">
                <a:latin typeface="Times New Roman" panose="02020603050405020304" pitchFamily="18" charset="0"/>
                <a:cs typeface="Times New Roman" panose="02020603050405020304" pitchFamily="18" charset="0"/>
              </a:endParaRPr>
            </a:p>
          </p:txBody>
        </p:sp>
        <p:grpSp>
          <p:nvGrpSpPr>
            <p:cNvPr id="52" name="Group 51">
              <a:extLst>
                <a:ext uri="{FF2B5EF4-FFF2-40B4-BE49-F238E27FC236}">
                  <a16:creationId xmlns:a16="http://schemas.microsoft.com/office/drawing/2014/main" id="{2F54F6A3-C1EE-4662-8D8B-D35CDDF88B70}"/>
                </a:ext>
              </a:extLst>
            </p:cNvPr>
            <p:cNvGrpSpPr/>
            <p:nvPr/>
          </p:nvGrpSpPr>
          <p:grpSpPr>
            <a:xfrm>
              <a:off x="762358" y="6230906"/>
              <a:ext cx="5486484" cy="309663"/>
              <a:chOff x="762358" y="6230906"/>
              <a:chExt cx="5486484" cy="309663"/>
            </a:xfrm>
          </p:grpSpPr>
          <p:sp>
            <p:nvSpPr>
              <p:cNvPr id="53" name="TextBox 52">
                <a:extLst>
                  <a:ext uri="{FF2B5EF4-FFF2-40B4-BE49-F238E27FC236}">
                    <a16:creationId xmlns:a16="http://schemas.microsoft.com/office/drawing/2014/main" id="{B30A4C91-AA99-42F3-963A-4F249D970391}"/>
                  </a:ext>
                </a:extLst>
              </p:cNvPr>
              <p:cNvSpPr txBox="1"/>
              <p:nvPr/>
            </p:nvSpPr>
            <p:spPr>
              <a:xfrm>
                <a:off x="3119121" y="6280904"/>
                <a:ext cx="18288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4CA11919-C9CE-42FF-9E5F-A575E52B3365}"/>
                  </a:ext>
                </a:extLst>
              </p:cNvPr>
              <p:cNvSpPr txBox="1"/>
              <p:nvPr/>
            </p:nvSpPr>
            <p:spPr>
              <a:xfrm>
                <a:off x="4736083" y="6293734"/>
                <a:ext cx="18288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D5EBDDA3-8851-44D2-9AFC-7B44BE7532A2}"/>
                  </a:ext>
                </a:extLst>
              </p:cNvPr>
              <p:cNvSpPr txBox="1"/>
              <p:nvPr/>
            </p:nvSpPr>
            <p:spPr>
              <a:xfrm>
                <a:off x="3323510" y="6232792"/>
                <a:ext cx="112883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Certain dates</a:t>
                </a:r>
              </a:p>
            </p:txBody>
          </p:sp>
          <p:sp>
            <p:nvSpPr>
              <p:cNvPr id="56" name="TextBox 55">
                <a:extLst>
                  <a:ext uri="{FF2B5EF4-FFF2-40B4-BE49-F238E27FC236}">
                    <a16:creationId xmlns:a16="http://schemas.microsoft.com/office/drawing/2014/main" id="{5E54F489-06F4-4AA9-BF9B-4E562A78CCF3}"/>
                  </a:ext>
                </a:extLst>
              </p:cNvPr>
              <p:cNvSpPr txBox="1"/>
              <p:nvPr/>
            </p:nvSpPr>
            <p:spPr>
              <a:xfrm>
                <a:off x="4940471" y="6232792"/>
                <a:ext cx="130837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Uncertain dates</a:t>
                </a:r>
              </a:p>
            </p:txBody>
          </p:sp>
          <p:sp>
            <p:nvSpPr>
              <p:cNvPr id="57" name="Rectangle 56">
                <a:extLst>
                  <a:ext uri="{FF2B5EF4-FFF2-40B4-BE49-F238E27FC236}">
                    <a16:creationId xmlns:a16="http://schemas.microsoft.com/office/drawing/2014/main" id="{80018380-4059-41E7-BDBB-10164DD77E55}"/>
                  </a:ext>
                </a:extLst>
              </p:cNvPr>
              <p:cNvSpPr/>
              <p:nvPr/>
            </p:nvSpPr>
            <p:spPr>
              <a:xfrm>
                <a:off x="762358" y="6360138"/>
                <a:ext cx="365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9132029-9858-4ECC-8418-82B4D75FE516}"/>
                  </a:ext>
                </a:extLst>
              </p:cNvPr>
              <p:cNvSpPr txBox="1"/>
              <p:nvPr/>
            </p:nvSpPr>
            <p:spPr>
              <a:xfrm>
                <a:off x="1139574" y="6230906"/>
                <a:ext cx="172835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Infectious period (IP)</a:t>
                </a:r>
              </a:p>
            </p:txBody>
          </p:sp>
        </p:grpSp>
      </p:grpSp>
      <p:grpSp>
        <p:nvGrpSpPr>
          <p:cNvPr id="5" name="Group 4" descr="Table documenting how LATTE scores IP epi link strength.">
            <a:extLst>
              <a:ext uri="{FF2B5EF4-FFF2-40B4-BE49-F238E27FC236}">
                <a16:creationId xmlns:a16="http://schemas.microsoft.com/office/drawing/2014/main" id="{92715FC3-3BD4-44A7-998A-EA2CDD63169B}"/>
              </a:ext>
            </a:extLst>
          </p:cNvPr>
          <p:cNvGrpSpPr/>
          <p:nvPr/>
        </p:nvGrpSpPr>
        <p:grpSpPr>
          <a:xfrm>
            <a:off x="6315629" y="969806"/>
            <a:ext cx="4911081" cy="4148319"/>
            <a:chOff x="6315629" y="969806"/>
            <a:chExt cx="4911081" cy="4148319"/>
          </a:xfrm>
        </p:grpSpPr>
        <p:grpSp>
          <p:nvGrpSpPr>
            <p:cNvPr id="50" name="Group 49">
              <a:extLst>
                <a:ext uri="{FF2B5EF4-FFF2-40B4-BE49-F238E27FC236}">
                  <a16:creationId xmlns:a16="http://schemas.microsoft.com/office/drawing/2014/main" id="{0F75D7C2-C1E5-403C-8C75-E43AD83DFE42}"/>
                </a:ext>
              </a:extLst>
            </p:cNvPr>
            <p:cNvGrpSpPr/>
            <p:nvPr/>
          </p:nvGrpSpPr>
          <p:grpSpPr>
            <a:xfrm>
              <a:off x="6398542" y="1556974"/>
              <a:ext cx="4828168" cy="339008"/>
              <a:chOff x="6520001" y="1246873"/>
              <a:chExt cx="4225396" cy="338554"/>
            </a:xfrm>
          </p:grpSpPr>
          <p:sp>
            <p:nvSpPr>
              <p:cNvPr id="59" name="TextBox 58">
                <a:extLst>
                  <a:ext uri="{FF2B5EF4-FFF2-40B4-BE49-F238E27FC236}">
                    <a16:creationId xmlns:a16="http://schemas.microsoft.com/office/drawing/2014/main" id="{A1AE81ED-4BC7-482C-98C6-1599D8A15F3B}"/>
                  </a:ext>
                </a:extLst>
              </p:cNvPr>
              <p:cNvSpPr txBox="1"/>
              <p:nvPr/>
            </p:nvSpPr>
            <p:spPr>
              <a:xfrm>
                <a:off x="6520001" y="1246873"/>
                <a:ext cx="1697431" cy="338554"/>
              </a:xfrm>
              <a:prstGeom prst="rect">
                <a:avLst/>
              </a:prstGeom>
              <a:noFill/>
            </p:spPr>
            <p:txBody>
              <a:bodyPr wrap="square" rtlCol="0">
                <a:spAutoFit/>
              </a:bodyPr>
              <a:lstStyle/>
              <a:p>
                <a:pPr algn="ctr"/>
                <a:r>
                  <a:rPr lang="en-US" sz="1600" dirty="0">
                    <a:latin typeface="Palatino Linotype" panose="02040502050505030304" pitchFamily="18" charset="0"/>
                  </a:rPr>
                  <a:t>Overlap </a:t>
                </a:r>
                <a:r>
                  <a:rPr lang="en-US" sz="1600" u="sng" dirty="0">
                    <a:latin typeface="Palatino Linotype" panose="02040502050505030304" pitchFamily="18" charset="0"/>
                  </a:rPr>
                  <a:t>&gt;</a:t>
                </a:r>
                <a:r>
                  <a:rPr lang="en-US" sz="1600" dirty="0">
                    <a:latin typeface="Palatino Linotype" panose="02040502050505030304" pitchFamily="18" charset="0"/>
                  </a:rPr>
                  <a:t> </a:t>
                </a:r>
                <a:r>
                  <a:rPr lang="en-US" sz="1600" i="1" dirty="0">
                    <a:latin typeface="Palatino Linotype" panose="02040502050505030304" pitchFamily="18" charset="0"/>
                  </a:rPr>
                  <a:t>x</a:t>
                </a:r>
                <a:r>
                  <a:rPr lang="en-US" sz="1600" dirty="0">
                    <a:latin typeface="Palatino Linotype" panose="02040502050505030304" pitchFamily="18" charset="0"/>
                  </a:rPr>
                  <a:t> days</a:t>
                </a:r>
              </a:p>
            </p:txBody>
          </p:sp>
          <p:sp>
            <p:nvSpPr>
              <p:cNvPr id="60" name="TextBox 59">
                <a:extLst>
                  <a:ext uri="{FF2B5EF4-FFF2-40B4-BE49-F238E27FC236}">
                    <a16:creationId xmlns:a16="http://schemas.microsoft.com/office/drawing/2014/main" id="{2D65814F-DD75-4D8D-A542-AEB21F08D049}"/>
                  </a:ext>
                </a:extLst>
              </p:cNvPr>
              <p:cNvSpPr txBox="1"/>
              <p:nvPr/>
            </p:nvSpPr>
            <p:spPr>
              <a:xfrm>
                <a:off x="8944650" y="1246873"/>
                <a:ext cx="1800747" cy="338554"/>
              </a:xfrm>
              <a:prstGeom prst="rect">
                <a:avLst/>
              </a:prstGeom>
              <a:noFill/>
            </p:spPr>
            <p:txBody>
              <a:bodyPr wrap="square" rtlCol="0">
                <a:spAutoFit/>
              </a:bodyPr>
              <a:lstStyle/>
              <a:p>
                <a:pPr algn="ctr"/>
                <a:r>
                  <a:rPr lang="en-US" sz="1600" dirty="0">
                    <a:latin typeface="Palatino Linotype" panose="02040502050505030304" pitchFamily="18" charset="0"/>
                  </a:rPr>
                  <a:t>Overlap &lt; </a:t>
                </a:r>
                <a:r>
                  <a:rPr lang="en-US" sz="1600" i="1" dirty="0">
                    <a:latin typeface="Palatino Linotype" panose="02040502050505030304" pitchFamily="18" charset="0"/>
                  </a:rPr>
                  <a:t>x</a:t>
                </a:r>
                <a:r>
                  <a:rPr lang="en-US" sz="1600" dirty="0">
                    <a:latin typeface="Palatino Linotype" panose="02040502050505030304" pitchFamily="18" charset="0"/>
                  </a:rPr>
                  <a:t> days</a:t>
                </a:r>
              </a:p>
            </p:txBody>
          </p:sp>
        </p:grpSp>
        <p:sp>
          <p:nvSpPr>
            <p:cNvPr id="37" name="TextBox 36">
              <a:extLst>
                <a:ext uri="{FF2B5EF4-FFF2-40B4-BE49-F238E27FC236}">
                  <a16:creationId xmlns:a16="http://schemas.microsoft.com/office/drawing/2014/main" id="{ED6D0DE6-B72A-4418-95FE-A46321C1DB69}"/>
                </a:ext>
              </a:extLst>
            </p:cNvPr>
            <p:cNvSpPr txBox="1"/>
            <p:nvPr/>
          </p:nvSpPr>
          <p:spPr>
            <a:xfrm>
              <a:off x="6322345" y="2156093"/>
              <a:ext cx="4663440" cy="338554"/>
            </a:xfrm>
            <a:prstGeom prst="rect">
              <a:avLst/>
            </a:prstGeom>
            <a:noFill/>
          </p:spPr>
          <p:txBody>
            <a:bodyPr wrap="square" rtlCol="0">
              <a:spAutoFit/>
            </a:bodyPr>
            <a:lstStyle/>
            <a:p>
              <a:pPr algn="ctr"/>
              <a:r>
                <a:rPr lang="en-US" sz="1600" dirty="0">
                  <a:latin typeface="Palatino Linotype" panose="02040502050505030304" pitchFamily="18" charset="0"/>
                </a:rPr>
                <a:t>Definite IP epi link                         No IP epi link</a:t>
              </a:r>
            </a:p>
          </p:txBody>
        </p:sp>
        <p:sp>
          <p:nvSpPr>
            <p:cNvPr id="38" name="TextBox 37">
              <a:extLst>
                <a:ext uri="{FF2B5EF4-FFF2-40B4-BE49-F238E27FC236}">
                  <a16:creationId xmlns:a16="http://schemas.microsoft.com/office/drawing/2014/main" id="{3B0D9910-2437-4C2C-A7D3-BA435858E78A}"/>
                </a:ext>
              </a:extLst>
            </p:cNvPr>
            <p:cNvSpPr txBox="1"/>
            <p:nvPr/>
          </p:nvSpPr>
          <p:spPr>
            <a:xfrm>
              <a:off x="6322345" y="3381827"/>
              <a:ext cx="4663440" cy="338554"/>
            </a:xfrm>
            <a:prstGeom prst="rect">
              <a:avLst/>
            </a:prstGeom>
            <a:noFill/>
          </p:spPr>
          <p:txBody>
            <a:bodyPr wrap="square" rtlCol="0">
              <a:spAutoFit/>
            </a:bodyPr>
            <a:lstStyle/>
            <a:p>
              <a:pPr algn="ctr"/>
              <a:r>
                <a:rPr lang="en-US" sz="1600" dirty="0">
                  <a:latin typeface="Palatino Linotype" panose="02040502050505030304" pitchFamily="18" charset="0"/>
                </a:rPr>
                <a:t>Probable IP epi link                         No IP epi link</a:t>
              </a:r>
            </a:p>
          </p:txBody>
        </p:sp>
        <p:sp>
          <p:nvSpPr>
            <p:cNvPr id="39" name="TextBox 38">
              <a:extLst>
                <a:ext uri="{FF2B5EF4-FFF2-40B4-BE49-F238E27FC236}">
                  <a16:creationId xmlns:a16="http://schemas.microsoft.com/office/drawing/2014/main" id="{64A4130F-DF79-4F2C-BF2A-D27EC8D050DD}"/>
                </a:ext>
              </a:extLst>
            </p:cNvPr>
            <p:cNvSpPr txBox="1"/>
            <p:nvPr/>
          </p:nvSpPr>
          <p:spPr>
            <a:xfrm>
              <a:off x="6322344" y="4610852"/>
              <a:ext cx="4663429" cy="338554"/>
            </a:xfrm>
            <a:prstGeom prst="rect">
              <a:avLst/>
            </a:prstGeom>
            <a:noFill/>
          </p:spPr>
          <p:txBody>
            <a:bodyPr wrap="square" rtlCol="0">
              <a:spAutoFit/>
            </a:bodyPr>
            <a:lstStyle/>
            <a:p>
              <a:pPr algn="ctr"/>
              <a:r>
                <a:rPr lang="en-US" sz="1600" dirty="0">
                  <a:latin typeface="Palatino Linotype" panose="02040502050505030304" pitchFamily="18" charset="0"/>
                </a:rPr>
                <a:t>Probable IP epi link                         No IP epi link</a:t>
              </a:r>
            </a:p>
          </p:txBody>
        </p:sp>
        <p:cxnSp>
          <p:nvCxnSpPr>
            <p:cNvPr id="40" name="Straight Connector 39">
              <a:extLst>
                <a:ext uri="{FF2B5EF4-FFF2-40B4-BE49-F238E27FC236}">
                  <a16:creationId xmlns:a16="http://schemas.microsoft.com/office/drawing/2014/main" id="{54B0EC4D-AB61-4800-BF8C-C224E954C139}"/>
                </a:ext>
              </a:extLst>
            </p:cNvPr>
            <p:cNvCxnSpPr/>
            <p:nvPr/>
          </p:nvCxnSpPr>
          <p:spPr>
            <a:xfrm>
              <a:off x="6322345" y="2060710"/>
              <a:ext cx="466344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EAA755-0FDF-4E1A-88F5-AC8DA3070981}"/>
                </a:ext>
              </a:extLst>
            </p:cNvPr>
            <p:cNvCxnSpPr/>
            <p:nvPr/>
          </p:nvCxnSpPr>
          <p:spPr>
            <a:xfrm>
              <a:off x="6315629" y="1393446"/>
              <a:ext cx="466344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9020655-FAFD-4E6F-911D-F3916D7F2538}"/>
                </a:ext>
              </a:extLst>
            </p:cNvPr>
            <p:cNvSpPr txBox="1"/>
            <p:nvPr/>
          </p:nvSpPr>
          <p:spPr>
            <a:xfrm>
              <a:off x="6324600" y="969806"/>
              <a:ext cx="4661185" cy="646331"/>
            </a:xfrm>
            <a:prstGeom prst="rect">
              <a:avLst/>
            </a:prstGeom>
            <a:noFill/>
          </p:spPr>
          <p:txBody>
            <a:bodyPr wrap="square" rtlCol="0">
              <a:spAutoFit/>
            </a:bodyPr>
            <a:lstStyle/>
            <a:p>
              <a:pPr algn="ctr"/>
              <a:r>
                <a:rPr lang="en-US" dirty="0">
                  <a:solidFill>
                    <a:srgbClr val="0070C0"/>
                  </a:solidFill>
                  <a:latin typeface="Palatino Linotype" panose="02040502050505030304" pitchFamily="18" charset="0"/>
                </a:rPr>
                <a:t>overlap threshold </a:t>
              </a:r>
              <a:r>
                <a:rPr lang="en-US" dirty="0">
                  <a:latin typeface="Palatino Linotype" panose="02040502050505030304" pitchFamily="18" charset="0"/>
                </a:rPr>
                <a:t>= </a:t>
              </a:r>
              <a:r>
                <a:rPr lang="en-US" i="1" dirty="0">
                  <a:latin typeface="Palatino Linotype" panose="02040502050505030304" pitchFamily="18" charset="0"/>
                </a:rPr>
                <a:t>x </a:t>
              </a:r>
              <a:r>
                <a:rPr lang="en-US" dirty="0">
                  <a:latin typeface="Palatino Linotype" panose="02040502050505030304" pitchFamily="18" charset="0"/>
                </a:rPr>
                <a:t>days</a:t>
              </a:r>
            </a:p>
            <a:p>
              <a:pPr algn="ctr"/>
              <a:endParaRPr lang="en-US" i="1" dirty="0">
                <a:latin typeface="Palatino Linotype" panose="02040502050505030304" pitchFamily="18" charset="0"/>
              </a:endParaRPr>
            </a:p>
          </p:txBody>
        </p:sp>
        <p:sp>
          <p:nvSpPr>
            <p:cNvPr id="46" name="Rectangle 45">
              <a:extLst>
                <a:ext uri="{FF2B5EF4-FFF2-40B4-BE49-F238E27FC236}">
                  <a16:creationId xmlns:a16="http://schemas.microsoft.com/office/drawing/2014/main" id="{6E7FCD48-829E-4B03-89F7-A7DE3072FE58}"/>
                </a:ext>
              </a:extLst>
            </p:cNvPr>
            <p:cNvSpPr/>
            <p:nvPr/>
          </p:nvSpPr>
          <p:spPr>
            <a:xfrm>
              <a:off x="9103057" y="1556974"/>
              <a:ext cx="1868240" cy="3702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3CE1963-E3FB-499B-86B6-3A645C23080A}"/>
                </a:ext>
              </a:extLst>
            </p:cNvPr>
            <p:cNvSpPr/>
            <p:nvPr/>
          </p:nvSpPr>
          <p:spPr>
            <a:xfrm>
              <a:off x="9103057" y="2133078"/>
              <a:ext cx="1868240" cy="2985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614A17E-3E4E-404A-83C3-D2C862AF5C47}"/>
                </a:ext>
              </a:extLst>
            </p:cNvPr>
            <p:cNvSpPr/>
            <p:nvPr/>
          </p:nvSpPr>
          <p:spPr>
            <a:xfrm>
              <a:off x="6444559" y="3421209"/>
              <a:ext cx="2057996" cy="3702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C3981AA-7474-4C21-A719-C60732015EEB}"/>
                </a:ext>
              </a:extLst>
            </p:cNvPr>
            <p:cNvSpPr/>
            <p:nvPr/>
          </p:nvSpPr>
          <p:spPr>
            <a:xfrm>
              <a:off x="6392554" y="4564338"/>
              <a:ext cx="2057996" cy="3702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80</a:t>
            </a:fld>
            <a:endParaRPr lang="en-US" dirty="0"/>
          </a:p>
        </p:txBody>
      </p:sp>
    </p:spTree>
    <p:extLst>
      <p:ext uri="{BB962C8B-B14F-4D97-AF65-F5344CB8AC3E}">
        <p14:creationId xmlns:p14="http://schemas.microsoft.com/office/powerpoint/2010/main" val="845856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491153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strength</a:t>
            </a:r>
            <a:r>
              <a:rPr lang="en-US" sz="4000" dirty="0">
                <a:latin typeface="Tahoma" panose="020B0604030504040204" pitchFamily="34" charset="0"/>
              </a:rPr>
              <a:t> </a:t>
            </a:r>
            <a:r>
              <a:rPr lang="en-US" sz="1000" dirty="0">
                <a:latin typeface="Tahoma" panose="020B0604030504040204" pitchFamily="34" charset="0"/>
              </a:rPr>
              <a:t>(3/4)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4" name="Group 3" descr="Diagram illustrating how LATTE scores IP epi link strength that utilizes shaded horizontal bars to illustrate overlaps between persons.">
            <a:extLst>
              <a:ext uri="{FF2B5EF4-FFF2-40B4-BE49-F238E27FC236}">
                <a16:creationId xmlns:a16="http://schemas.microsoft.com/office/drawing/2014/main" id="{6E7CC39E-98C6-4E18-9AA6-62D8FF6ACB68}"/>
              </a:ext>
            </a:extLst>
          </p:cNvPr>
          <p:cNvGrpSpPr/>
          <p:nvPr/>
        </p:nvGrpSpPr>
        <p:grpSpPr>
          <a:xfrm>
            <a:off x="117856" y="1810791"/>
            <a:ext cx="6130986" cy="4729778"/>
            <a:chOff x="117856" y="1810791"/>
            <a:chExt cx="6130986" cy="4729778"/>
          </a:xfrm>
        </p:grpSpPr>
        <p:sp>
          <p:nvSpPr>
            <p:cNvPr id="46" name="TextBox 45">
              <a:extLst>
                <a:ext uri="{FF2B5EF4-FFF2-40B4-BE49-F238E27FC236}">
                  <a16:creationId xmlns:a16="http://schemas.microsoft.com/office/drawing/2014/main" id="{76A8FA1A-5A86-4A91-9BEA-95D3A68D421C}"/>
                </a:ext>
              </a:extLst>
            </p:cNvPr>
            <p:cNvSpPr txBox="1"/>
            <p:nvPr/>
          </p:nvSpPr>
          <p:spPr>
            <a:xfrm>
              <a:off x="1537612" y="2067432"/>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a16="http://schemas.microsoft.com/office/drawing/2014/main" id="{F0A326BE-0D87-489F-BD8D-CEDA64996240}"/>
                </a:ext>
              </a:extLst>
            </p:cNvPr>
            <p:cNvSpPr txBox="1"/>
            <p:nvPr/>
          </p:nvSpPr>
          <p:spPr>
            <a:xfrm>
              <a:off x="3261990" y="2422431"/>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6416CDE2-09C0-4D69-AA1B-F797F6CA1E1E}"/>
                </a:ext>
              </a:extLst>
            </p:cNvPr>
            <p:cNvSpPr txBox="1"/>
            <p:nvPr/>
          </p:nvSpPr>
          <p:spPr>
            <a:xfrm>
              <a:off x="2109791" y="2036978"/>
              <a:ext cx="679994"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60" name="TextBox 59">
              <a:extLst>
                <a:ext uri="{FF2B5EF4-FFF2-40B4-BE49-F238E27FC236}">
                  <a16:creationId xmlns:a16="http://schemas.microsoft.com/office/drawing/2014/main" id="{051A7C19-2420-4FE7-AEA3-9A9FFA884372}"/>
                </a:ext>
              </a:extLst>
            </p:cNvPr>
            <p:cNvSpPr txBox="1"/>
            <p:nvPr/>
          </p:nvSpPr>
          <p:spPr>
            <a:xfrm>
              <a:off x="4426744" y="2388890"/>
              <a:ext cx="70564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A</a:t>
              </a:r>
            </a:p>
          </p:txBody>
        </p:sp>
        <p:sp>
          <p:nvSpPr>
            <p:cNvPr id="61" name="Rectangle 60">
              <a:extLst>
                <a:ext uri="{FF2B5EF4-FFF2-40B4-BE49-F238E27FC236}">
                  <a16:creationId xmlns:a16="http://schemas.microsoft.com/office/drawing/2014/main" id="{8F225C68-83CE-4B45-8A27-EA4497D42C73}"/>
                </a:ext>
              </a:extLst>
            </p:cNvPr>
            <p:cNvSpPr/>
            <p:nvPr/>
          </p:nvSpPr>
          <p:spPr>
            <a:xfrm>
              <a:off x="1540657" y="1970009"/>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513CA561-CE96-47A7-943F-F22F6997AE3C}"/>
                </a:ext>
              </a:extLst>
            </p:cNvPr>
            <p:cNvCxnSpPr/>
            <p:nvPr/>
          </p:nvCxnSpPr>
          <p:spPr>
            <a:xfrm>
              <a:off x="2233475" y="5395357"/>
              <a:ext cx="3704605"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7599F73A-49F6-4B9E-BE11-83338FACB256}"/>
                </a:ext>
              </a:extLst>
            </p:cNvPr>
            <p:cNvGrpSpPr/>
            <p:nvPr/>
          </p:nvGrpSpPr>
          <p:grpSpPr>
            <a:xfrm>
              <a:off x="3264019" y="5489265"/>
              <a:ext cx="926694" cy="186834"/>
              <a:chOff x="3526695" y="5195809"/>
              <a:chExt cx="926694" cy="186834"/>
            </a:xfrm>
          </p:grpSpPr>
          <p:cxnSp>
            <p:nvCxnSpPr>
              <p:cNvPr id="17" name="Straight Arrow Connector 16">
                <a:extLst>
                  <a:ext uri="{FF2B5EF4-FFF2-40B4-BE49-F238E27FC236}">
                    <a16:creationId xmlns:a16="http://schemas.microsoft.com/office/drawing/2014/main" id="{A93EE580-327B-4FBC-9ED5-5EF6C11ABEB2}"/>
                  </a:ext>
                </a:extLst>
              </p:cNvPr>
              <p:cNvCxnSpPr/>
              <p:nvPr/>
            </p:nvCxnSpPr>
            <p:spPr>
              <a:xfrm flipH="1" flipV="1">
                <a:off x="3530443" y="5289445"/>
                <a:ext cx="914400"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F415395-038F-4408-BF38-0C4F37FDBF08}"/>
                  </a:ext>
                </a:extLst>
              </p:cNvPr>
              <p:cNvCxnSpPr/>
              <p:nvPr/>
            </p:nvCxnSpPr>
            <p:spPr>
              <a:xfrm>
                <a:off x="3526695" y="5199763"/>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C17C9E-7CE3-49A9-A68F-AF87B5F1AB90}"/>
                  </a:ext>
                </a:extLst>
              </p:cNvPr>
              <p:cNvCxnSpPr/>
              <p:nvPr/>
            </p:nvCxnSpPr>
            <p:spPr>
              <a:xfrm>
                <a:off x="4453389" y="5195809"/>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8DB9A2A0-33BC-4A0B-BB67-77AF60F5C4C2}"/>
                </a:ext>
              </a:extLst>
            </p:cNvPr>
            <p:cNvCxnSpPr/>
            <p:nvPr/>
          </p:nvCxnSpPr>
          <p:spPr>
            <a:xfrm>
              <a:off x="4189372" y="1899801"/>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AA11D94-9DD6-4CB1-B9F3-BBC071A9A26A}"/>
                </a:ext>
              </a:extLst>
            </p:cNvPr>
            <p:cNvCxnSpPr/>
            <p:nvPr/>
          </p:nvCxnSpPr>
          <p:spPr>
            <a:xfrm>
              <a:off x="3262177" y="1904589"/>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E5E3E4D-6F86-4A7B-8DE7-5F2BB0A1B6DA}"/>
                </a:ext>
              </a:extLst>
            </p:cNvPr>
            <p:cNvSpPr txBox="1"/>
            <p:nvPr/>
          </p:nvSpPr>
          <p:spPr>
            <a:xfrm>
              <a:off x="1537612" y="3285743"/>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BFE4BB2D-951D-43AD-B5CE-9A6139629FAE}"/>
                </a:ext>
              </a:extLst>
            </p:cNvPr>
            <p:cNvSpPr txBox="1"/>
            <p:nvPr/>
          </p:nvSpPr>
          <p:spPr>
            <a:xfrm>
              <a:off x="3261990" y="3640742"/>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3A96C0EF-4AC7-40E2-AA2E-0CEAF7E5D007}"/>
                </a:ext>
              </a:extLst>
            </p:cNvPr>
            <p:cNvSpPr txBox="1"/>
            <p:nvPr/>
          </p:nvSpPr>
          <p:spPr>
            <a:xfrm>
              <a:off x="1537612" y="4501062"/>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95854F06-C05F-40E2-A01C-ED50CCE4ACCA}"/>
                </a:ext>
              </a:extLst>
            </p:cNvPr>
            <p:cNvSpPr txBox="1"/>
            <p:nvPr/>
          </p:nvSpPr>
          <p:spPr>
            <a:xfrm>
              <a:off x="3261990" y="4856061"/>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AD210618-B015-43FD-BED4-64B2E9CA5165}"/>
                </a:ext>
              </a:extLst>
            </p:cNvPr>
            <p:cNvSpPr txBox="1"/>
            <p:nvPr/>
          </p:nvSpPr>
          <p:spPr>
            <a:xfrm>
              <a:off x="2108599" y="4473756"/>
              <a:ext cx="679994"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27" name="TextBox 26">
              <a:extLst>
                <a:ext uri="{FF2B5EF4-FFF2-40B4-BE49-F238E27FC236}">
                  <a16:creationId xmlns:a16="http://schemas.microsoft.com/office/drawing/2014/main" id="{5D33BB8B-EBC2-4D2B-95DF-524FDCC01EB1}"/>
                </a:ext>
              </a:extLst>
            </p:cNvPr>
            <p:cNvSpPr txBox="1"/>
            <p:nvPr/>
          </p:nvSpPr>
          <p:spPr>
            <a:xfrm>
              <a:off x="4426744" y="3606328"/>
              <a:ext cx="70564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A</a:t>
              </a:r>
            </a:p>
          </p:txBody>
        </p:sp>
        <p:sp>
          <p:nvSpPr>
            <p:cNvPr id="28" name="TextBox 27">
              <a:extLst>
                <a:ext uri="{FF2B5EF4-FFF2-40B4-BE49-F238E27FC236}">
                  <a16:creationId xmlns:a16="http://schemas.microsoft.com/office/drawing/2014/main" id="{9015B0CF-A175-45EB-B8CB-6703016AEB38}"/>
                </a:ext>
              </a:extLst>
            </p:cNvPr>
            <p:cNvSpPr txBox="1"/>
            <p:nvPr/>
          </p:nvSpPr>
          <p:spPr>
            <a:xfrm>
              <a:off x="2108599" y="3256695"/>
              <a:ext cx="679994"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30" name="TextBox 29">
              <a:extLst>
                <a:ext uri="{FF2B5EF4-FFF2-40B4-BE49-F238E27FC236}">
                  <a16:creationId xmlns:a16="http://schemas.microsoft.com/office/drawing/2014/main" id="{976800F4-A9BD-4FDE-8587-D54546C984BA}"/>
                </a:ext>
              </a:extLst>
            </p:cNvPr>
            <p:cNvSpPr txBox="1"/>
            <p:nvPr/>
          </p:nvSpPr>
          <p:spPr>
            <a:xfrm>
              <a:off x="4426558" y="4819016"/>
              <a:ext cx="70564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A</a:t>
              </a:r>
            </a:p>
          </p:txBody>
        </p:sp>
        <p:sp>
          <p:nvSpPr>
            <p:cNvPr id="33" name="TextBox 32">
              <a:extLst>
                <a:ext uri="{FF2B5EF4-FFF2-40B4-BE49-F238E27FC236}">
                  <a16:creationId xmlns:a16="http://schemas.microsoft.com/office/drawing/2014/main" id="{1A63257D-65A0-4D96-AAC8-876106BA013B}"/>
                </a:ext>
              </a:extLst>
            </p:cNvPr>
            <p:cNvSpPr txBox="1"/>
            <p:nvPr/>
          </p:nvSpPr>
          <p:spPr>
            <a:xfrm>
              <a:off x="2589595" y="5730193"/>
              <a:ext cx="2315057"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Overlap (number of days)</a:t>
              </a:r>
            </a:p>
          </p:txBody>
        </p:sp>
        <p:sp>
          <p:nvSpPr>
            <p:cNvPr id="35" name="Rectangle 34">
              <a:extLst>
                <a:ext uri="{FF2B5EF4-FFF2-40B4-BE49-F238E27FC236}">
                  <a16:creationId xmlns:a16="http://schemas.microsoft.com/office/drawing/2014/main" id="{04D1CEFD-DC1C-469C-AE2A-30B478740C91}"/>
                </a:ext>
              </a:extLst>
            </p:cNvPr>
            <p:cNvSpPr/>
            <p:nvPr/>
          </p:nvSpPr>
          <p:spPr>
            <a:xfrm>
              <a:off x="1540657" y="3188840"/>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E5A1779-0589-4EEF-8AB0-E603534522FA}"/>
                </a:ext>
              </a:extLst>
            </p:cNvPr>
            <p:cNvSpPr/>
            <p:nvPr/>
          </p:nvSpPr>
          <p:spPr>
            <a:xfrm>
              <a:off x="1540657" y="4407975"/>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B222AE56-0862-4DCE-8A1D-755CE180697B}"/>
                </a:ext>
              </a:extLst>
            </p:cNvPr>
            <p:cNvSpPr txBox="1"/>
            <p:nvPr/>
          </p:nvSpPr>
          <p:spPr>
            <a:xfrm>
              <a:off x="117856" y="5231907"/>
              <a:ext cx="2100473"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Time: day(s) at Location </a:t>
              </a:r>
              <a:r>
                <a:rPr lang="en-US" sz="1400" i="1" dirty="0">
                  <a:latin typeface="Times New Roman" panose="02020603050405020304" pitchFamily="18" charset="0"/>
                  <a:cs typeface="Times New Roman" panose="02020603050405020304" pitchFamily="18" charset="0"/>
                </a:rPr>
                <a:t>A</a:t>
              </a:r>
              <a:endParaRPr lang="en-US" sz="1400" dirty="0">
                <a:latin typeface="Times New Roman" panose="02020603050405020304" pitchFamily="18" charset="0"/>
                <a:cs typeface="Times New Roman" panose="02020603050405020304" pitchFamily="18" charset="0"/>
              </a:endParaRPr>
            </a:p>
          </p:txBody>
        </p:sp>
        <p:grpSp>
          <p:nvGrpSpPr>
            <p:cNvPr id="51" name="Group 50">
              <a:extLst>
                <a:ext uri="{FF2B5EF4-FFF2-40B4-BE49-F238E27FC236}">
                  <a16:creationId xmlns:a16="http://schemas.microsoft.com/office/drawing/2014/main" id="{6A3670BD-1589-4278-A960-516348A082C8}"/>
                </a:ext>
              </a:extLst>
            </p:cNvPr>
            <p:cNvGrpSpPr/>
            <p:nvPr/>
          </p:nvGrpSpPr>
          <p:grpSpPr>
            <a:xfrm>
              <a:off x="762358" y="6230906"/>
              <a:ext cx="5486484" cy="309663"/>
              <a:chOff x="762358" y="6230906"/>
              <a:chExt cx="5486484" cy="309663"/>
            </a:xfrm>
          </p:grpSpPr>
          <p:sp>
            <p:nvSpPr>
              <p:cNvPr id="52" name="TextBox 51">
                <a:extLst>
                  <a:ext uri="{FF2B5EF4-FFF2-40B4-BE49-F238E27FC236}">
                    <a16:creationId xmlns:a16="http://schemas.microsoft.com/office/drawing/2014/main" id="{3EC5F001-9247-45AA-8E09-FCDE7CC94646}"/>
                  </a:ext>
                </a:extLst>
              </p:cNvPr>
              <p:cNvSpPr txBox="1"/>
              <p:nvPr/>
            </p:nvSpPr>
            <p:spPr>
              <a:xfrm>
                <a:off x="3119121" y="6280904"/>
                <a:ext cx="18288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292E4AAD-319F-4E13-B423-932D0C33DAB9}"/>
                  </a:ext>
                </a:extLst>
              </p:cNvPr>
              <p:cNvSpPr txBox="1"/>
              <p:nvPr/>
            </p:nvSpPr>
            <p:spPr>
              <a:xfrm>
                <a:off x="4736083" y="6293734"/>
                <a:ext cx="18288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021C8E7D-E7B9-48D8-AEB8-836C04000008}"/>
                  </a:ext>
                </a:extLst>
              </p:cNvPr>
              <p:cNvSpPr txBox="1"/>
              <p:nvPr/>
            </p:nvSpPr>
            <p:spPr>
              <a:xfrm>
                <a:off x="3323510" y="6232792"/>
                <a:ext cx="112883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Certain dates</a:t>
                </a:r>
              </a:p>
            </p:txBody>
          </p:sp>
          <p:sp>
            <p:nvSpPr>
              <p:cNvPr id="55" name="TextBox 54">
                <a:extLst>
                  <a:ext uri="{FF2B5EF4-FFF2-40B4-BE49-F238E27FC236}">
                    <a16:creationId xmlns:a16="http://schemas.microsoft.com/office/drawing/2014/main" id="{FAD26E0C-A13E-406B-AA55-A2038270F80C}"/>
                  </a:ext>
                </a:extLst>
              </p:cNvPr>
              <p:cNvSpPr txBox="1"/>
              <p:nvPr/>
            </p:nvSpPr>
            <p:spPr>
              <a:xfrm>
                <a:off x="4940471" y="6232792"/>
                <a:ext cx="130837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Uncertain dates</a:t>
                </a:r>
              </a:p>
            </p:txBody>
          </p:sp>
          <p:sp>
            <p:nvSpPr>
              <p:cNvPr id="56" name="Rectangle 55">
                <a:extLst>
                  <a:ext uri="{FF2B5EF4-FFF2-40B4-BE49-F238E27FC236}">
                    <a16:creationId xmlns:a16="http://schemas.microsoft.com/office/drawing/2014/main" id="{542E8107-7C8F-4257-9174-67859D0DF096}"/>
                  </a:ext>
                </a:extLst>
              </p:cNvPr>
              <p:cNvSpPr/>
              <p:nvPr/>
            </p:nvSpPr>
            <p:spPr>
              <a:xfrm>
                <a:off x="762358" y="6360138"/>
                <a:ext cx="365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5FE3D90-B6EB-42AF-A614-11E46D8C8F8A}"/>
                  </a:ext>
                </a:extLst>
              </p:cNvPr>
              <p:cNvSpPr txBox="1"/>
              <p:nvPr/>
            </p:nvSpPr>
            <p:spPr>
              <a:xfrm>
                <a:off x="1139574" y="6230906"/>
                <a:ext cx="172835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Infectious period (IP)</a:t>
                </a:r>
              </a:p>
            </p:txBody>
          </p:sp>
        </p:grpSp>
        <p:sp>
          <p:nvSpPr>
            <p:cNvPr id="62" name="Rectangle 61">
              <a:extLst>
                <a:ext uri="{FF2B5EF4-FFF2-40B4-BE49-F238E27FC236}">
                  <a16:creationId xmlns:a16="http://schemas.microsoft.com/office/drawing/2014/main" id="{8B9723A5-4BC0-46FD-80A8-00907159FDB3}"/>
                </a:ext>
              </a:extLst>
            </p:cNvPr>
            <p:cNvSpPr/>
            <p:nvPr/>
          </p:nvSpPr>
          <p:spPr>
            <a:xfrm>
              <a:off x="1312721" y="1810791"/>
              <a:ext cx="4703352" cy="10529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descr="Table documenting how LATTE scores IP epi link strength.">
            <a:extLst>
              <a:ext uri="{FF2B5EF4-FFF2-40B4-BE49-F238E27FC236}">
                <a16:creationId xmlns:a16="http://schemas.microsoft.com/office/drawing/2014/main" id="{1CD0129D-D9F2-42B2-8395-7693BB1E63C1}"/>
              </a:ext>
            </a:extLst>
          </p:cNvPr>
          <p:cNvGrpSpPr/>
          <p:nvPr/>
        </p:nvGrpSpPr>
        <p:grpSpPr>
          <a:xfrm>
            <a:off x="6315629" y="969806"/>
            <a:ext cx="4911081" cy="4148319"/>
            <a:chOff x="6315629" y="969806"/>
            <a:chExt cx="4911081" cy="4148319"/>
          </a:xfrm>
        </p:grpSpPr>
        <p:grpSp>
          <p:nvGrpSpPr>
            <p:cNvPr id="49" name="Group 48">
              <a:extLst>
                <a:ext uri="{FF2B5EF4-FFF2-40B4-BE49-F238E27FC236}">
                  <a16:creationId xmlns:a16="http://schemas.microsoft.com/office/drawing/2014/main" id="{B8E4F537-0C62-444B-82CD-58B8FE08484B}"/>
                </a:ext>
              </a:extLst>
            </p:cNvPr>
            <p:cNvGrpSpPr/>
            <p:nvPr/>
          </p:nvGrpSpPr>
          <p:grpSpPr>
            <a:xfrm>
              <a:off x="6398542" y="1556974"/>
              <a:ext cx="4828168" cy="339008"/>
              <a:chOff x="6520001" y="1246873"/>
              <a:chExt cx="4225396" cy="338554"/>
            </a:xfrm>
          </p:grpSpPr>
          <p:sp>
            <p:nvSpPr>
              <p:cNvPr id="63" name="TextBox 62">
                <a:extLst>
                  <a:ext uri="{FF2B5EF4-FFF2-40B4-BE49-F238E27FC236}">
                    <a16:creationId xmlns:a16="http://schemas.microsoft.com/office/drawing/2014/main" id="{772177D2-0069-42B2-A2CD-42C9A1E4E9E6}"/>
                  </a:ext>
                </a:extLst>
              </p:cNvPr>
              <p:cNvSpPr txBox="1"/>
              <p:nvPr/>
            </p:nvSpPr>
            <p:spPr>
              <a:xfrm>
                <a:off x="6520001" y="1246873"/>
                <a:ext cx="1697431" cy="338554"/>
              </a:xfrm>
              <a:prstGeom prst="rect">
                <a:avLst/>
              </a:prstGeom>
              <a:noFill/>
            </p:spPr>
            <p:txBody>
              <a:bodyPr wrap="square" rtlCol="0">
                <a:spAutoFit/>
              </a:bodyPr>
              <a:lstStyle/>
              <a:p>
                <a:pPr algn="ctr"/>
                <a:r>
                  <a:rPr lang="en-US" sz="1600" dirty="0">
                    <a:latin typeface="Palatino Linotype" panose="02040502050505030304" pitchFamily="18" charset="0"/>
                  </a:rPr>
                  <a:t>Overlap </a:t>
                </a:r>
                <a:r>
                  <a:rPr lang="en-US" sz="1600" u="sng" dirty="0">
                    <a:latin typeface="Palatino Linotype" panose="02040502050505030304" pitchFamily="18" charset="0"/>
                  </a:rPr>
                  <a:t>&gt;</a:t>
                </a:r>
                <a:r>
                  <a:rPr lang="en-US" sz="1600" dirty="0">
                    <a:latin typeface="Palatino Linotype" panose="02040502050505030304" pitchFamily="18" charset="0"/>
                  </a:rPr>
                  <a:t> </a:t>
                </a:r>
                <a:r>
                  <a:rPr lang="en-US" sz="1600" i="1" dirty="0">
                    <a:latin typeface="Palatino Linotype" panose="02040502050505030304" pitchFamily="18" charset="0"/>
                  </a:rPr>
                  <a:t>x</a:t>
                </a:r>
                <a:r>
                  <a:rPr lang="en-US" sz="1600" dirty="0">
                    <a:latin typeface="Palatino Linotype" panose="02040502050505030304" pitchFamily="18" charset="0"/>
                  </a:rPr>
                  <a:t> days</a:t>
                </a:r>
              </a:p>
            </p:txBody>
          </p:sp>
          <p:sp>
            <p:nvSpPr>
              <p:cNvPr id="64" name="TextBox 63">
                <a:extLst>
                  <a:ext uri="{FF2B5EF4-FFF2-40B4-BE49-F238E27FC236}">
                    <a16:creationId xmlns:a16="http://schemas.microsoft.com/office/drawing/2014/main" id="{BF924B70-FB82-4D0F-BE9F-6A8293442652}"/>
                  </a:ext>
                </a:extLst>
              </p:cNvPr>
              <p:cNvSpPr txBox="1"/>
              <p:nvPr/>
            </p:nvSpPr>
            <p:spPr>
              <a:xfrm>
                <a:off x="8944650" y="1246873"/>
                <a:ext cx="1800747" cy="338554"/>
              </a:xfrm>
              <a:prstGeom prst="rect">
                <a:avLst/>
              </a:prstGeom>
              <a:noFill/>
            </p:spPr>
            <p:txBody>
              <a:bodyPr wrap="square" rtlCol="0">
                <a:spAutoFit/>
              </a:bodyPr>
              <a:lstStyle/>
              <a:p>
                <a:pPr algn="ctr"/>
                <a:r>
                  <a:rPr lang="en-US" sz="1600" dirty="0">
                    <a:latin typeface="Palatino Linotype" panose="02040502050505030304" pitchFamily="18" charset="0"/>
                  </a:rPr>
                  <a:t>Overlap &lt; </a:t>
                </a:r>
                <a:r>
                  <a:rPr lang="en-US" sz="1600" i="1" dirty="0">
                    <a:latin typeface="Palatino Linotype" panose="02040502050505030304" pitchFamily="18" charset="0"/>
                  </a:rPr>
                  <a:t>x</a:t>
                </a:r>
                <a:r>
                  <a:rPr lang="en-US" sz="1600" dirty="0">
                    <a:latin typeface="Palatino Linotype" panose="02040502050505030304" pitchFamily="18" charset="0"/>
                  </a:rPr>
                  <a:t> days</a:t>
                </a:r>
              </a:p>
            </p:txBody>
          </p:sp>
        </p:grpSp>
        <p:sp>
          <p:nvSpPr>
            <p:cNvPr id="37" name="TextBox 36">
              <a:extLst>
                <a:ext uri="{FF2B5EF4-FFF2-40B4-BE49-F238E27FC236}">
                  <a16:creationId xmlns:a16="http://schemas.microsoft.com/office/drawing/2014/main" id="{ED6D0DE6-B72A-4418-95FE-A46321C1DB69}"/>
                </a:ext>
              </a:extLst>
            </p:cNvPr>
            <p:cNvSpPr txBox="1"/>
            <p:nvPr/>
          </p:nvSpPr>
          <p:spPr>
            <a:xfrm>
              <a:off x="6322345" y="2156093"/>
              <a:ext cx="4663440" cy="338554"/>
            </a:xfrm>
            <a:prstGeom prst="rect">
              <a:avLst/>
            </a:prstGeom>
            <a:noFill/>
          </p:spPr>
          <p:txBody>
            <a:bodyPr wrap="square" rtlCol="0">
              <a:spAutoFit/>
            </a:bodyPr>
            <a:lstStyle/>
            <a:p>
              <a:pPr algn="ctr"/>
              <a:r>
                <a:rPr lang="en-US" sz="1600" dirty="0">
                  <a:solidFill>
                    <a:schemeClr val="bg1">
                      <a:lumMod val="75000"/>
                    </a:schemeClr>
                  </a:solidFill>
                  <a:latin typeface="Palatino Linotype" panose="02040502050505030304" pitchFamily="18" charset="0"/>
                </a:rPr>
                <a:t>Definite IP epi link                         </a:t>
              </a:r>
              <a:r>
                <a:rPr lang="en-US" sz="1600" dirty="0">
                  <a:latin typeface="Palatino Linotype" panose="02040502050505030304" pitchFamily="18" charset="0"/>
                </a:rPr>
                <a:t>No IP epi link</a:t>
              </a:r>
            </a:p>
          </p:txBody>
        </p:sp>
        <p:sp>
          <p:nvSpPr>
            <p:cNvPr id="38" name="TextBox 37">
              <a:extLst>
                <a:ext uri="{FF2B5EF4-FFF2-40B4-BE49-F238E27FC236}">
                  <a16:creationId xmlns:a16="http://schemas.microsoft.com/office/drawing/2014/main" id="{3B0D9910-2437-4C2C-A7D3-BA435858E78A}"/>
                </a:ext>
              </a:extLst>
            </p:cNvPr>
            <p:cNvSpPr txBox="1"/>
            <p:nvPr/>
          </p:nvSpPr>
          <p:spPr>
            <a:xfrm>
              <a:off x="6322345" y="3381827"/>
              <a:ext cx="4663440" cy="338554"/>
            </a:xfrm>
            <a:prstGeom prst="rect">
              <a:avLst/>
            </a:prstGeom>
            <a:noFill/>
          </p:spPr>
          <p:txBody>
            <a:bodyPr wrap="square" rtlCol="0">
              <a:spAutoFit/>
            </a:bodyPr>
            <a:lstStyle/>
            <a:p>
              <a:pPr algn="ctr"/>
              <a:r>
                <a:rPr lang="en-US" sz="1600" dirty="0">
                  <a:latin typeface="Palatino Linotype" panose="02040502050505030304" pitchFamily="18" charset="0"/>
                </a:rPr>
                <a:t>Probable IP epi link                         No IP epi link</a:t>
              </a:r>
            </a:p>
          </p:txBody>
        </p:sp>
        <p:sp>
          <p:nvSpPr>
            <p:cNvPr id="39" name="TextBox 38">
              <a:extLst>
                <a:ext uri="{FF2B5EF4-FFF2-40B4-BE49-F238E27FC236}">
                  <a16:creationId xmlns:a16="http://schemas.microsoft.com/office/drawing/2014/main" id="{64A4130F-DF79-4F2C-BF2A-D27EC8D050DD}"/>
                </a:ext>
              </a:extLst>
            </p:cNvPr>
            <p:cNvSpPr txBox="1"/>
            <p:nvPr/>
          </p:nvSpPr>
          <p:spPr>
            <a:xfrm>
              <a:off x="6322344" y="4610852"/>
              <a:ext cx="4663429" cy="338554"/>
            </a:xfrm>
            <a:prstGeom prst="rect">
              <a:avLst/>
            </a:prstGeom>
            <a:noFill/>
          </p:spPr>
          <p:txBody>
            <a:bodyPr wrap="square" rtlCol="0">
              <a:spAutoFit/>
            </a:bodyPr>
            <a:lstStyle/>
            <a:p>
              <a:pPr algn="ctr"/>
              <a:r>
                <a:rPr lang="en-US" sz="1600" dirty="0">
                  <a:latin typeface="Palatino Linotype" panose="02040502050505030304" pitchFamily="18" charset="0"/>
                </a:rPr>
                <a:t>Probable IP epi link                         No IP epi link</a:t>
              </a:r>
            </a:p>
          </p:txBody>
        </p:sp>
        <p:cxnSp>
          <p:nvCxnSpPr>
            <p:cNvPr id="40" name="Straight Connector 39">
              <a:extLst>
                <a:ext uri="{FF2B5EF4-FFF2-40B4-BE49-F238E27FC236}">
                  <a16:creationId xmlns:a16="http://schemas.microsoft.com/office/drawing/2014/main" id="{54B0EC4D-AB61-4800-BF8C-C224E954C139}"/>
                </a:ext>
              </a:extLst>
            </p:cNvPr>
            <p:cNvCxnSpPr/>
            <p:nvPr/>
          </p:nvCxnSpPr>
          <p:spPr>
            <a:xfrm>
              <a:off x="6322345" y="2060710"/>
              <a:ext cx="466344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EAA755-0FDF-4E1A-88F5-AC8DA3070981}"/>
                </a:ext>
              </a:extLst>
            </p:cNvPr>
            <p:cNvCxnSpPr/>
            <p:nvPr/>
          </p:nvCxnSpPr>
          <p:spPr>
            <a:xfrm>
              <a:off x="6315629" y="1393446"/>
              <a:ext cx="466344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9020655-FAFD-4E6F-911D-F3916D7F2538}"/>
                </a:ext>
              </a:extLst>
            </p:cNvPr>
            <p:cNvSpPr txBox="1"/>
            <p:nvPr/>
          </p:nvSpPr>
          <p:spPr>
            <a:xfrm>
              <a:off x="6324600" y="969806"/>
              <a:ext cx="4661185" cy="646331"/>
            </a:xfrm>
            <a:prstGeom prst="rect">
              <a:avLst/>
            </a:prstGeom>
            <a:noFill/>
          </p:spPr>
          <p:txBody>
            <a:bodyPr wrap="square" rtlCol="0">
              <a:spAutoFit/>
            </a:bodyPr>
            <a:lstStyle/>
            <a:p>
              <a:pPr algn="ctr"/>
              <a:r>
                <a:rPr lang="en-US" dirty="0">
                  <a:solidFill>
                    <a:srgbClr val="0070C0"/>
                  </a:solidFill>
                  <a:latin typeface="Palatino Linotype" panose="02040502050505030304" pitchFamily="18" charset="0"/>
                </a:rPr>
                <a:t>overlap threshold </a:t>
              </a:r>
              <a:r>
                <a:rPr lang="en-US" dirty="0">
                  <a:latin typeface="Palatino Linotype" panose="02040502050505030304" pitchFamily="18" charset="0"/>
                </a:rPr>
                <a:t>= </a:t>
              </a:r>
              <a:r>
                <a:rPr lang="en-US" i="1" dirty="0">
                  <a:latin typeface="Palatino Linotype" panose="02040502050505030304" pitchFamily="18" charset="0"/>
                </a:rPr>
                <a:t>x </a:t>
              </a:r>
              <a:r>
                <a:rPr lang="en-US" dirty="0">
                  <a:latin typeface="Palatino Linotype" panose="02040502050505030304" pitchFamily="18" charset="0"/>
                </a:rPr>
                <a:t>days</a:t>
              </a:r>
            </a:p>
            <a:p>
              <a:pPr algn="ctr"/>
              <a:endParaRPr lang="en-US" i="1" dirty="0">
                <a:latin typeface="Palatino Linotype" panose="02040502050505030304" pitchFamily="18" charset="0"/>
              </a:endParaRPr>
            </a:p>
          </p:txBody>
        </p:sp>
        <p:sp>
          <p:nvSpPr>
            <p:cNvPr id="47" name="Rectangle 46">
              <a:extLst>
                <a:ext uri="{FF2B5EF4-FFF2-40B4-BE49-F238E27FC236}">
                  <a16:creationId xmlns:a16="http://schemas.microsoft.com/office/drawing/2014/main" id="{105BC54B-734A-48A1-9643-6EB035635C7E}"/>
                </a:ext>
              </a:extLst>
            </p:cNvPr>
            <p:cNvSpPr/>
            <p:nvPr/>
          </p:nvSpPr>
          <p:spPr>
            <a:xfrm>
              <a:off x="9103057" y="1556974"/>
              <a:ext cx="1868240" cy="3702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AFA1B8B-BA63-4DEC-B66C-D64927215B8D}"/>
                </a:ext>
              </a:extLst>
            </p:cNvPr>
            <p:cNvSpPr/>
            <p:nvPr/>
          </p:nvSpPr>
          <p:spPr>
            <a:xfrm>
              <a:off x="9103057" y="2133078"/>
              <a:ext cx="1868240" cy="2985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81</a:t>
            </a:fld>
            <a:endParaRPr lang="en-US" dirty="0"/>
          </a:p>
        </p:txBody>
      </p:sp>
    </p:spTree>
    <p:extLst>
      <p:ext uri="{BB962C8B-B14F-4D97-AF65-F5344CB8AC3E}">
        <p14:creationId xmlns:p14="http://schemas.microsoft.com/office/powerpoint/2010/main" val="928791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491153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strength</a:t>
            </a:r>
            <a:r>
              <a:rPr lang="en-US" sz="4000" dirty="0">
                <a:latin typeface="Tahoma" panose="020B0604030504040204" pitchFamily="34" charset="0"/>
              </a:rPr>
              <a:t> </a:t>
            </a:r>
            <a:r>
              <a:rPr lang="en-US" sz="1000" dirty="0">
                <a:latin typeface="Tahoma" panose="020B0604030504040204" pitchFamily="34" charset="0"/>
              </a:rPr>
              <a:t>(4/4)</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4" name="Group 3" descr="Diagram illustrating how LATTE scores IP epi link strength that utilizes shaded horizontal bars to illustrate overlaps between persons.">
            <a:extLst>
              <a:ext uri="{FF2B5EF4-FFF2-40B4-BE49-F238E27FC236}">
                <a16:creationId xmlns:a16="http://schemas.microsoft.com/office/drawing/2014/main" id="{91D03D57-8C6A-46DC-B3CD-F0E85A3A9BC2}"/>
              </a:ext>
            </a:extLst>
          </p:cNvPr>
          <p:cNvGrpSpPr/>
          <p:nvPr/>
        </p:nvGrpSpPr>
        <p:grpSpPr>
          <a:xfrm>
            <a:off x="117856" y="1899801"/>
            <a:ext cx="6130986" cy="4640768"/>
            <a:chOff x="117856" y="1899801"/>
            <a:chExt cx="6130986" cy="4640768"/>
          </a:xfrm>
        </p:grpSpPr>
        <p:cxnSp>
          <p:nvCxnSpPr>
            <p:cNvPr id="13" name="Straight Arrow Connector 12">
              <a:extLst>
                <a:ext uri="{FF2B5EF4-FFF2-40B4-BE49-F238E27FC236}">
                  <a16:creationId xmlns:a16="http://schemas.microsoft.com/office/drawing/2014/main" id="{513CA561-CE96-47A7-943F-F22F6997AE3C}"/>
                </a:ext>
              </a:extLst>
            </p:cNvPr>
            <p:cNvCxnSpPr/>
            <p:nvPr/>
          </p:nvCxnSpPr>
          <p:spPr>
            <a:xfrm>
              <a:off x="2233475" y="5395357"/>
              <a:ext cx="3704605"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7DB2BAA-C767-4AFC-A6B6-93249017227E}"/>
                </a:ext>
              </a:extLst>
            </p:cNvPr>
            <p:cNvSpPr txBox="1"/>
            <p:nvPr/>
          </p:nvSpPr>
          <p:spPr>
            <a:xfrm>
              <a:off x="1537612" y="2067432"/>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D99C204-60C5-4504-9A9B-A3F8A2E3657C}"/>
                </a:ext>
              </a:extLst>
            </p:cNvPr>
            <p:cNvSpPr txBox="1"/>
            <p:nvPr/>
          </p:nvSpPr>
          <p:spPr>
            <a:xfrm>
              <a:off x="3261990" y="2422431"/>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7599F73A-49F6-4B9E-BE11-83338FACB256}"/>
                </a:ext>
              </a:extLst>
            </p:cNvPr>
            <p:cNvGrpSpPr/>
            <p:nvPr/>
          </p:nvGrpSpPr>
          <p:grpSpPr>
            <a:xfrm>
              <a:off x="3264019" y="5489265"/>
              <a:ext cx="926694" cy="186834"/>
              <a:chOff x="3526695" y="5195809"/>
              <a:chExt cx="926694" cy="186834"/>
            </a:xfrm>
          </p:grpSpPr>
          <p:cxnSp>
            <p:nvCxnSpPr>
              <p:cNvPr id="17" name="Straight Arrow Connector 16">
                <a:extLst>
                  <a:ext uri="{FF2B5EF4-FFF2-40B4-BE49-F238E27FC236}">
                    <a16:creationId xmlns:a16="http://schemas.microsoft.com/office/drawing/2014/main" id="{A93EE580-327B-4FBC-9ED5-5EF6C11ABEB2}"/>
                  </a:ext>
                </a:extLst>
              </p:cNvPr>
              <p:cNvCxnSpPr/>
              <p:nvPr/>
            </p:nvCxnSpPr>
            <p:spPr>
              <a:xfrm flipH="1" flipV="1">
                <a:off x="3530443" y="5289445"/>
                <a:ext cx="914400"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F415395-038F-4408-BF38-0C4F37FDBF08}"/>
                  </a:ext>
                </a:extLst>
              </p:cNvPr>
              <p:cNvCxnSpPr/>
              <p:nvPr/>
            </p:nvCxnSpPr>
            <p:spPr>
              <a:xfrm>
                <a:off x="3526695" y="5199763"/>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C17C9E-7CE3-49A9-A68F-AF87B5F1AB90}"/>
                  </a:ext>
                </a:extLst>
              </p:cNvPr>
              <p:cNvCxnSpPr/>
              <p:nvPr/>
            </p:nvCxnSpPr>
            <p:spPr>
              <a:xfrm>
                <a:off x="4453389" y="5195809"/>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8DB9A2A0-33BC-4A0B-BB67-77AF60F5C4C2}"/>
                </a:ext>
              </a:extLst>
            </p:cNvPr>
            <p:cNvCxnSpPr/>
            <p:nvPr/>
          </p:nvCxnSpPr>
          <p:spPr>
            <a:xfrm>
              <a:off x="4189372" y="1899801"/>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AA11D94-9DD6-4CB1-B9F3-BBC071A9A26A}"/>
                </a:ext>
              </a:extLst>
            </p:cNvPr>
            <p:cNvCxnSpPr/>
            <p:nvPr/>
          </p:nvCxnSpPr>
          <p:spPr>
            <a:xfrm>
              <a:off x="3262177" y="1904589"/>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E5E3E4D-6F86-4A7B-8DE7-5F2BB0A1B6DA}"/>
                </a:ext>
              </a:extLst>
            </p:cNvPr>
            <p:cNvSpPr txBox="1"/>
            <p:nvPr/>
          </p:nvSpPr>
          <p:spPr>
            <a:xfrm>
              <a:off x="1537612" y="3285743"/>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BFE4BB2D-951D-43AD-B5CE-9A6139629FAE}"/>
                </a:ext>
              </a:extLst>
            </p:cNvPr>
            <p:cNvSpPr txBox="1"/>
            <p:nvPr/>
          </p:nvSpPr>
          <p:spPr>
            <a:xfrm>
              <a:off x="3261990" y="3640742"/>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3A96C0EF-4AC7-40E2-AA2E-0CEAF7E5D007}"/>
                </a:ext>
              </a:extLst>
            </p:cNvPr>
            <p:cNvSpPr txBox="1"/>
            <p:nvPr/>
          </p:nvSpPr>
          <p:spPr>
            <a:xfrm>
              <a:off x="1537612" y="4501062"/>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95854F06-C05F-40E2-A01C-ED50CCE4ACCA}"/>
                </a:ext>
              </a:extLst>
            </p:cNvPr>
            <p:cNvSpPr txBox="1"/>
            <p:nvPr/>
          </p:nvSpPr>
          <p:spPr>
            <a:xfrm>
              <a:off x="3261990" y="4856061"/>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26" name="TextBox 25" descr="Diagram illustrating how LATTE scores IP epi link strength that utilizes shaded horizontal bars to illustrate overlaps between persons.">
              <a:extLst>
                <a:ext uri="{FF2B5EF4-FFF2-40B4-BE49-F238E27FC236}">
                  <a16:creationId xmlns:a16="http://schemas.microsoft.com/office/drawing/2014/main" id="{AD210618-B015-43FD-BED4-64B2E9CA5165}"/>
                </a:ext>
              </a:extLst>
            </p:cNvPr>
            <p:cNvSpPr txBox="1"/>
            <p:nvPr/>
          </p:nvSpPr>
          <p:spPr>
            <a:xfrm>
              <a:off x="2108599" y="4473756"/>
              <a:ext cx="679994"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27" name="TextBox 26">
              <a:extLst>
                <a:ext uri="{FF2B5EF4-FFF2-40B4-BE49-F238E27FC236}">
                  <a16:creationId xmlns:a16="http://schemas.microsoft.com/office/drawing/2014/main" id="{5D33BB8B-EBC2-4D2B-95DF-524FDCC01EB1}"/>
                </a:ext>
              </a:extLst>
            </p:cNvPr>
            <p:cNvSpPr txBox="1"/>
            <p:nvPr/>
          </p:nvSpPr>
          <p:spPr>
            <a:xfrm>
              <a:off x="4426744" y="3606328"/>
              <a:ext cx="70564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A</a:t>
              </a:r>
            </a:p>
          </p:txBody>
        </p:sp>
        <p:sp>
          <p:nvSpPr>
            <p:cNvPr id="28" name="TextBox 27">
              <a:extLst>
                <a:ext uri="{FF2B5EF4-FFF2-40B4-BE49-F238E27FC236}">
                  <a16:creationId xmlns:a16="http://schemas.microsoft.com/office/drawing/2014/main" id="{9015B0CF-A175-45EB-B8CB-6703016AEB38}"/>
                </a:ext>
              </a:extLst>
            </p:cNvPr>
            <p:cNvSpPr txBox="1"/>
            <p:nvPr/>
          </p:nvSpPr>
          <p:spPr>
            <a:xfrm>
              <a:off x="2108599" y="3256695"/>
              <a:ext cx="679994"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29" name="TextBox 28">
              <a:extLst>
                <a:ext uri="{FF2B5EF4-FFF2-40B4-BE49-F238E27FC236}">
                  <a16:creationId xmlns:a16="http://schemas.microsoft.com/office/drawing/2014/main" id="{EA7AA031-8D44-4A45-97A1-8D78E3B61B6F}"/>
                </a:ext>
              </a:extLst>
            </p:cNvPr>
            <p:cNvSpPr txBox="1"/>
            <p:nvPr/>
          </p:nvSpPr>
          <p:spPr>
            <a:xfrm>
              <a:off x="2109791" y="2036978"/>
              <a:ext cx="679994"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30" name="TextBox 29">
              <a:extLst>
                <a:ext uri="{FF2B5EF4-FFF2-40B4-BE49-F238E27FC236}">
                  <a16:creationId xmlns:a16="http://schemas.microsoft.com/office/drawing/2014/main" id="{976800F4-A9BD-4FDE-8587-D54546C984BA}"/>
                </a:ext>
              </a:extLst>
            </p:cNvPr>
            <p:cNvSpPr txBox="1"/>
            <p:nvPr/>
          </p:nvSpPr>
          <p:spPr>
            <a:xfrm>
              <a:off x="4426558" y="4819016"/>
              <a:ext cx="70564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A</a:t>
              </a:r>
            </a:p>
          </p:txBody>
        </p:sp>
        <p:sp>
          <p:nvSpPr>
            <p:cNvPr id="31" name="TextBox 30">
              <a:extLst>
                <a:ext uri="{FF2B5EF4-FFF2-40B4-BE49-F238E27FC236}">
                  <a16:creationId xmlns:a16="http://schemas.microsoft.com/office/drawing/2014/main" id="{3ED256F9-1299-485D-8C2E-51731B9A051F}"/>
                </a:ext>
              </a:extLst>
            </p:cNvPr>
            <p:cNvSpPr txBox="1"/>
            <p:nvPr/>
          </p:nvSpPr>
          <p:spPr>
            <a:xfrm>
              <a:off x="4426744" y="2388890"/>
              <a:ext cx="70564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Person A</a:t>
              </a:r>
            </a:p>
          </p:txBody>
        </p:sp>
        <p:sp>
          <p:nvSpPr>
            <p:cNvPr id="33" name="TextBox 32">
              <a:extLst>
                <a:ext uri="{FF2B5EF4-FFF2-40B4-BE49-F238E27FC236}">
                  <a16:creationId xmlns:a16="http://schemas.microsoft.com/office/drawing/2014/main" id="{1A63257D-65A0-4D96-AAC8-876106BA013B}"/>
                </a:ext>
              </a:extLst>
            </p:cNvPr>
            <p:cNvSpPr txBox="1"/>
            <p:nvPr/>
          </p:nvSpPr>
          <p:spPr>
            <a:xfrm>
              <a:off x="2589595" y="5730193"/>
              <a:ext cx="2315057"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Overlap (number of days)</a:t>
              </a:r>
            </a:p>
          </p:txBody>
        </p:sp>
        <p:sp>
          <p:nvSpPr>
            <p:cNvPr id="34" name="Rectangle 33">
              <a:extLst>
                <a:ext uri="{FF2B5EF4-FFF2-40B4-BE49-F238E27FC236}">
                  <a16:creationId xmlns:a16="http://schemas.microsoft.com/office/drawing/2014/main" id="{D3D8A78F-C10B-4976-8E5F-5BF945F554ED}"/>
                </a:ext>
              </a:extLst>
            </p:cNvPr>
            <p:cNvSpPr/>
            <p:nvPr/>
          </p:nvSpPr>
          <p:spPr>
            <a:xfrm>
              <a:off x="1540657" y="1970009"/>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4D1CEFD-DC1C-469C-AE2A-30B478740C91}"/>
                </a:ext>
              </a:extLst>
            </p:cNvPr>
            <p:cNvSpPr/>
            <p:nvPr/>
          </p:nvSpPr>
          <p:spPr>
            <a:xfrm>
              <a:off x="1540657" y="3188840"/>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E5A1779-0589-4EEF-8AB0-E603534522FA}"/>
                </a:ext>
              </a:extLst>
            </p:cNvPr>
            <p:cNvSpPr/>
            <p:nvPr/>
          </p:nvSpPr>
          <p:spPr>
            <a:xfrm>
              <a:off x="1540657" y="4407975"/>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7908AB00-D9DF-4EA5-8D61-FB31EA52D180}"/>
                </a:ext>
              </a:extLst>
            </p:cNvPr>
            <p:cNvSpPr txBox="1"/>
            <p:nvPr/>
          </p:nvSpPr>
          <p:spPr>
            <a:xfrm>
              <a:off x="117856" y="5231907"/>
              <a:ext cx="2100473"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Time: day(s) at Location </a:t>
              </a:r>
              <a:r>
                <a:rPr lang="en-US" sz="1400" i="1" dirty="0">
                  <a:latin typeface="Times New Roman" panose="02020603050405020304" pitchFamily="18" charset="0"/>
                  <a:cs typeface="Times New Roman" panose="02020603050405020304" pitchFamily="18" charset="0"/>
                </a:rPr>
                <a:t>A</a:t>
              </a:r>
              <a:endParaRPr lang="en-US" sz="1400" dirty="0">
                <a:latin typeface="Times New Roman" panose="02020603050405020304" pitchFamily="18" charset="0"/>
                <a:cs typeface="Times New Roman" panose="02020603050405020304" pitchFamily="18" charset="0"/>
              </a:endParaRPr>
            </a:p>
          </p:txBody>
        </p:sp>
        <p:grpSp>
          <p:nvGrpSpPr>
            <p:cNvPr id="50" name="Group 49">
              <a:extLst>
                <a:ext uri="{FF2B5EF4-FFF2-40B4-BE49-F238E27FC236}">
                  <a16:creationId xmlns:a16="http://schemas.microsoft.com/office/drawing/2014/main" id="{9647AA2B-F4CE-4981-A987-828C4784EF75}"/>
                </a:ext>
              </a:extLst>
            </p:cNvPr>
            <p:cNvGrpSpPr/>
            <p:nvPr/>
          </p:nvGrpSpPr>
          <p:grpSpPr>
            <a:xfrm>
              <a:off x="762358" y="6230906"/>
              <a:ext cx="5486484" cy="309663"/>
              <a:chOff x="762358" y="6230906"/>
              <a:chExt cx="5486484" cy="309663"/>
            </a:xfrm>
          </p:grpSpPr>
          <p:sp>
            <p:nvSpPr>
              <p:cNvPr id="51" name="TextBox 50">
                <a:extLst>
                  <a:ext uri="{FF2B5EF4-FFF2-40B4-BE49-F238E27FC236}">
                    <a16:creationId xmlns:a16="http://schemas.microsoft.com/office/drawing/2014/main" id="{9C38ADEE-E499-4B59-B58C-D9CB45156EB4}"/>
                  </a:ext>
                </a:extLst>
              </p:cNvPr>
              <p:cNvSpPr txBox="1"/>
              <p:nvPr/>
            </p:nvSpPr>
            <p:spPr>
              <a:xfrm>
                <a:off x="3119121" y="6280904"/>
                <a:ext cx="18288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14068535-3CC7-4C74-A5E2-34923F55AA1E}"/>
                  </a:ext>
                </a:extLst>
              </p:cNvPr>
              <p:cNvSpPr txBox="1"/>
              <p:nvPr/>
            </p:nvSpPr>
            <p:spPr>
              <a:xfrm>
                <a:off x="4736083" y="6293734"/>
                <a:ext cx="18288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37DD266B-A4E9-42D3-B1A6-2BE7443512DC}"/>
                  </a:ext>
                </a:extLst>
              </p:cNvPr>
              <p:cNvSpPr txBox="1"/>
              <p:nvPr/>
            </p:nvSpPr>
            <p:spPr>
              <a:xfrm>
                <a:off x="3323510" y="6232792"/>
                <a:ext cx="112883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Certain dates</a:t>
                </a:r>
              </a:p>
            </p:txBody>
          </p:sp>
          <p:sp>
            <p:nvSpPr>
              <p:cNvPr id="54" name="TextBox 53">
                <a:extLst>
                  <a:ext uri="{FF2B5EF4-FFF2-40B4-BE49-F238E27FC236}">
                    <a16:creationId xmlns:a16="http://schemas.microsoft.com/office/drawing/2014/main" id="{21ABDA2E-3820-45F6-9FC9-20FFC1D3CE44}"/>
                  </a:ext>
                </a:extLst>
              </p:cNvPr>
              <p:cNvSpPr txBox="1"/>
              <p:nvPr/>
            </p:nvSpPr>
            <p:spPr>
              <a:xfrm>
                <a:off x="4940471" y="6232792"/>
                <a:ext cx="130837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Uncertain dates</a:t>
                </a:r>
              </a:p>
            </p:txBody>
          </p:sp>
          <p:sp>
            <p:nvSpPr>
              <p:cNvPr id="55" name="Rectangle 54">
                <a:extLst>
                  <a:ext uri="{FF2B5EF4-FFF2-40B4-BE49-F238E27FC236}">
                    <a16:creationId xmlns:a16="http://schemas.microsoft.com/office/drawing/2014/main" id="{8C858755-8AF7-44E6-8AC9-669E39B1D9B5}"/>
                  </a:ext>
                </a:extLst>
              </p:cNvPr>
              <p:cNvSpPr/>
              <p:nvPr/>
            </p:nvSpPr>
            <p:spPr>
              <a:xfrm>
                <a:off x="762358" y="6360138"/>
                <a:ext cx="365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0362683D-1243-4BD4-9D01-6E56C3D04C1B}"/>
                  </a:ext>
                </a:extLst>
              </p:cNvPr>
              <p:cNvSpPr txBox="1"/>
              <p:nvPr/>
            </p:nvSpPr>
            <p:spPr>
              <a:xfrm>
                <a:off x="1139574" y="6230906"/>
                <a:ext cx="172835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Infectious period (IP)</a:t>
                </a:r>
              </a:p>
            </p:txBody>
          </p:sp>
        </p:grpSp>
      </p:grpSp>
      <p:grpSp>
        <p:nvGrpSpPr>
          <p:cNvPr id="5" name="Group 4" descr="Table documenting how LATTE scores IP epi link strength.">
            <a:extLst>
              <a:ext uri="{FF2B5EF4-FFF2-40B4-BE49-F238E27FC236}">
                <a16:creationId xmlns:a16="http://schemas.microsoft.com/office/drawing/2014/main" id="{D6823020-225C-4600-9BC5-36D9CA7CF043}"/>
              </a:ext>
            </a:extLst>
          </p:cNvPr>
          <p:cNvGrpSpPr/>
          <p:nvPr/>
        </p:nvGrpSpPr>
        <p:grpSpPr>
          <a:xfrm>
            <a:off x="6315629" y="969806"/>
            <a:ext cx="4911081" cy="3979600"/>
            <a:chOff x="6315629" y="969806"/>
            <a:chExt cx="4911081" cy="3979600"/>
          </a:xfrm>
        </p:grpSpPr>
        <p:sp>
          <p:nvSpPr>
            <p:cNvPr id="37" name="TextBox 36">
              <a:extLst>
                <a:ext uri="{FF2B5EF4-FFF2-40B4-BE49-F238E27FC236}">
                  <a16:creationId xmlns:a16="http://schemas.microsoft.com/office/drawing/2014/main" id="{ED6D0DE6-B72A-4418-95FE-A46321C1DB69}"/>
                </a:ext>
              </a:extLst>
            </p:cNvPr>
            <p:cNvSpPr txBox="1"/>
            <p:nvPr/>
          </p:nvSpPr>
          <p:spPr>
            <a:xfrm>
              <a:off x="6322345" y="2156093"/>
              <a:ext cx="4663440" cy="338554"/>
            </a:xfrm>
            <a:prstGeom prst="rect">
              <a:avLst/>
            </a:prstGeom>
            <a:noFill/>
          </p:spPr>
          <p:txBody>
            <a:bodyPr wrap="square" rtlCol="0">
              <a:spAutoFit/>
            </a:bodyPr>
            <a:lstStyle/>
            <a:p>
              <a:pPr algn="ctr"/>
              <a:r>
                <a:rPr lang="en-US" sz="1600" dirty="0">
                  <a:solidFill>
                    <a:schemeClr val="bg1">
                      <a:lumMod val="75000"/>
                    </a:schemeClr>
                  </a:solidFill>
                  <a:latin typeface="Palatino Linotype" panose="02040502050505030304" pitchFamily="18" charset="0"/>
                </a:rPr>
                <a:t>Definite IP epi link                         </a:t>
              </a:r>
              <a:r>
                <a:rPr lang="en-US" sz="1600" dirty="0">
                  <a:latin typeface="Palatino Linotype" panose="02040502050505030304" pitchFamily="18" charset="0"/>
                </a:rPr>
                <a:t>No IP epi link</a:t>
              </a:r>
            </a:p>
          </p:txBody>
        </p:sp>
        <p:sp>
          <p:nvSpPr>
            <p:cNvPr id="38" name="TextBox 37">
              <a:extLst>
                <a:ext uri="{FF2B5EF4-FFF2-40B4-BE49-F238E27FC236}">
                  <a16:creationId xmlns:a16="http://schemas.microsoft.com/office/drawing/2014/main" id="{3B0D9910-2437-4C2C-A7D3-BA435858E78A}"/>
                </a:ext>
              </a:extLst>
            </p:cNvPr>
            <p:cNvSpPr txBox="1"/>
            <p:nvPr/>
          </p:nvSpPr>
          <p:spPr>
            <a:xfrm>
              <a:off x="6322345" y="3381827"/>
              <a:ext cx="4663440" cy="338554"/>
            </a:xfrm>
            <a:prstGeom prst="rect">
              <a:avLst/>
            </a:prstGeom>
            <a:noFill/>
          </p:spPr>
          <p:txBody>
            <a:bodyPr wrap="square" rtlCol="0">
              <a:spAutoFit/>
            </a:bodyPr>
            <a:lstStyle/>
            <a:p>
              <a:pPr algn="ctr"/>
              <a:r>
                <a:rPr lang="en-US" sz="1600" dirty="0">
                  <a:solidFill>
                    <a:schemeClr val="bg1">
                      <a:lumMod val="75000"/>
                    </a:schemeClr>
                  </a:solidFill>
                  <a:latin typeface="Palatino Linotype" panose="02040502050505030304" pitchFamily="18" charset="0"/>
                </a:rPr>
                <a:t>Probable IP epi link                         </a:t>
              </a:r>
              <a:r>
                <a:rPr lang="en-US" sz="1600" dirty="0">
                  <a:latin typeface="Palatino Linotype" panose="02040502050505030304" pitchFamily="18" charset="0"/>
                </a:rPr>
                <a:t>No IP epi link</a:t>
              </a:r>
            </a:p>
          </p:txBody>
        </p:sp>
        <p:sp>
          <p:nvSpPr>
            <p:cNvPr id="39" name="TextBox 38">
              <a:extLst>
                <a:ext uri="{FF2B5EF4-FFF2-40B4-BE49-F238E27FC236}">
                  <a16:creationId xmlns:a16="http://schemas.microsoft.com/office/drawing/2014/main" id="{64A4130F-DF79-4F2C-BF2A-D27EC8D050DD}"/>
                </a:ext>
              </a:extLst>
            </p:cNvPr>
            <p:cNvSpPr txBox="1"/>
            <p:nvPr/>
          </p:nvSpPr>
          <p:spPr>
            <a:xfrm>
              <a:off x="6322344" y="4610852"/>
              <a:ext cx="4663429" cy="338554"/>
            </a:xfrm>
            <a:prstGeom prst="rect">
              <a:avLst/>
            </a:prstGeom>
            <a:noFill/>
          </p:spPr>
          <p:txBody>
            <a:bodyPr wrap="square" rtlCol="0">
              <a:spAutoFit/>
            </a:bodyPr>
            <a:lstStyle/>
            <a:p>
              <a:pPr algn="ctr"/>
              <a:r>
                <a:rPr lang="en-US" sz="1600" dirty="0">
                  <a:solidFill>
                    <a:schemeClr val="bg1">
                      <a:lumMod val="75000"/>
                    </a:schemeClr>
                  </a:solidFill>
                  <a:latin typeface="Palatino Linotype" panose="02040502050505030304" pitchFamily="18" charset="0"/>
                </a:rPr>
                <a:t>Probable IP epi link                         </a:t>
              </a:r>
              <a:r>
                <a:rPr lang="en-US" sz="1600" dirty="0">
                  <a:latin typeface="Palatino Linotype" panose="02040502050505030304" pitchFamily="18" charset="0"/>
                </a:rPr>
                <a:t>No IP epi link</a:t>
              </a:r>
            </a:p>
          </p:txBody>
        </p:sp>
        <p:cxnSp>
          <p:nvCxnSpPr>
            <p:cNvPr id="40" name="Straight Connector 39">
              <a:extLst>
                <a:ext uri="{FF2B5EF4-FFF2-40B4-BE49-F238E27FC236}">
                  <a16:creationId xmlns:a16="http://schemas.microsoft.com/office/drawing/2014/main" id="{54B0EC4D-AB61-4800-BF8C-C224E954C139}"/>
                </a:ext>
              </a:extLst>
            </p:cNvPr>
            <p:cNvCxnSpPr/>
            <p:nvPr/>
          </p:nvCxnSpPr>
          <p:spPr>
            <a:xfrm>
              <a:off x="6322345" y="2060710"/>
              <a:ext cx="466344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EAA755-0FDF-4E1A-88F5-AC8DA3070981}"/>
                </a:ext>
              </a:extLst>
            </p:cNvPr>
            <p:cNvCxnSpPr/>
            <p:nvPr/>
          </p:nvCxnSpPr>
          <p:spPr>
            <a:xfrm>
              <a:off x="6315629" y="1393446"/>
              <a:ext cx="466344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9020655-FAFD-4E6F-911D-F3916D7F2538}"/>
                </a:ext>
              </a:extLst>
            </p:cNvPr>
            <p:cNvSpPr txBox="1"/>
            <p:nvPr/>
          </p:nvSpPr>
          <p:spPr>
            <a:xfrm>
              <a:off x="6324600" y="969806"/>
              <a:ext cx="4661185" cy="646331"/>
            </a:xfrm>
            <a:prstGeom prst="rect">
              <a:avLst/>
            </a:prstGeom>
            <a:noFill/>
          </p:spPr>
          <p:txBody>
            <a:bodyPr wrap="square" rtlCol="0">
              <a:spAutoFit/>
            </a:bodyPr>
            <a:lstStyle/>
            <a:p>
              <a:pPr algn="ctr"/>
              <a:r>
                <a:rPr lang="en-US" dirty="0">
                  <a:solidFill>
                    <a:srgbClr val="0070C0"/>
                  </a:solidFill>
                  <a:latin typeface="Palatino Linotype" panose="02040502050505030304" pitchFamily="18" charset="0"/>
                </a:rPr>
                <a:t>overlap threshold </a:t>
              </a:r>
              <a:r>
                <a:rPr lang="en-US" dirty="0">
                  <a:latin typeface="Palatino Linotype" panose="02040502050505030304" pitchFamily="18" charset="0"/>
                </a:rPr>
                <a:t>= </a:t>
              </a:r>
              <a:r>
                <a:rPr lang="en-US" i="1" dirty="0">
                  <a:latin typeface="Palatino Linotype" panose="02040502050505030304" pitchFamily="18" charset="0"/>
                </a:rPr>
                <a:t>x </a:t>
              </a:r>
              <a:r>
                <a:rPr lang="en-US" dirty="0">
                  <a:latin typeface="Palatino Linotype" panose="02040502050505030304" pitchFamily="18" charset="0"/>
                </a:rPr>
                <a:t>days</a:t>
              </a:r>
            </a:p>
            <a:p>
              <a:pPr algn="ctr"/>
              <a:endParaRPr lang="en-US" i="1" dirty="0">
                <a:latin typeface="Palatino Linotype" panose="02040502050505030304" pitchFamily="18" charset="0"/>
              </a:endParaRPr>
            </a:p>
          </p:txBody>
        </p:sp>
        <p:grpSp>
          <p:nvGrpSpPr>
            <p:cNvPr id="43" name="Group 42">
              <a:extLst>
                <a:ext uri="{FF2B5EF4-FFF2-40B4-BE49-F238E27FC236}">
                  <a16:creationId xmlns:a16="http://schemas.microsoft.com/office/drawing/2014/main" id="{EE247C7E-0E6D-4882-896B-F60191EC371D}"/>
                </a:ext>
              </a:extLst>
            </p:cNvPr>
            <p:cNvGrpSpPr/>
            <p:nvPr/>
          </p:nvGrpSpPr>
          <p:grpSpPr>
            <a:xfrm>
              <a:off x="6398542" y="1556974"/>
              <a:ext cx="4828168" cy="339008"/>
              <a:chOff x="6520001" y="1246873"/>
              <a:chExt cx="4225396" cy="338554"/>
            </a:xfrm>
          </p:grpSpPr>
          <p:sp>
            <p:nvSpPr>
              <p:cNvPr id="44" name="TextBox 43">
                <a:extLst>
                  <a:ext uri="{FF2B5EF4-FFF2-40B4-BE49-F238E27FC236}">
                    <a16:creationId xmlns:a16="http://schemas.microsoft.com/office/drawing/2014/main" id="{A0116E4F-232C-4470-93CD-E4170FF69693}"/>
                  </a:ext>
                </a:extLst>
              </p:cNvPr>
              <p:cNvSpPr txBox="1"/>
              <p:nvPr/>
            </p:nvSpPr>
            <p:spPr>
              <a:xfrm>
                <a:off x="6520001" y="1246873"/>
                <a:ext cx="1697431" cy="338554"/>
              </a:xfrm>
              <a:prstGeom prst="rect">
                <a:avLst/>
              </a:prstGeom>
              <a:noFill/>
            </p:spPr>
            <p:txBody>
              <a:bodyPr wrap="square" rtlCol="0">
                <a:spAutoFit/>
              </a:bodyPr>
              <a:lstStyle/>
              <a:p>
                <a:pPr algn="ctr"/>
                <a:r>
                  <a:rPr lang="en-US" sz="1600" dirty="0">
                    <a:solidFill>
                      <a:schemeClr val="bg1">
                        <a:lumMod val="75000"/>
                      </a:schemeClr>
                    </a:solidFill>
                    <a:latin typeface="Palatino Linotype" panose="02040502050505030304" pitchFamily="18" charset="0"/>
                  </a:rPr>
                  <a:t>Overlap </a:t>
                </a:r>
                <a:r>
                  <a:rPr lang="en-US" sz="1600" u="sng" dirty="0">
                    <a:solidFill>
                      <a:schemeClr val="bg1">
                        <a:lumMod val="75000"/>
                      </a:schemeClr>
                    </a:solidFill>
                    <a:latin typeface="Palatino Linotype" panose="02040502050505030304" pitchFamily="18" charset="0"/>
                  </a:rPr>
                  <a:t>&gt;</a:t>
                </a:r>
                <a:r>
                  <a:rPr lang="en-US" sz="1600" dirty="0">
                    <a:solidFill>
                      <a:schemeClr val="bg1">
                        <a:lumMod val="75000"/>
                      </a:schemeClr>
                    </a:solidFill>
                    <a:latin typeface="Palatino Linotype" panose="02040502050505030304" pitchFamily="18" charset="0"/>
                  </a:rPr>
                  <a:t> </a:t>
                </a:r>
                <a:r>
                  <a:rPr lang="en-US" sz="1600" i="1" dirty="0">
                    <a:solidFill>
                      <a:schemeClr val="bg1">
                        <a:lumMod val="75000"/>
                      </a:schemeClr>
                    </a:solidFill>
                    <a:latin typeface="Palatino Linotype" panose="02040502050505030304" pitchFamily="18" charset="0"/>
                  </a:rPr>
                  <a:t>x</a:t>
                </a:r>
                <a:r>
                  <a:rPr lang="en-US" sz="1600" dirty="0">
                    <a:solidFill>
                      <a:schemeClr val="bg1">
                        <a:lumMod val="75000"/>
                      </a:schemeClr>
                    </a:solidFill>
                    <a:latin typeface="Palatino Linotype" panose="02040502050505030304" pitchFamily="18" charset="0"/>
                  </a:rPr>
                  <a:t> days</a:t>
                </a:r>
              </a:p>
            </p:txBody>
          </p:sp>
          <p:sp>
            <p:nvSpPr>
              <p:cNvPr id="45" name="TextBox 44">
                <a:extLst>
                  <a:ext uri="{FF2B5EF4-FFF2-40B4-BE49-F238E27FC236}">
                    <a16:creationId xmlns:a16="http://schemas.microsoft.com/office/drawing/2014/main" id="{975D4F0D-E95B-4287-AB03-E458D68BB7D6}"/>
                  </a:ext>
                </a:extLst>
              </p:cNvPr>
              <p:cNvSpPr txBox="1"/>
              <p:nvPr/>
            </p:nvSpPr>
            <p:spPr>
              <a:xfrm>
                <a:off x="8944650" y="1246873"/>
                <a:ext cx="1800747" cy="338554"/>
              </a:xfrm>
              <a:prstGeom prst="rect">
                <a:avLst/>
              </a:prstGeom>
              <a:noFill/>
            </p:spPr>
            <p:txBody>
              <a:bodyPr wrap="square" rtlCol="0">
                <a:spAutoFit/>
              </a:bodyPr>
              <a:lstStyle/>
              <a:p>
                <a:pPr algn="ctr"/>
                <a:r>
                  <a:rPr lang="en-US" sz="1600" dirty="0">
                    <a:latin typeface="Palatino Linotype" panose="02040502050505030304" pitchFamily="18" charset="0"/>
                  </a:rPr>
                  <a:t>Overlap &lt; </a:t>
                </a:r>
                <a:r>
                  <a:rPr lang="en-US" sz="1600" i="1" dirty="0">
                    <a:latin typeface="Palatino Linotype" panose="02040502050505030304" pitchFamily="18" charset="0"/>
                  </a:rPr>
                  <a:t>x</a:t>
                </a:r>
                <a:r>
                  <a:rPr lang="en-US" sz="1600" dirty="0">
                    <a:latin typeface="Palatino Linotype" panose="02040502050505030304" pitchFamily="18" charset="0"/>
                  </a:rPr>
                  <a:t> days</a:t>
                </a:r>
              </a:p>
            </p:txBody>
          </p:sp>
        </p:grpSp>
      </p:grpSp>
      <p:sp>
        <p:nvSpPr>
          <p:cNvPr id="3" name="Slide Number Placeholder 2"/>
          <p:cNvSpPr>
            <a:spLocks noGrp="1"/>
          </p:cNvSpPr>
          <p:nvPr>
            <p:ph type="sldNum" sz="quarter" idx="12"/>
          </p:nvPr>
        </p:nvSpPr>
        <p:spPr/>
        <p:txBody>
          <a:bodyPr/>
          <a:lstStyle/>
          <a:p>
            <a:fld id="{1B5DE891-BED3-4FCA-96F7-3F8A1588183F}" type="slidenum">
              <a:rPr lang="en-US" smtClean="0"/>
              <a:pPr/>
              <a:t>82</a:t>
            </a:fld>
            <a:endParaRPr lang="en-US" dirty="0"/>
          </a:p>
        </p:txBody>
      </p:sp>
    </p:spTree>
    <p:extLst>
      <p:ext uri="{BB962C8B-B14F-4D97-AF65-F5344CB8AC3E}">
        <p14:creationId xmlns:p14="http://schemas.microsoft.com/office/powerpoint/2010/main" val="13732161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20070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strength – re-exposure</a:t>
            </a:r>
            <a:r>
              <a:rPr lang="en-US" sz="4000" dirty="0">
                <a:latin typeface="Tahoma" panose="020B0604030504040204" pitchFamily="34" charset="0"/>
              </a:rPr>
              <a:t> </a:t>
            </a:r>
            <a:r>
              <a:rPr lang="en-US" sz="1000" dirty="0">
                <a:latin typeface="Tahoma" panose="020B0604030504040204" pitchFamily="34" charset="0"/>
              </a:rPr>
              <a:t>(1/5)</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24" name="Group 23" descr="Diagram illustrating how LATTE scores IP epi link strength that utilizes shaded horizontal bars to illustrate overlaps between persons.">
            <a:extLst>
              <a:ext uri="{FF2B5EF4-FFF2-40B4-BE49-F238E27FC236}">
                <a16:creationId xmlns:a16="http://schemas.microsoft.com/office/drawing/2014/main" id="{EA64270D-E11C-4856-A124-2AC8E579D1CE}"/>
              </a:ext>
            </a:extLst>
          </p:cNvPr>
          <p:cNvGrpSpPr/>
          <p:nvPr/>
        </p:nvGrpSpPr>
        <p:grpSpPr>
          <a:xfrm>
            <a:off x="117856" y="1899801"/>
            <a:ext cx="6130986" cy="4640768"/>
            <a:chOff x="117856" y="1899801"/>
            <a:chExt cx="6130986" cy="4640768"/>
          </a:xfrm>
        </p:grpSpPr>
        <p:cxnSp>
          <p:nvCxnSpPr>
            <p:cNvPr id="4" name="Straight Arrow Connector 3">
              <a:extLst>
                <a:ext uri="{FF2B5EF4-FFF2-40B4-BE49-F238E27FC236}">
                  <a16:creationId xmlns:a16="http://schemas.microsoft.com/office/drawing/2014/main" id="{5BF8B6B4-8697-4773-AEAA-4E9EC1533D31}"/>
                </a:ext>
              </a:extLst>
            </p:cNvPr>
            <p:cNvCxnSpPr/>
            <p:nvPr/>
          </p:nvCxnSpPr>
          <p:spPr>
            <a:xfrm>
              <a:off x="2233475" y="5395357"/>
              <a:ext cx="3704605"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0B91393-EA85-482F-A682-5E85D6BC11AF}"/>
                </a:ext>
              </a:extLst>
            </p:cNvPr>
            <p:cNvSpPr txBox="1"/>
            <p:nvPr/>
          </p:nvSpPr>
          <p:spPr>
            <a:xfrm>
              <a:off x="1537612" y="2067432"/>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6C9F19F-C956-4B2A-A428-E92C2E90F4C9}"/>
                </a:ext>
              </a:extLst>
            </p:cNvPr>
            <p:cNvSpPr txBox="1"/>
            <p:nvPr/>
          </p:nvSpPr>
          <p:spPr>
            <a:xfrm>
              <a:off x="3261990" y="2422431"/>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C6C812D3-1F5E-4B79-BF04-9F17DA989126}"/>
                </a:ext>
              </a:extLst>
            </p:cNvPr>
            <p:cNvGrpSpPr/>
            <p:nvPr/>
          </p:nvGrpSpPr>
          <p:grpSpPr>
            <a:xfrm>
              <a:off x="3264019" y="5489265"/>
              <a:ext cx="926694" cy="186834"/>
              <a:chOff x="3526695" y="5195809"/>
              <a:chExt cx="926694" cy="186834"/>
            </a:xfrm>
          </p:grpSpPr>
          <p:cxnSp>
            <p:nvCxnSpPr>
              <p:cNvPr id="8" name="Straight Arrow Connector 7">
                <a:extLst>
                  <a:ext uri="{FF2B5EF4-FFF2-40B4-BE49-F238E27FC236}">
                    <a16:creationId xmlns:a16="http://schemas.microsoft.com/office/drawing/2014/main" id="{B6453F45-513E-4EE4-A447-8F73B852D008}"/>
                  </a:ext>
                </a:extLst>
              </p:cNvPr>
              <p:cNvCxnSpPr/>
              <p:nvPr/>
            </p:nvCxnSpPr>
            <p:spPr>
              <a:xfrm flipH="1" flipV="1">
                <a:off x="3530443" y="5289445"/>
                <a:ext cx="914400"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2D2AFD9-E642-46E8-8BC6-E80B0AD9AFA8}"/>
                  </a:ext>
                </a:extLst>
              </p:cNvPr>
              <p:cNvCxnSpPr/>
              <p:nvPr/>
            </p:nvCxnSpPr>
            <p:spPr>
              <a:xfrm>
                <a:off x="3526695" y="5199763"/>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55ECE5-14C8-4992-BB73-7329429EFC8A}"/>
                  </a:ext>
                </a:extLst>
              </p:cNvPr>
              <p:cNvCxnSpPr/>
              <p:nvPr/>
            </p:nvCxnSpPr>
            <p:spPr>
              <a:xfrm>
                <a:off x="4453389" y="5195809"/>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24CE817C-1DDA-4958-BB25-EEEAC6D5C17E}"/>
                </a:ext>
              </a:extLst>
            </p:cNvPr>
            <p:cNvCxnSpPr/>
            <p:nvPr/>
          </p:nvCxnSpPr>
          <p:spPr>
            <a:xfrm>
              <a:off x="4189372" y="1899801"/>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201FAA-FF4E-4FCA-B77B-D3336D633C97}"/>
                </a:ext>
              </a:extLst>
            </p:cNvPr>
            <p:cNvCxnSpPr/>
            <p:nvPr/>
          </p:nvCxnSpPr>
          <p:spPr>
            <a:xfrm>
              <a:off x="3262177" y="1904589"/>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A5016B0-920F-4B21-9A0F-0C9F9AEE0E1B}"/>
                </a:ext>
              </a:extLst>
            </p:cNvPr>
            <p:cNvSpPr txBox="1"/>
            <p:nvPr/>
          </p:nvSpPr>
          <p:spPr>
            <a:xfrm>
              <a:off x="1537612" y="3285743"/>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8E5A277-9D45-4D16-93DD-64C5A6A0A6F3}"/>
                </a:ext>
              </a:extLst>
            </p:cNvPr>
            <p:cNvSpPr txBox="1"/>
            <p:nvPr/>
          </p:nvSpPr>
          <p:spPr>
            <a:xfrm>
              <a:off x="3261990" y="3640742"/>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73BA78B-5CEF-47F3-9743-E3784B78618E}"/>
                </a:ext>
              </a:extLst>
            </p:cNvPr>
            <p:cNvSpPr txBox="1"/>
            <p:nvPr/>
          </p:nvSpPr>
          <p:spPr>
            <a:xfrm>
              <a:off x="1537612" y="4501062"/>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6E823BB-65F8-4830-9D9D-552CFB15AAFC}"/>
                </a:ext>
              </a:extLst>
            </p:cNvPr>
            <p:cNvSpPr txBox="1"/>
            <p:nvPr/>
          </p:nvSpPr>
          <p:spPr>
            <a:xfrm>
              <a:off x="3261990" y="4856061"/>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28FEE2A5-BC80-4D85-9C6A-B7777D3FEA10}"/>
                </a:ext>
              </a:extLst>
            </p:cNvPr>
            <p:cNvSpPr txBox="1"/>
            <p:nvPr/>
          </p:nvSpPr>
          <p:spPr>
            <a:xfrm>
              <a:off x="2108599" y="4473756"/>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18" name="TextBox 17">
              <a:extLst>
                <a:ext uri="{FF2B5EF4-FFF2-40B4-BE49-F238E27FC236}">
                  <a16:creationId xmlns:a16="http://schemas.microsoft.com/office/drawing/2014/main" id="{4108A349-6562-4D13-8E72-ACE4F9B4D1D7}"/>
                </a:ext>
              </a:extLst>
            </p:cNvPr>
            <p:cNvSpPr txBox="1"/>
            <p:nvPr/>
          </p:nvSpPr>
          <p:spPr>
            <a:xfrm>
              <a:off x="4426744" y="3606328"/>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2</a:t>
              </a:r>
            </a:p>
          </p:txBody>
        </p:sp>
        <p:sp>
          <p:nvSpPr>
            <p:cNvPr id="19" name="TextBox 18">
              <a:extLst>
                <a:ext uri="{FF2B5EF4-FFF2-40B4-BE49-F238E27FC236}">
                  <a16:creationId xmlns:a16="http://schemas.microsoft.com/office/drawing/2014/main" id="{CBBA9912-700C-4F3F-8535-0305333A582F}"/>
                </a:ext>
              </a:extLst>
            </p:cNvPr>
            <p:cNvSpPr txBox="1"/>
            <p:nvPr/>
          </p:nvSpPr>
          <p:spPr>
            <a:xfrm>
              <a:off x="2108599" y="3256695"/>
              <a:ext cx="679994"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20" name="TextBox 19">
              <a:extLst>
                <a:ext uri="{FF2B5EF4-FFF2-40B4-BE49-F238E27FC236}">
                  <a16:creationId xmlns:a16="http://schemas.microsoft.com/office/drawing/2014/main" id="{0BF2C372-0A40-44F9-AEF7-161D6A9E98D5}"/>
                </a:ext>
              </a:extLst>
            </p:cNvPr>
            <p:cNvSpPr txBox="1"/>
            <p:nvPr/>
          </p:nvSpPr>
          <p:spPr>
            <a:xfrm>
              <a:off x="2109791" y="2036978"/>
              <a:ext cx="679994"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21" name="TextBox 20">
              <a:extLst>
                <a:ext uri="{FF2B5EF4-FFF2-40B4-BE49-F238E27FC236}">
                  <a16:creationId xmlns:a16="http://schemas.microsoft.com/office/drawing/2014/main" id="{D0961E74-EDDC-4D76-A0D4-C51E62582CBF}"/>
                </a:ext>
              </a:extLst>
            </p:cNvPr>
            <p:cNvSpPr txBox="1"/>
            <p:nvPr/>
          </p:nvSpPr>
          <p:spPr>
            <a:xfrm>
              <a:off x="4426558" y="4819016"/>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2</a:t>
              </a:r>
            </a:p>
          </p:txBody>
        </p:sp>
        <p:sp>
          <p:nvSpPr>
            <p:cNvPr id="22" name="TextBox 21">
              <a:extLst>
                <a:ext uri="{FF2B5EF4-FFF2-40B4-BE49-F238E27FC236}">
                  <a16:creationId xmlns:a16="http://schemas.microsoft.com/office/drawing/2014/main" id="{58BC042A-F9B8-4640-8964-A7C8A4369428}"/>
                </a:ext>
              </a:extLst>
            </p:cNvPr>
            <p:cNvSpPr txBox="1"/>
            <p:nvPr/>
          </p:nvSpPr>
          <p:spPr>
            <a:xfrm>
              <a:off x="4426744" y="2388890"/>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2</a:t>
              </a:r>
            </a:p>
          </p:txBody>
        </p:sp>
        <p:sp>
          <p:nvSpPr>
            <p:cNvPr id="23" name="TextBox 22">
              <a:extLst>
                <a:ext uri="{FF2B5EF4-FFF2-40B4-BE49-F238E27FC236}">
                  <a16:creationId xmlns:a16="http://schemas.microsoft.com/office/drawing/2014/main" id="{9B06666A-EB61-4F7E-BEEF-B18BBDB50EE8}"/>
                </a:ext>
              </a:extLst>
            </p:cNvPr>
            <p:cNvSpPr txBox="1"/>
            <p:nvPr/>
          </p:nvSpPr>
          <p:spPr>
            <a:xfrm>
              <a:off x="2589595" y="5730193"/>
              <a:ext cx="2315057"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Overlap (number of days)</a:t>
              </a:r>
            </a:p>
          </p:txBody>
        </p:sp>
        <p:sp>
          <p:nvSpPr>
            <p:cNvPr id="25" name="Rectangle 24">
              <a:extLst>
                <a:ext uri="{FF2B5EF4-FFF2-40B4-BE49-F238E27FC236}">
                  <a16:creationId xmlns:a16="http://schemas.microsoft.com/office/drawing/2014/main" id="{21E57CFB-A4E1-4663-91D9-CE996E1E5D28}"/>
                </a:ext>
              </a:extLst>
            </p:cNvPr>
            <p:cNvSpPr/>
            <p:nvPr/>
          </p:nvSpPr>
          <p:spPr>
            <a:xfrm>
              <a:off x="1538258" y="3193864"/>
              <a:ext cx="73152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4A6A99F-0459-4461-BE36-5DC0CEDBD9F1}"/>
                </a:ext>
              </a:extLst>
            </p:cNvPr>
            <p:cNvSpPr/>
            <p:nvPr/>
          </p:nvSpPr>
          <p:spPr>
            <a:xfrm>
              <a:off x="1538258" y="4412999"/>
              <a:ext cx="73152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A6E58D-BA5D-4DBB-9DF1-5D3630398D9D}"/>
                </a:ext>
              </a:extLst>
            </p:cNvPr>
            <p:cNvSpPr/>
            <p:nvPr/>
          </p:nvSpPr>
          <p:spPr>
            <a:xfrm>
              <a:off x="3262743" y="2325955"/>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65C5050-BF2D-4A77-BFFE-BA1510CC1950}"/>
                </a:ext>
              </a:extLst>
            </p:cNvPr>
            <p:cNvSpPr/>
            <p:nvPr/>
          </p:nvSpPr>
          <p:spPr>
            <a:xfrm>
              <a:off x="3262743" y="3544786"/>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045FB77-886C-4EEB-B1D5-85B500B66735}"/>
                </a:ext>
              </a:extLst>
            </p:cNvPr>
            <p:cNvSpPr/>
            <p:nvPr/>
          </p:nvSpPr>
          <p:spPr>
            <a:xfrm>
              <a:off x="3262743" y="4763921"/>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0BBF9C6-4228-4706-99B4-9550D9302AA0}"/>
                </a:ext>
              </a:extLst>
            </p:cNvPr>
            <p:cNvSpPr txBox="1"/>
            <p:nvPr/>
          </p:nvSpPr>
          <p:spPr>
            <a:xfrm>
              <a:off x="117856" y="5231907"/>
              <a:ext cx="2100473"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Time: day(s) at Location </a:t>
              </a:r>
              <a:r>
                <a:rPr lang="en-US" sz="1400" i="1" dirty="0">
                  <a:latin typeface="Times New Roman" panose="02020603050405020304" pitchFamily="18" charset="0"/>
                  <a:cs typeface="Times New Roman" panose="02020603050405020304" pitchFamily="18" charset="0"/>
                </a:rPr>
                <a:t>A</a:t>
              </a:r>
              <a:endParaRPr lang="en-US" sz="1400" dirty="0">
                <a:latin typeface="Times New Roman" panose="02020603050405020304" pitchFamily="18" charset="0"/>
                <a:cs typeface="Times New Roman" panose="02020603050405020304" pitchFamily="18" charset="0"/>
              </a:endParaRPr>
            </a:p>
          </p:txBody>
        </p:sp>
        <p:grpSp>
          <p:nvGrpSpPr>
            <p:cNvPr id="42" name="Group 41">
              <a:extLst>
                <a:ext uri="{FF2B5EF4-FFF2-40B4-BE49-F238E27FC236}">
                  <a16:creationId xmlns:a16="http://schemas.microsoft.com/office/drawing/2014/main" id="{83FA0C89-74EA-4889-8B0A-EF9A2146D871}"/>
                </a:ext>
              </a:extLst>
            </p:cNvPr>
            <p:cNvGrpSpPr/>
            <p:nvPr/>
          </p:nvGrpSpPr>
          <p:grpSpPr>
            <a:xfrm>
              <a:off x="762358" y="6230906"/>
              <a:ext cx="5486484" cy="309663"/>
              <a:chOff x="762358" y="6230906"/>
              <a:chExt cx="5486484" cy="309663"/>
            </a:xfrm>
          </p:grpSpPr>
          <p:sp>
            <p:nvSpPr>
              <p:cNvPr id="43" name="TextBox 42">
                <a:extLst>
                  <a:ext uri="{FF2B5EF4-FFF2-40B4-BE49-F238E27FC236}">
                    <a16:creationId xmlns:a16="http://schemas.microsoft.com/office/drawing/2014/main" id="{06870AC1-F0EC-4625-A5C1-C8FEECD36BDD}"/>
                  </a:ext>
                </a:extLst>
              </p:cNvPr>
              <p:cNvSpPr txBox="1"/>
              <p:nvPr/>
            </p:nvSpPr>
            <p:spPr>
              <a:xfrm>
                <a:off x="3119121" y="6280904"/>
                <a:ext cx="18288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9CF2938F-9D30-47E2-896A-F229960E3453}"/>
                  </a:ext>
                </a:extLst>
              </p:cNvPr>
              <p:cNvSpPr txBox="1"/>
              <p:nvPr/>
            </p:nvSpPr>
            <p:spPr>
              <a:xfrm>
                <a:off x="4736083" y="6293734"/>
                <a:ext cx="18288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AF34AD6A-4A1C-454A-B349-E6353E959830}"/>
                  </a:ext>
                </a:extLst>
              </p:cNvPr>
              <p:cNvSpPr txBox="1"/>
              <p:nvPr/>
            </p:nvSpPr>
            <p:spPr>
              <a:xfrm>
                <a:off x="3323510" y="6232792"/>
                <a:ext cx="112883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Certain dates</a:t>
                </a:r>
              </a:p>
            </p:txBody>
          </p:sp>
          <p:sp>
            <p:nvSpPr>
              <p:cNvPr id="46" name="TextBox 45">
                <a:extLst>
                  <a:ext uri="{FF2B5EF4-FFF2-40B4-BE49-F238E27FC236}">
                    <a16:creationId xmlns:a16="http://schemas.microsoft.com/office/drawing/2014/main" id="{318D1B5C-ACAC-4D17-8268-67DEEC97E7ED}"/>
                  </a:ext>
                </a:extLst>
              </p:cNvPr>
              <p:cNvSpPr txBox="1"/>
              <p:nvPr/>
            </p:nvSpPr>
            <p:spPr>
              <a:xfrm>
                <a:off x="4940471" y="6232792"/>
                <a:ext cx="130837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Uncertain dates</a:t>
                </a:r>
              </a:p>
            </p:txBody>
          </p:sp>
          <p:sp>
            <p:nvSpPr>
              <p:cNvPr id="47" name="Rectangle 46">
                <a:extLst>
                  <a:ext uri="{FF2B5EF4-FFF2-40B4-BE49-F238E27FC236}">
                    <a16:creationId xmlns:a16="http://schemas.microsoft.com/office/drawing/2014/main" id="{F118725D-BD80-4CDE-86E3-DB4D831469CF}"/>
                  </a:ext>
                </a:extLst>
              </p:cNvPr>
              <p:cNvSpPr/>
              <p:nvPr/>
            </p:nvSpPr>
            <p:spPr>
              <a:xfrm>
                <a:off x="762358" y="6360138"/>
                <a:ext cx="365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C7D332A8-E8E8-4704-B463-898E1C7BF2EB}"/>
                  </a:ext>
                </a:extLst>
              </p:cNvPr>
              <p:cNvSpPr txBox="1"/>
              <p:nvPr/>
            </p:nvSpPr>
            <p:spPr>
              <a:xfrm>
                <a:off x="1139574" y="6230906"/>
                <a:ext cx="172835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Infectious period (IP)</a:t>
                </a:r>
              </a:p>
            </p:txBody>
          </p:sp>
        </p:grpSp>
        <p:sp>
          <p:nvSpPr>
            <p:cNvPr id="50" name="Rectangle 49">
              <a:extLst>
                <a:ext uri="{FF2B5EF4-FFF2-40B4-BE49-F238E27FC236}">
                  <a16:creationId xmlns:a16="http://schemas.microsoft.com/office/drawing/2014/main" id="{D6F9D558-CEC2-4099-9EAF-CDAF9A9B327F}"/>
                </a:ext>
              </a:extLst>
            </p:cNvPr>
            <p:cNvSpPr/>
            <p:nvPr/>
          </p:nvSpPr>
          <p:spPr>
            <a:xfrm>
              <a:off x="1538258" y="1975033"/>
              <a:ext cx="73152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83</a:t>
            </a:fld>
            <a:endParaRPr lang="en-US" dirty="0"/>
          </a:p>
        </p:txBody>
      </p:sp>
    </p:spTree>
    <p:extLst>
      <p:ext uri="{BB962C8B-B14F-4D97-AF65-F5344CB8AC3E}">
        <p14:creationId xmlns:p14="http://schemas.microsoft.com/office/powerpoint/2010/main" val="31858038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20070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strength – re-exposure</a:t>
            </a:r>
            <a:r>
              <a:rPr lang="en-US" sz="4000" dirty="0">
                <a:latin typeface="Tahoma" panose="020B0604030504040204" pitchFamily="34" charset="0"/>
              </a:rPr>
              <a:t> </a:t>
            </a:r>
            <a:r>
              <a:rPr lang="en-US" sz="1000" dirty="0">
                <a:latin typeface="Tahoma" panose="020B0604030504040204" pitchFamily="34" charset="0"/>
              </a:rPr>
              <a:t>(2/5)</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30" name="Group 29" descr="Diagram illustrating how LATTE scores IP epi link strength that utilizes shaded horizontal bars to illustrate overlaps between persons.">
            <a:extLst>
              <a:ext uri="{FF2B5EF4-FFF2-40B4-BE49-F238E27FC236}">
                <a16:creationId xmlns:a16="http://schemas.microsoft.com/office/drawing/2014/main" id="{D475065B-2F94-4295-A42F-07F98A38B56A}"/>
              </a:ext>
            </a:extLst>
          </p:cNvPr>
          <p:cNvGrpSpPr/>
          <p:nvPr/>
        </p:nvGrpSpPr>
        <p:grpSpPr>
          <a:xfrm>
            <a:off x="117856" y="1382186"/>
            <a:ext cx="6130986" cy="5158383"/>
            <a:chOff x="117856" y="1382186"/>
            <a:chExt cx="6130986" cy="5158383"/>
          </a:xfrm>
        </p:grpSpPr>
        <p:grpSp>
          <p:nvGrpSpPr>
            <p:cNvPr id="24" name="Group 23" descr="Diagram illustrating how LATTE scores IP epi link strength that utilizes shaded horizontal bars to illustrate overlaps between persons.">
              <a:extLst>
                <a:ext uri="{FF2B5EF4-FFF2-40B4-BE49-F238E27FC236}">
                  <a16:creationId xmlns:a16="http://schemas.microsoft.com/office/drawing/2014/main" id="{1B4447CA-7AA3-40CC-9C98-5C81BA8ACCAD}"/>
                </a:ext>
              </a:extLst>
            </p:cNvPr>
            <p:cNvGrpSpPr/>
            <p:nvPr/>
          </p:nvGrpSpPr>
          <p:grpSpPr>
            <a:xfrm>
              <a:off x="117856" y="1899801"/>
              <a:ext cx="6130986" cy="4640768"/>
              <a:chOff x="117856" y="1899801"/>
              <a:chExt cx="6130986" cy="4640768"/>
            </a:xfrm>
          </p:grpSpPr>
          <p:cxnSp>
            <p:nvCxnSpPr>
              <p:cNvPr id="4" name="Straight Arrow Connector 3">
                <a:extLst>
                  <a:ext uri="{FF2B5EF4-FFF2-40B4-BE49-F238E27FC236}">
                    <a16:creationId xmlns:a16="http://schemas.microsoft.com/office/drawing/2014/main" id="{5BF8B6B4-8697-4773-AEAA-4E9EC1533D31}"/>
                  </a:ext>
                </a:extLst>
              </p:cNvPr>
              <p:cNvCxnSpPr/>
              <p:nvPr/>
            </p:nvCxnSpPr>
            <p:spPr>
              <a:xfrm>
                <a:off x="2233475" y="5395357"/>
                <a:ext cx="3704605"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0B91393-EA85-482F-A682-5E85D6BC11AF}"/>
                  </a:ext>
                </a:extLst>
              </p:cNvPr>
              <p:cNvSpPr txBox="1"/>
              <p:nvPr/>
            </p:nvSpPr>
            <p:spPr>
              <a:xfrm>
                <a:off x="1537612" y="2067432"/>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6C9F19F-C956-4B2A-A428-E92C2E90F4C9}"/>
                  </a:ext>
                </a:extLst>
              </p:cNvPr>
              <p:cNvSpPr txBox="1"/>
              <p:nvPr/>
            </p:nvSpPr>
            <p:spPr>
              <a:xfrm>
                <a:off x="3261990" y="2422431"/>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C6C812D3-1F5E-4B79-BF04-9F17DA989126}"/>
                  </a:ext>
                </a:extLst>
              </p:cNvPr>
              <p:cNvGrpSpPr/>
              <p:nvPr/>
            </p:nvGrpSpPr>
            <p:grpSpPr>
              <a:xfrm>
                <a:off x="3264019" y="5489265"/>
                <a:ext cx="926694" cy="186834"/>
                <a:chOff x="3526695" y="5195809"/>
                <a:chExt cx="926694" cy="186834"/>
              </a:xfrm>
            </p:grpSpPr>
            <p:cxnSp>
              <p:nvCxnSpPr>
                <p:cNvPr id="8" name="Straight Arrow Connector 7">
                  <a:extLst>
                    <a:ext uri="{FF2B5EF4-FFF2-40B4-BE49-F238E27FC236}">
                      <a16:creationId xmlns:a16="http://schemas.microsoft.com/office/drawing/2014/main" id="{B6453F45-513E-4EE4-A447-8F73B852D008}"/>
                    </a:ext>
                  </a:extLst>
                </p:cNvPr>
                <p:cNvCxnSpPr/>
                <p:nvPr/>
              </p:nvCxnSpPr>
              <p:spPr>
                <a:xfrm flipH="1" flipV="1">
                  <a:off x="3530443" y="5289445"/>
                  <a:ext cx="914400"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2D2AFD9-E642-46E8-8BC6-E80B0AD9AFA8}"/>
                    </a:ext>
                  </a:extLst>
                </p:cNvPr>
                <p:cNvCxnSpPr/>
                <p:nvPr/>
              </p:nvCxnSpPr>
              <p:spPr>
                <a:xfrm>
                  <a:off x="3526695" y="5199763"/>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55ECE5-14C8-4992-BB73-7329429EFC8A}"/>
                    </a:ext>
                  </a:extLst>
                </p:cNvPr>
                <p:cNvCxnSpPr/>
                <p:nvPr/>
              </p:nvCxnSpPr>
              <p:spPr>
                <a:xfrm>
                  <a:off x="4453389" y="5195809"/>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24CE817C-1DDA-4958-BB25-EEEAC6D5C17E}"/>
                  </a:ext>
                </a:extLst>
              </p:cNvPr>
              <p:cNvCxnSpPr/>
              <p:nvPr/>
            </p:nvCxnSpPr>
            <p:spPr>
              <a:xfrm>
                <a:off x="4189372" y="1899801"/>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201FAA-FF4E-4FCA-B77B-D3336D633C97}"/>
                  </a:ext>
                </a:extLst>
              </p:cNvPr>
              <p:cNvCxnSpPr/>
              <p:nvPr/>
            </p:nvCxnSpPr>
            <p:spPr>
              <a:xfrm>
                <a:off x="3262177" y="1904589"/>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A5016B0-920F-4B21-9A0F-0C9F9AEE0E1B}"/>
                  </a:ext>
                </a:extLst>
              </p:cNvPr>
              <p:cNvSpPr txBox="1"/>
              <p:nvPr/>
            </p:nvSpPr>
            <p:spPr>
              <a:xfrm>
                <a:off x="1537612" y="3285743"/>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8E5A277-9D45-4D16-93DD-64C5A6A0A6F3}"/>
                  </a:ext>
                </a:extLst>
              </p:cNvPr>
              <p:cNvSpPr txBox="1"/>
              <p:nvPr/>
            </p:nvSpPr>
            <p:spPr>
              <a:xfrm>
                <a:off x="3261990" y="3640742"/>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73BA78B-5CEF-47F3-9743-E3784B78618E}"/>
                  </a:ext>
                </a:extLst>
              </p:cNvPr>
              <p:cNvSpPr txBox="1"/>
              <p:nvPr/>
            </p:nvSpPr>
            <p:spPr>
              <a:xfrm>
                <a:off x="1537612" y="4501062"/>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6E823BB-65F8-4830-9D9D-552CFB15AAFC}"/>
                  </a:ext>
                </a:extLst>
              </p:cNvPr>
              <p:cNvSpPr txBox="1"/>
              <p:nvPr/>
            </p:nvSpPr>
            <p:spPr>
              <a:xfrm>
                <a:off x="3261990" y="4856061"/>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28FEE2A5-BC80-4D85-9C6A-B7777D3FEA10}"/>
                  </a:ext>
                </a:extLst>
              </p:cNvPr>
              <p:cNvSpPr txBox="1"/>
              <p:nvPr/>
            </p:nvSpPr>
            <p:spPr>
              <a:xfrm>
                <a:off x="2108599" y="4473756"/>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18" name="TextBox 17">
                <a:extLst>
                  <a:ext uri="{FF2B5EF4-FFF2-40B4-BE49-F238E27FC236}">
                    <a16:creationId xmlns:a16="http://schemas.microsoft.com/office/drawing/2014/main" id="{4108A349-6562-4D13-8E72-ACE4F9B4D1D7}"/>
                  </a:ext>
                </a:extLst>
              </p:cNvPr>
              <p:cNvSpPr txBox="1"/>
              <p:nvPr/>
            </p:nvSpPr>
            <p:spPr>
              <a:xfrm>
                <a:off x="4426744" y="3606328"/>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2</a:t>
                </a:r>
              </a:p>
            </p:txBody>
          </p:sp>
          <p:sp>
            <p:nvSpPr>
              <p:cNvPr id="19" name="TextBox 18">
                <a:extLst>
                  <a:ext uri="{FF2B5EF4-FFF2-40B4-BE49-F238E27FC236}">
                    <a16:creationId xmlns:a16="http://schemas.microsoft.com/office/drawing/2014/main" id="{CBBA9912-700C-4F3F-8535-0305333A582F}"/>
                  </a:ext>
                </a:extLst>
              </p:cNvPr>
              <p:cNvSpPr txBox="1"/>
              <p:nvPr/>
            </p:nvSpPr>
            <p:spPr>
              <a:xfrm>
                <a:off x="2108599" y="3256695"/>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20" name="TextBox 19">
                <a:extLst>
                  <a:ext uri="{FF2B5EF4-FFF2-40B4-BE49-F238E27FC236}">
                    <a16:creationId xmlns:a16="http://schemas.microsoft.com/office/drawing/2014/main" id="{0BF2C372-0A40-44F9-AEF7-161D6A9E98D5}"/>
                  </a:ext>
                </a:extLst>
              </p:cNvPr>
              <p:cNvSpPr txBox="1"/>
              <p:nvPr/>
            </p:nvSpPr>
            <p:spPr>
              <a:xfrm>
                <a:off x="2109791" y="2036978"/>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21" name="TextBox 20">
                <a:extLst>
                  <a:ext uri="{FF2B5EF4-FFF2-40B4-BE49-F238E27FC236}">
                    <a16:creationId xmlns:a16="http://schemas.microsoft.com/office/drawing/2014/main" id="{D0961E74-EDDC-4D76-A0D4-C51E62582CBF}"/>
                  </a:ext>
                </a:extLst>
              </p:cNvPr>
              <p:cNvSpPr txBox="1"/>
              <p:nvPr/>
            </p:nvSpPr>
            <p:spPr>
              <a:xfrm>
                <a:off x="4426558" y="4819016"/>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2</a:t>
                </a:r>
              </a:p>
            </p:txBody>
          </p:sp>
          <p:sp>
            <p:nvSpPr>
              <p:cNvPr id="22" name="TextBox 21">
                <a:extLst>
                  <a:ext uri="{FF2B5EF4-FFF2-40B4-BE49-F238E27FC236}">
                    <a16:creationId xmlns:a16="http://schemas.microsoft.com/office/drawing/2014/main" id="{58BC042A-F9B8-4640-8964-A7C8A4369428}"/>
                  </a:ext>
                </a:extLst>
              </p:cNvPr>
              <p:cNvSpPr txBox="1"/>
              <p:nvPr/>
            </p:nvSpPr>
            <p:spPr>
              <a:xfrm>
                <a:off x="4426744" y="2388890"/>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2</a:t>
                </a:r>
              </a:p>
            </p:txBody>
          </p:sp>
          <p:sp>
            <p:nvSpPr>
              <p:cNvPr id="23" name="TextBox 22">
                <a:extLst>
                  <a:ext uri="{FF2B5EF4-FFF2-40B4-BE49-F238E27FC236}">
                    <a16:creationId xmlns:a16="http://schemas.microsoft.com/office/drawing/2014/main" id="{9B06666A-EB61-4F7E-BEEF-B18BBDB50EE8}"/>
                  </a:ext>
                </a:extLst>
              </p:cNvPr>
              <p:cNvSpPr txBox="1"/>
              <p:nvPr/>
            </p:nvSpPr>
            <p:spPr>
              <a:xfrm>
                <a:off x="2589595" y="5730193"/>
                <a:ext cx="2315057"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Overlap (number of days)</a:t>
                </a:r>
              </a:p>
            </p:txBody>
          </p:sp>
          <p:sp>
            <p:nvSpPr>
              <p:cNvPr id="25" name="Rectangle 24">
                <a:extLst>
                  <a:ext uri="{FF2B5EF4-FFF2-40B4-BE49-F238E27FC236}">
                    <a16:creationId xmlns:a16="http://schemas.microsoft.com/office/drawing/2014/main" id="{21E57CFB-A4E1-4663-91D9-CE996E1E5D28}"/>
                  </a:ext>
                </a:extLst>
              </p:cNvPr>
              <p:cNvSpPr/>
              <p:nvPr/>
            </p:nvSpPr>
            <p:spPr>
              <a:xfrm>
                <a:off x="1538258" y="3193864"/>
                <a:ext cx="73152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4A6A99F-0459-4461-BE36-5DC0CEDBD9F1}"/>
                  </a:ext>
                </a:extLst>
              </p:cNvPr>
              <p:cNvSpPr/>
              <p:nvPr/>
            </p:nvSpPr>
            <p:spPr>
              <a:xfrm>
                <a:off x="1538258" y="4412999"/>
                <a:ext cx="73152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A6E58D-BA5D-4DBB-9DF1-5D3630398D9D}"/>
                  </a:ext>
                </a:extLst>
              </p:cNvPr>
              <p:cNvSpPr/>
              <p:nvPr/>
            </p:nvSpPr>
            <p:spPr>
              <a:xfrm>
                <a:off x="3262743" y="2325955"/>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65C5050-BF2D-4A77-BFFE-BA1510CC1950}"/>
                  </a:ext>
                </a:extLst>
              </p:cNvPr>
              <p:cNvSpPr/>
              <p:nvPr/>
            </p:nvSpPr>
            <p:spPr>
              <a:xfrm>
                <a:off x="3262743" y="3544786"/>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045FB77-886C-4EEB-B1D5-85B500B66735}"/>
                  </a:ext>
                </a:extLst>
              </p:cNvPr>
              <p:cNvSpPr/>
              <p:nvPr/>
            </p:nvSpPr>
            <p:spPr>
              <a:xfrm>
                <a:off x="3262743" y="4763921"/>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0BBF9C6-4228-4706-99B4-9550D9302AA0}"/>
                  </a:ext>
                </a:extLst>
              </p:cNvPr>
              <p:cNvSpPr txBox="1"/>
              <p:nvPr/>
            </p:nvSpPr>
            <p:spPr>
              <a:xfrm>
                <a:off x="117856" y="5231907"/>
                <a:ext cx="2100473"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Time: day(s) at Location </a:t>
                </a:r>
                <a:r>
                  <a:rPr lang="en-US" sz="1400" i="1" dirty="0">
                    <a:latin typeface="Times New Roman" panose="02020603050405020304" pitchFamily="18" charset="0"/>
                    <a:cs typeface="Times New Roman" panose="02020603050405020304" pitchFamily="18" charset="0"/>
                  </a:rPr>
                  <a:t>A</a:t>
                </a:r>
                <a:endParaRPr lang="en-US" sz="1400" dirty="0">
                  <a:latin typeface="Times New Roman" panose="02020603050405020304" pitchFamily="18" charset="0"/>
                  <a:cs typeface="Times New Roman" panose="02020603050405020304" pitchFamily="18" charset="0"/>
                </a:endParaRPr>
              </a:p>
            </p:txBody>
          </p:sp>
          <p:grpSp>
            <p:nvGrpSpPr>
              <p:cNvPr id="42" name="Group 41">
                <a:extLst>
                  <a:ext uri="{FF2B5EF4-FFF2-40B4-BE49-F238E27FC236}">
                    <a16:creationId xmlns:a16="http://schemas.microsoft.com/office/drawing/2014/main" id="{83FA0C89-74EA-4889-8B0A-EF9A2146D871}"/>
                  </a:ext>
                </a:extLst>
              </p:cNvPr>
              <p:cNvGrpSpPr/>
              <p:nvPr/>
            </p:nvGrpSpPr>
            <p:grpSpPr>
              <a:xfrm>
                <a:off x="762358" y="6230906"/>
                <a:ext cx="5486484" cy="309663"/>
                <a:chOff x="762358" y="6230906"/>
                <a:chExt cx="5486484" cy="309663"/>
              </a:xfrm>
            </p:grpSpPr>
            <p:sp>
              <p:nvSpPr>
                <p:cNvPr id="43" name="TextBox 42">
                  <a:extLst>
                    <a:ext uri="{FF2B5EF4-FFF2-40B4-BE49-F238E27FC236}">
                      <a16:creationId xmlns:a16="http://schemas.microsoft.com/office/drawing/2014/main" id="{06870AC1-F0EC-4625-A5C1-C8FEECD36BDD}"/>
                    </a:ext>
                  </a:extLst>
                </p:cNvPr>
                <p:cNvSpPr txBox="1"/>
                <p:nvPr/>
              </p:nvSpPr>
              <p:spPr>
                <a:xfrm>
                  <a:off x="3119121" y="6280904"/>
                  <a:ext cx="18288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9CF2938F-9D30-47E2-896A-F229960E3453}"/>
                    </a:ext>
                  </a:extLst>
                </p:cNvPr>
                <p:cNvSpPr txBox="1"/>
                <p:nvPr/>
              </p:nvSpPr>
              <p:spPr>
                <a:xfrm>
                  <a:off x="4736083" y="6293734"/>
                  <a:ext cx="18288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AF34AD6A-4A1C-454A-B349-E6353E959830}"/>
                    </a:ext>
                  </a:extLst>
                </p:cNvPr>
                <p:cNvSpPr txBox="1"/>
                <p:nvPr/>
              </p:nvSpPr>
              <p:spPr>
                <a:xfrm>
                  <a:off x="3323510" y="6232792"/>
                  <a:ext cx="112883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Certain dates</a:t>
                  </a:r>
                </a:p>
              </p:txBody>
            </p:sp>
            <p:sp>
              <p:nvSpPr>
                <p:cNvPr id="46" name="TextBox 45">
                  <a:extLst>
                    <a:ext uri="{FF2B5EF4-FFF2-40B4-BE49-F238E27FC236}">
                      <a16:creationId xmlns:a16="http://schemas.microsoft.com/office/drawing/2014/main" id="{318D1B5C-ACAC-4D17-8268-67DEEC97E7ED}"/>
                    </a:ext>
                  </a:extLst>
                </p:cNvPr>
                <p:cNvSpPr txBox="1"/>
                <p:nvPr/>
              </p:nvSpPr>
              <p:spPr>
                <a:xfrm>
                  <a:off x="4940471" y="6232792"/>
                  <a:ext cx="130837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Uncertain dates</a:t>
                  </a:r>
                </a:p>
              </p:txBody>
            </p:sp>
            <p:sp>
              <p:nvSpPr>
                <p:cNvPr id="47" name="Rectangle 46">
                  <a:extLst>
                    <a:ext uri="{FF2B5EF4-FFF2-40B4-BE49-F238E27FC236}">
                      <a16:creationId xmlns:a16="http://schemas.microsoft.com/office/drawing/2014/main" id="{F118725D-BD80-4CDE-86E3-DB4D831469CF}"/>
                    </a:ext>
                  </a:extLst>
                </p:cNvPr>
                <p:cNvSpPr/>
                <p:nvPr/>
              </p:nvSpPr>
              <p:spPr>
                <a:xfrm>
                  <a:off x="762358" y="6360138"/>
                  <a:ext cx="365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C7D332A8-E8E8-4704-B463-898E1C7BF2EB}"/>
                    </a:ext>
                  </a:extLst>
                </p:cNvPr>
                <p:cNvSpPr txBox="1"/>
                <p:nvPr/>
              </p:nvSpPr>
              <p:spPr>
                <a:xfrm>
                  <a:off x="1139574" y="6230906"/>
                  <a:ext cx="172835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Infectious period (IP)</a:t>
                  </a:r>
                </a:p>
              </p:txBody>
            </p:sp>
          </p:grpSp>
          <p:sp>
            <p:nvSpPr>
              <p:cNvPr id="50" name="Rectangle 49">
                <a:extLst>
                  <a:ext uri="{FF2B5EF4-FFF2-40B4-BE49-F238E27FC236}">
                    <a16:creationId xmlns:a16="http://schemas.microsoft.com/office/drawing/2014/main" id="{D6F9D558-CEC2-4099-9EAF-CDAF9A9B327F}"/>
                  </a:ext>
                </a:extLst>
              </p:cNvPr>
              <p:cNvSpPr/>
              <p:nvPr/>
            </p:nvSpPr>
            <p:spPr>
              <a:xfrm>
                <a:off x="1538258" y="1975033"/>
                <a:ext cx="73152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Down Arrow 10">
              <a:extLst>
                <a:ext uri="{FF2B5EF4-FFF2-40B4-BE49-F238E27FC236}">
                  <a16:creationId xmlns:a16="http://schemas.microsoft.com/office/drawing/2014/main" id="{D15ED4D7-DDFF-4013-8E6B-0236599B0685}"/>
                </a:ext>
              </a:extLst>
            </p:cNvPr>
            <p:cNvSpPr/>
            <p:nvPr/>
          </p:nvSpPr>
          <p:spPr>
            <a:xfrm rot="18365286">
              <a:off x="1153882" y="1101867"/>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9" name="Down Arrow 10">
              <a:extLst>
                <a:ext uri="{FF2B5EF4-FFF2-40B4-BE49-F238E27FC236}">
                  <a16:creationId xmlns:a16="http://schemas.microsoft.com/office/drawing/2014/main" id="{8A78C625-707C-4EBF-8812-A05725819541}"/>
                </a:ext>
              </a:extLst>
            </p:cNvPr>
            <p:cNvSpPr/>
            <p:nvPr/>
          </p:nvSpPr>
          <p:spPr>
            <a:xfrm rot="18365286">
              <a:off x="1148441" y="2321361"/>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0" name="Down Arrow 10">
              <a:extLst>
                <a:ext uri="{FF2B5EF4-FFF2-40B4-BE49-F238E27FC236}">
                  <a16:creationId xmlns:a16="http://schemas.microsoft.com/office/drawing/2014/main" id="{3CB5223D-FED5-4F03-BE61-FEF5B83FD6AA}"/>
                </a:ext>
              </a:extLst>
            </p:cNvPr>
            <p:cNvSpPr/>
            <p:nvPr/>
          </p:nvSpPr>
          <p:spPr>
            <a:xfrm rot="18365286">
              <a:off x="1153881" y="3540332"/>
              <a:ext cx="288758" cy="849395"/>
            </a:xfrm>
            <a:prstGeom prst="downArrow">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84</a:t>
            </a:fld>
            <a:endParaRPr lang="en-US" dirty="0"/>
          </a:p>
        </p:txBody>
      </p:sp>
    </p:spTree>
    <p:extLst>
      <p:ext uri="{BB962C8B-B14F-4D97-AF65-F5344CB8AC3E}">
        <p14:creationId xmlns:p14="http://schemas.microsoft.com/office/powerpoint/2010/main" val="1514980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20070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strength – re-exposure</a:t>
            </a:r>
            <a:r>
              <a:rPr lang="en-US" sz="4000" dirty="0">
                <a:latin typeface="Tahoma" panose="020B0604030504040204" pitchFamily="34" charset="0"/>
              </a:rPr>
              <a:t> </a:t>
            </a:r>
            <a:r>
              <a:rPr lang="en-US" sz="1000" dirty="0">
                <a:latin typeface="Tahoma" panose="020B0604030504040204" pitchFamily="34" charset="0"/>
              </a:rPr>
              <a:t>(3/5)</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13" name="Group 12" descr="Diagram illustrating how LATTE scores IP epi link strength that utilizes shaded horizontal bars to illustrate overlaps between persons.">
            <a:extLst>
              <a:ext uri="{FF2B5EF4-FFF2-40B4-BE49-F238E27FC236}">
                <a16:creationId xmlns:a16="http://schemas.microsoft.com/office/drawing/2014/main" id="{A80B953C-9D60-4A69-A7CD-389DA5D70DF8}"/>
              </a:ext>
            </a:extLst>
          </p:cNvPr>
          <p:cNvGrpSpPr/>
          <p:nvPr/>
        </p:nvGrpSpPr>
        <p:grpSpPr>
          <a:xfrm>
            <a:off x="117856" y="1899801"/>
            <a:ext cx="6130986" cy="4640768"/>
            <a:chOff x="117856" y="1899801"/>
            <a:chExt cx="6130986" cy="4640768"/>
          </a:xfrm>
        </p:grpSpPr>
        <p:cxnSp>
          <p:nvCxnSpPr>
            <p:cNvPr id="4" name="Straight Arrow Connector 3">
              <a:extLst>
                <a:ext uri="{FF2B5EF4-FFF2-40B4-BE49-F238E27FC236}">
                  <a16:creationId xmlns:a16="http://schemas.microsoft.com/office/drawing/2014/main" id="{98310C2D-E696-46B1-9177-C02A4E109FF6}"/>
                </a:ext>
              </a:extLst>
            </p:cNvPr>
            <p:cNvCxnSpPr/>
            <p:nvPr/>
          </p:nvCxnSpPr>
          <p:spPr>
            <a:xfrm>
              <a:off x="2233475" y="5395357"/>
              <a:ext cx="3704605"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178773-558C-4FF7-8AAC-0688C910E932}"/>
                </a:ext>
              </a:extLst>
            </p:cNvPr>
            <p:cNvSpPr txBox="1"/>
            <p:nvPr/>
          </p:nvSpPr>
          <p:spPr>
            <a:xfrm>
              <a:off x="1537612" y="2067432"/>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B9879E6-C63B-441C-9D74-05F5EE72E8EA}"/>
                </a:ext>
              </a:extLst>
            </p:cNvPr>
            <p:cNvSpPr txBox="1"/>
            <p:nvPr/>
          </p:nvSpPr>
          <p:spPr>
            <a:xfrm>
              <a:off x="3261990" y="2422431"/>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F284420F-E277-4F54-AC22-0DE58EFF7767}"/>
                </a:ext>
              </a:extLst>
            </p:cNvPr>
            <p:cNvGrpSpPr/>
            <p:nvPr/>
          </p:nvGrpSpPr>
          <p:grpSpPr>
            <a:xfrm>
              <a:off x="3264019" y="5489265"/>
              <a:ext cx="926694" cy="186834"/>
              <a:chOff x="3526695" y="5195809"/>
              <a:chExt cx="926694" cy="186834"/>
            </a:xfrm>
          </p:grpSpPr>
          <p:cxnSp>
            <p:nvCxnSpPr>
              <p:cNvPr id="8" name="Straight Arrow Connector 7">
                <a:extLst>
                  <a:ext uri="{FF2B5EF4-FFF2-40B4-BE49-F238E27FC236}">
                    <a16:creationId xmlns:a16="http://schemas.microsoft.com/office/drawing/2014/main" id="{A624D30C-F901-4501-BCDA-F6BA20253A45}"/>
                  </a:ext>
                </a:extLst>
              </p:cNvPr>
              <p:cNvCxnSpPr/>
              <p:nvPr/>
            </p:nvCxnSpPr>
            <p:spPr>
              <a:xfrm flipH="1" flipV="1">
                <a:off x="3530443" y="5289445"/>
                <a:ext cx="914400"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7BB645-FF05-40F3-B71A-7E51AAEED549}"/>
                  </a:ext>
                </a:extLst>
              </p:cNvPr>
              <p:cNvCxnSpPr/>
              <p:nvPr/>
            </p:nvCxnSpPr>
            <p:spPr>
              <a:xfrm>
                <a:off x="3526695" y="5199763"/>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5877883-D8C8-4A4B-B04E-E54F3E591369}"/>
                  </a:ext>
                </a:extLst>
              </p:cNvPr>
              <p:cNvCxnSpPr/>
              <p:nvPr/>
            </p:nvCxnSpPr>
            <p:spPr>
              <a:xfrm>
                <a:off x="4453389" y="5195809"/>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8C50A059-F467-4555-BC40-B2BB1757C2F1}"/>
                </a:ext>
              </a:extLst>
            </p:cNvPr>
            <p:cNvCxnSpPr/>
            <p:nvPr/>
          </p:nvCxnSpPr>
          <p:spPr>
            <a:xfrm>
              <a:off x="4189372" y="1899801"/>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105AD5-8572-4391-AB0B-4C6E6DDCDD53}"/>
                </a:ext>
              </a:extLst>
            </p:cNvPr>
            <p:cNvCxnSpPr/>
            <p:nvPr/>
          </p:nvCxnSpPr>
          <p:spPr>
            <a:xfrm>
              <a:off x="3262177" y="1904589"/>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F993C2-A1E2-4108-954B-C822D05347D8}"/>
                </a:ext>
              </a:extLst>
            </p:cNvPr>
            <p:cNvSpPr txBox="1"/>
            <p:nvPr/>
          </p:nvSpPr>
          <p:spPr>
            <a:xfrm>
              <a:off x="2109791" y="2036978"/>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22" name="TextBox 21">
              <a:extLst>
                <a:ext uri="{FF2B5EF4-FFF2-40B4-BE49-F238E27FC236}">
                  <a16:creationId xmlns:a16="http://schemas.microsoft.com/office/drawing/2014/main" id="{E9308766-8846-408D-80C8-E32022322E0B}"/>
                </a:ext>
              </a:extLst>
            </p:cNvPr>
            <p:cNvSpPr txBox="1"/>
            <p:nvPr/>
          </p:nvSpPr>
          <p:spPr>
            <a:xfrm>
              <a:off x="4426744" y="2388890"/>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2</a:t>
              </a:r>
            </a:p>
          </p:txBody>
        </p:sp>
        <p:sp>
          <p:nvSpPr>
            <p:cNvPr id="23" name="TextBox 22">
              <a:extLst>
                <a:ext uri="{FF2B5EF4-FFF2-40B4-BE49-F238E27FC236}">
                  <a16:creationId xmlns:a16="http://schemas.microsoft.com/office/drawing/2014/main" id="{605D2AD4-78BF-432E-AD4D-8CBDF9757552}"/>
                </a:ext>
              </a:extLst>
            </p:cNvPr>
            <p:cNvSpPr txBox="1"/>
            <p:nvPr/>
          </p:nvSpPr>
          <p:spPr>
            <a:xfrm>
              <a:off x="2589595" y="5730193"/>
              <a:ext cx="2315057"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Overlap (number of days)</a:t>
              </a:r>
            </a:p>
          </p:txBody>
        </p:sp>
        <p:sp>
          <p:nvSpPr>
            <p:cNvPr id="24" name="Rectangle 23">
              <a:extLst>
                <a:ext uri="{FF2B5EF4-FFF2-40B4-BE49-F238E27FC236}">
                  <a16:creationId xmlns:a16="http://schemas.microsoft.com/office/drawing/2014/main" id="{60A99B79-EB7D-40B1-92E8-2B620156178F}"/>
                </a:ext>
              </a:extLst>
            </p:cNvPr>
            <p:cNvSpPr/>
            <p:nvPr/>
          </p:nvSpPr>
          <p:spPr>
            <a:xfrm>
              <a:off x="1538258" y="1975033"/>
              <a:ext cx="73152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0D2DF12-784A-4172-8540-229CD9C5FAC4}"/>
                </a:ext>
              </a:extLst>
            </p:cNvPr>
            <p:cNvSpPr/>
            <p:nvPr/>
          </p:nvSpPr>
          <p:spPr>
            <a:xfrm>
              <a:off x="3262743" y="2325955"/>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4DA2B83-3E00-468F-8032-7288C329D639}"/>
                </a:ext>
              </a:extLst>
            </p:cNvPr>
            <p:cNvSpPr txBox="1"/>
            <p:nvPr/>
          </p:nvSpPr>
          <p:spPr>
            <a:xfrm>
              <a:off x="117856" y="5231907"/>
              <a:ext cx="2100473"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Time: day(s) at Location </a:t>
              </a:r>
              <a:r>
                <a:rPr lang="en-US" sz="1400" i="1" dirty="0">
                  <a:latin typeface="Times New Roman" panose="02020603050405020304" pitchFamily="18" charset="0"/>
                  <a:cs typeface="Times New Roman" panose="02020603050405020304" pitchFamily="18" charset="0"/>
                </a:rPr>
                <a:t>A</a:t>
              </a:r>
              <a:endParaRPr lang="en-US" sz="1400" dirty="0">
                <a:latin typeface="Times New Roman" panose="02020603050405020304" pitchFamily="18" charset="0"/>
                <a:cs typeface="Times New Roman" panose="02020603050405020304" pitchFamily="18" charset="0"/>
              </a:endParaRPr>
            </a:p>
          </p:txBody>
        </p:sp>
        <p:grpSp>
          <p:nvGrpSpPr>
            <p:cNvPr id="42" name="Group 41">
              <a:extLst>
                <a:ext uri="{FF2B5EF4-FFF2-40B4-BE49-F238E27FC236}">
                  <a16:creationId xmlns:a16="http://schemas.microsoft.com/office/drawing/2014/main" id="{738F246D-9462-4D96-B081-AA03758CC4A6}"/>
                </a:ext>
              </a:extLst>
            </p:cNvPr>
            <p:cNvGrpSpPr/>
            <p:nvPr/>
          </p:nvGrpSpPr>
          <p:grpSpPr>
            <a:xfrm>
              <a:off x="762358" y="6230906"/>
              <a:ext cx="5486484" cy="309663"/>
              <a:chOff x="762358" y="6230906"/>
              <a:chExt cx="5486484" cy="309663"/>
            </a:xfrm>
          </p:grpSpPr>
          <p:sp>
            <p:nvSpPr>
              <p:cNvPr id="46" name="TextBox 45">
                <a:extLst>
                  <a:ext uri="{FF2B5EF4-FFF2-40B4-BE49-F238E27FC236}">
                    <a16:creationId xmlns:a16="http://schemas.microsoft.com/office/drawing/2014/main" id="{3D9CA484-443B-462F-ADCE-375429C2862E}"/>
                  </a:ext>
                </a:extLst>
              </p:cNvPr>
              <p:cNvSpPr txBox="1"/>
              <p:nvPr/>
            </p:nvSpPr>
            <p:spPr>
              <a:xfrm>
                <a:off x="3119121" y="6280904"/>
                <a:ext cx="18288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65110BC7-6181-4C8A-921B-9606122D1B25}"/>
                  </a:ext>
                </a:extLst>
              </p:cNvPr>
              <p:cNvSpPr txBox="1"/>
              <p:nvPr/>
            </p:nvSpPr>
            <p:spPr>
              <a:xfrm>
                <a:off x="4736083" y="6293734"/>
                <a:ext cx="18288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1D7C8721-0298-4A31-850D-9D00D4388E85}"/>
                  </a:ext>
                </a:extLst>
              </p:cNvPr>
              <p:cNvSpPr txBox="1"/>
              <p:nvPr/>
            </p:nvSpPr>
            <p:spPr>
              <a:xfrm>
                <a:off x="3323510" y="6232792"/>
                <a:ext cx="112883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Certain dates</a:t>
                </a:r>
              </a:p>
            </p:txBody>
          </p:sp>
          <p:sp>
            <p:nvSpPr>
              <p:cNvPr id="49" name="TextBox 48">
                <a:extLst>
                  <a:ext uri="{FF2B5EF4-FFF2-40B4-BE49-F238E27FC236}">
                    <a16:creationId xmlns:a16="http://schemas.microsoft.com/office/drawing/2014/main" id="{B1AA58AD-BDF9-4D42-929C-5540460FE10D}"/>
                  </a:ext>
                </a:extLst>
              </p:cNvPr>
              <p:cNvSpPr txBox="1"/>
              <p:nvPr/>
            </p:nvSpPr>
            <p:spPr>
              <a:xfrm>
                <a:off x="4940471" y="6232792"/>
                <a:ext cx="130837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Uncertain dates</a:t>
                </a:r>
              </a:p>
            </p:txBody>
          </p:sp>
          <p:sp>
            <p:nvSpPr>
              <p:cNvPr id="50" name="Rectangle 49">
                <a:extLst>
                  <a:ext uri="{FF2B5EF4-FFF2-40B4-BE49-F238E27FC236}">
                    <a16:creationId xmlns:a16="http://schemas.microsoft.com/office/drawing/2014/main" id="{73128626-5317-4A2D-B01D-D6725D696EC7}"/>
                  </a:ext>
                </a:extLst>
              </p:cNvPr>
              <p:cNvSpPr/>
              <p:nvPr/>
            </p:nvSpPr>
            <p:spPr>
              <a:xfrm>
                <a:off x="762358" y="6360138"/>
                <a:ext cx="365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CEC61E7-0699-4631-B9EA-6E4E262BF11B}"/>
                  </a:ext>
                </a:extLst>
              </p:cNvPr>
              <p:cNvSpPr txBox="1"/>
              <p:nvPr/>
            </p:nvSpPr>
            <p:spPr>
              <a:xfrm>
                <a:off x="1139574" y="6230906"/>
                <a:ext cx="172835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Infectious period (IP)</a:t>
                </a:r>
              </a:p>
            </p:txBody>
          </p:sp>
        </p:grpSp>
      </p:grpSp>
      <p:grpSp>
        <p:nvGrpSpPr>
          <p:cNvPr id="14" name="Group 13" descr="Table documenting how LATTE scores IP epi link strength.">
            <a:extLst>
              <a:ext uri="{FF2B5EF4-FFF2-40B4-BE49-F238E27FC236}">
                <a16:creationId xmlns:a16="http://schemas.microsoft.com/office/drawing/2014/main" id="{1F1B1841-D957-4EC9-ACB6-9E8770DA7245}"/>
              </a:ext>
            </a:extLst>
          </p:cNvPr>
          <p:cNvGrpSpPr/>
          <p:nvPr/>
        </p:nvGrpSpPr>
        <p:grpSpPr>
          <a:xfrm>
            <a:off x="5938080" y="969806"/>
            <a:ext cx="5395225" cy="4212164"/>
            <a:chOff x="5938080" y="969806"/>
            <a:chExt cx="5395225" cy="4212164"/>
          </a:xfrm>
        </p:grpSpPr>
        <p:cxnSp>
          <p:nvCxnSpPr>
            <p:cNvPr id="43" name="Straight Connector 42">
              <a:extLst>
                <a:ext uri="{FF2B5EF4-FFF2-40B4-BE49-F238E27FC236}">
                  <a16:creationId xmlns:a16="http://schemas.microsoft.com/office/drawing/2014/main" id="{835ACD67-C31F-4EF6-BE3F-4C18F5AAD6E2}"/>
                </a:ext>
              </a:extLst>
            </p:cNvPr>
            <p:cNvCxnSpPr/>
            <p:nvPr/>
          </p:nvCxnSpPr>
          <p:spPr>
            <a:xfrm>
              <a:off x="6322345" y="2060710"/>
              <a:ext cx="466344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4FDDDBC-CF0E-4C62-9547-3CE699E874FC}"/>
                </a:ext>
              </a:extLst>
            </p:cNvPr>
            <p:cNvCxnSpPr/>
            <p:nvPr/>
          </p:nvCxnSpPr>
          <p:spPr>
            <a:xfrm>
              <a:off x="6315629" y="1393446"/>
              <a:ext cx="466344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2DFB701-DF79-492B-993A-AB6E083FBDBB}"/>
                </a:ext>
              </a:extLst>
            </p:cNvPr>
            <p:cNvSpPr txBox="1"/>
            <p:nvPr/>
          </p:nvSpPr>
          <p:spPr>
            <a:xfrm>
              <a:off x="6322345" y="2156093"/>
              <a:ext cx="4663440" cy="338554"/>
            </a:xfrm>
            <a:prstGeom prst="rect">
              <a:avLst/>
            </a:prstGeom>
            <a:noFill/>
          </p:spPr>
          <p:txBody>
            <a:bodyPr wrap="square" rtlCol="0">
              <a:spAutoFit/>
            </a:bodyPr>
            <a:lstStyle/>
            <a:p>
              <a:pPr algn="ctr"/>
              <a:r>
                <a:rPr lang="en-US" sz="1600" dirty="0">
                  <a:latin typeface="Palatino Linotype" panose="02040502050505030304" pitchFamily="18" charset="0"/>
                </a:rPr>
                <a:t>Definite IP epi link                         No IP epi link</a:t>
              </a:r>
            </a:p>
          </p:txBody>
        </p:sp>
        <p:sp>
          <p:nvSpPr>
            <p:cNvPr id="54" name="TextBox 53">
              <a:extLst>
                <a:ext uri="{FF2B5EF4-FFF2-40B4-BE49-F238E27FC236}">
                  <a16:creationId xmlns:a16="http://schemas.microsoft.com/office/drawing/2014/main" id="{42D24C07-C2BA-4EFD-A7E1-AD8BE23540EE}"/>
                </a:ext>
              </a:extLst>
            </p:cNvPr>
            <p:cNvSpPr txBox="1"/>
            <p:nvPr/>
          </p:nvSpPr>
          <p:spPr>
            <a:xfrm>
              <a:off x="6322345" y="3381827"/>
              <a:ext cx="4663440" cy="338554"/>
            </a:xfrm>
            <a:prstGeom prst="rect">
              <a:avLst/>
            </a:prstGeom>
            <a:noFill/>
          </p:spPr>
          <p:txBody>
            <a:bodyPr wrap="square" rtlCol="0">
              <a:spAutoFit/>
            </a:bodyPr>
            <a:lstStyle/>
            <a:p>
              <a:pPr algn="ctr"/>
              <a:r>
                <a:rPr lang="en-US" sz="1600" dirty="0">
                  <a:latin typeface="Palatino Linotype" panose="02040502050505030304" pitchFamily="18" charset="0"/>
                </a:rPr>
                <a:t>Probable IP epi link                         No IP epi link</a:t>
              </a:r>
            </a:p>
          </p:txBody>
        </p:sp>
        <p:sp>
          <p:nvSpPr>
            <p:cNvPr id="55" name="TextBox 54">
              <a:extLst>
                <a:ext uri="{FF2B5EF4-FFF2-40B4-BE49-F238E27FC236}">
                  <a16:creationId xmlns:a16="http://schemas.microsoft.com/office/drawing/2014/main" id="{CE5DD1AD-D6E3-4393-8186-0FA25A7DF3D8}"/>
                </a:ext>
              </a:extLst>
            </p:cNvPr>
            <p:cNvSpPr txBox="1"/>
            <p:nvPr/>
          </p:nvSpPr>
          <p:spPr>
            <a:xfrm>
              <a:off x="6322344" y="4610852"/>
              <a:ext cx="4663429" cy="338554"/>
            </a:xfrm>
            <a:prstGeom prst="rect">
              <a:avLst/>
            </a:prstGeom>
            <a:noFill/>
          </p:spPr>
          <p:txBody>
            <a:bodyPr wrap="square" rtlCol="0">
              <a:spAutoFit/>
            </a:bodyPr>
            <a:lstStyle/>
            <a:p>
              <a:pPr algn="ctr"/>
              <a:r>
                <a:rPr lang="en-US" sz="1600" dirty="0">
                  <a:latin typeface="Palatino Linotype" panose="02040502050505030304" pitchFamily="18" charset="0"/>
                </a:rPr>
                <a:t>Possible IP epi link                         No IP epi link</a:t>
              </a:r>
            </a:p>
          </p:txBody>
        </p:sp>
        <p:sp>
          <p:nvSpPr>
            <p:cNvPr id="56" name="TextBox 55">
              <a:extLst>
                <a:ext uri="{FF2B5EF4-FFF2-40B4-BE49-F238E27FC236}">
                  <a16:creationId xmlns:a16="http://schemas.microsoft.com/office/drawing/2014/main" id="{8C05117A-4BB6-4D7B-A5FC-66FAAA008CE8}"/>
                </a:ext>
              </a:extLst>
            </p:cNvPr>
            <p:cNvSpPr txBox="1"/>
            <p:nvPr/>
          </p:nvSpPr>
          <p:spPr>
            <a:xfrm>
              <a:off x="5938080" y="1452498"/>
              <a:ext cx="2655911" cy="507831"/>
            </a:xfrm>
            <a:prstGeom prst="rect">
              <a:avLst/>
            </a:prstGeom>
            <a:noFill/>
          </p:spPr>
          <p:txBody>
            <a:bodyPr wrap="square" rtlCol="0">
              <a:spAutoFit/>
            </a:bodyPr>
            <a:lstStyle/>
            <a:p>
              <a:pPr algn="ctr"/>
              <a:r>
                <a:rPr lang="en-US" sz="1600" dirty="0">
                  <a:latin typeface="Palatino Linotype" panose="02040502050505030304" pitchFamily="18" charset="0"/>
                </a:rPr>
                <a:t>Re-exposure considered </a:t>
              </a:r>
            </a:p>
            <a:p>
              <a:pPr algn="ctr"/>
              <a:r>
                <a:rPr lang="en-US" sz="1100" dirty="0">
                  <a:latin typeface="Palatino Linotype" panose="02040502050505030304" pitchFamily="18" charset="0"/>
                </a:rPr>
                <a:t>(</a:t>
              </a:r>
              <a:r>
                <a:rPr lang="en-US" sz="1100" dirty="0">
                  <a:solidFill>
                    <a:srgbClr val="0070C0"/>
                  </a:solidFill>
                  <a:latin typeface="Palatino Linotype" panose="02040502050505030304" pitchFamily="18" charset="0"/>
                </a:rPr>
                <a:t>Include re-exposure </a:t>
              </a:r>
              <a:r>
                <a:rPr lang="en-US" sz="1100" dirty="0">
                  <a:latin typeface="Palatino Linotype" panose="02040502050505030304" pitchFamily="18" charset="0"/>
                </a:rPr>
                <a:t>box checked)</a:t>
              </a:r>
              <a:endParaRPr lang="en-US" sz="1600" dirty="0">
                <a:latin typeface="Palatino Linotype" panose="02040502050505030304" pitchFamily="18" charset="0"/>
              </a:endParaRPr>
            </a:p>
          </p:txBody>
        </p:sp>
        <p:sp>
          <p:nvSpPr>
            <p:cNvPr id="59" name="Rectangle 58">
              <a:extLst>
                <a:ext uri="{FF2B5EF4-FFF2-40B4-BE49-F238E27FC236}">
                  <a16:creationId xmlns:a16="http://schemas.microsoft.com/office/drawing/2014/main" id="{2A0ECDAB-C674-4DEC-9BF6-60EF48C61B63}"/>
                </a:ext>
              </a:extLst>
            </p:cNvPr>
            <p:cNvSpPr/>
            <p:nvPr/>
          </p:nvSpPr>
          <p:spPr>
            <a:xfrm>
              <a:off x="8941169" y="2166967"/>
              <a:ext cx="1935955" cy="2985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1EA6205-1422-40B5-84F6-496C0612963A}"/>
                </a:ext>
              </a:extLst>
            </p:cNvPr>
            <p:cNvSpPr/>
            <p:nvPr/>
          </p:nvSpPr>
          <p:spPr>
            <a:xfrm>
              <a:off x="6338189" y="2977362"/>
              <a:ext cx="1935955" cy="220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94F50A8-F2F7-444C-BCB3-88BFA1E50645}"/>
                </a:ext>
              </a:extLst>
            </p:cNvPr>
            <p:cNvSpPr txBox="1"/>
            <p:nvPr/>
          </p:nvSpPr>
          <p:spPr>
            <a:xfrm>
              <a:off x="6267450" y="969806"/>
              <a:ext cx="4771987" cy="646331"/>
            </a:xfrm>
            <a:prstGeom prst="rect">
              <a:avLst/>
            </a:prstGeom>
            <a:noFill/>
          </p:spPr>
          <p:txBody>
            <a:bodyPr wrap="square" rtlCol="0">
              <a:spAutoFit/>
            </a:bodyPr>
            <a:lstStyle/>
            <a:p>
              <a:pPr algn="ctr"/>
              <a:r>
                <a:rPr lang="en-US" dirty="0">
                  <a:solidFill>
                    <a:srgbClr val="0070C0"/>
                  </a:solidFill>
                  <a:latin typeface="Palatino Linotype" panose="02040502050505030304" pitchFamily="18" charset="0"/>
                </a:rPr>
                <a:t>overlap threshold </a:t>
              </a:r>
              <a:r>
                <a:rPr lang="en-US" dirty="0">
                  <a:latin typeface="Palatino Linotype" panose="02040502050505030304" pitchFamily="18" charset="0"/>
                </a:rPr>
                <a:t>= </a:t>
              </a:r>
              <a:r>
                <a:rPr lang="en-US" i="1" dirty="0">
                  <a:latin typeface="Palatino Linotype" panose="02040502050505030304" pitchFamily="18" charset="0"/>
                </a:rPr>
                <a:t>x </a:t>
              </a:r>
              <a:r>
                <a:rPr lang="en-US" dirty="0">
                  <a:latin typeface="Palatino Linotype" panose="02040502050505030304" pitchFamily="18" charset="0"/>
                </a:rPr>
                <a:t>days, Overlap </a:t>
              </a:r>
              <a:r>
                <a:rPr lang="en-US" u="sng" dirty="0">
                  <a:latin typeface="Palatino Linotype" panose="02040502050505030304" pitchFamily="18" charset="0"/>
                </a:rPr>
                <a:t>&gt;</a:t>
              </a:r>
              <a:r>
                <a:rPr lang="en-US" dirty="0">
                  <a:latin typeface="Palatino Linotype" panose="02040502050505030304" pitchFamily="18" charset="0"/>
                </a:rPr>
                <a:t> </a:t>
              </a:r>
              <a:r>
                <a:rPr lang="en-US" i="1" dirty="0">
                  <a:latin typeface="Palatino Linotype" panose="02040502050505030304" pitchFamily="18" charset="0"/>
                </a:rPr>
                <a:t>x</a:t>
              </a:r>
              <a:r>
                <a:rPr lang="en-US" dirty="0">
                  <a:latin typeface="Palatino Linotype" panose="02040502050505030304" pitchFamily="18" charset="0"/>
                </a:rPr>
                <a:t> days</a:t>
              </a:r>
            </a:p>
            <a:p>
              <a:pPr algn="ctr"/>
              <a:endParaRPr lang="en-US" i="1" dirty="0">
                <a:latin typeface="Palatino Linotype" panose="02040502050505030304" pitchFamily="18" charset="0"/>
              </a:endParaRPr>
            </a:p>
          </p:txBody>
        </p:sp>
        <p:sp>
          <p:nvSpPr>
            <p:cNvPr id="38" name="TextBox 37">
              <a:extLst>
                <a:ext uri="{FF2B5EF4-FFF2-40B4-BE49-F238E27FC236}">
                  <a16:creationId xmlns:a16="http://schemas.microsoft.com/office/drawing/2014/main" id="{6076D3FE-7B4E-443C-A1F2-09E1B73D0967}"/>
                </a:ext>
              </a:extLst>
            </p:cNvPr>
            <p:cNvSpPr txBox="1"/>
            <p:nvPr/>
          </p:nvSpPr>
          <p:spPr>
            <a:xfrm>
              <a:off x="8593991" y="1446623"/>
              <a:ext cx="2739314" cy="507831"/>
            </a:xfrm>
            <a:prstGeom prst="rect">
              <a:avLst/>
            </a:prstGeom>
            <a:noFill/>
          </p:spPr>
          <p:txBody>
            <a:bodyPr wrap="square" rtlCol="0">
              <a:spAutoFit/>
            </a:bodyPr>
            <a:lstStyle/>
            <a:p>
              <a:pPr algn="ctr"/>
              <a:r>
                <a:rPr lang="en-US" sz="1600" dirty="0">
                  <a:latin typeface="Palatino Linotype" panose="02040502050505030304" pitchFamily="18" charset="0"/>
                </a:rPr>
                <a:t>Re-exposure not considered</a:t>
              </a:r>
            </a:p>
            <a:p>
              <a:pPr algn="ctr"/>
              <a:r>
                <a:rPr lang="en-US" sz="1100" dirty="0">
                  <a:latin typeface="Palatino Linotype" panose="02040502050505030304" pitchFamily="18" charset="0"/>
                </a:rPr>
                <a:t>(</a:t>
              </a:r>
              <a:r>
                <a:rPr lang="en-US" sz="1100" dirty="0">
                  <a:solidFill>
                    <a:srgbClr val="0070C0"/>
                  </a:solidFill>
                  <a:latin typeface="Palatino Linotype" panose="02040502050505030304" pitchFamily="18" charset="0"/>
                </a:rPr>
                <a:t>Include re-exposure </a:t>
              </a:r>
              <a:r>
                <a:rPr lang="en-US" sz="1100" dirty="0">
                  <a:latin typeface="Palatino Linotype" panose="02040502050505030304" pitchFamily="18" charset="0"/>
                </a:rPr>
                <a:t>box unchecked)</a:t>
              </a:r>
            </a:p>
          </p:txBody>
        </p:sp>
        <p:sp>
          <p:nvSpPr>
            <p:cNvPr id="58" name="Rectangle 57">
              <a:extLst>
                <a:ext uri="{FF2B5EF4-FFF2-40B4-BE49-F238E27FC236}">
                  <a16:creationId xmlns:a16="http://schemas.microsoft.com/office/drawing/2014/main" id="{241B9F71-D480-4BD6-AA9B-0EBD48E1B05C}"/>
                </a:ext>
              </a:extLst>
            </p:cNvPr>
            <p:cNvSpPr/>
            <p:nvPr/>
          </p:nvSpPr>
          <p:spPr>
            <a:xfrm>
              <a:off x="8654244" y="1461539"/>
              <a:ext cx="2655911" cy="50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85</a:t>
            </a:fld>
            <a:endParaRPr lang="en-US" dirty="0"/>
          </a:p>
        </p:txBody>
      </p:sp>
    </p:spTree>
    <p:extLst>
      <p:ext uri="{BB962C8B-B14F-4D97-AF65-F5344CB8AC3E}">
        <p14:creationId xmlns:p14="http://schemas.microsoft.com/office/powerpoint/2010/main" val="14626742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20070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strength – re-exposure</a:t>
            </a:r>
            <a:r>
              <a:rPr lang="en-US" sz="4000" dirty="0">
                <a:latin typeface="Tahoma" panose="020B0604030504040204" pitchFamily="34" charset="0"/>
              </a:rPr>
              <a:t> </a:t>
            </a:r>
            <a:r>
              <a:rPr lang="en-US" sz="1000" dirty="0">
                <a:latin typeface="Tahoma" panose="020B0604030504040204" pitchFamily="34" charset="0"/>
              </a:rPr>
              <a:t>(4/5)</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5" name="Group 4">
            <a:extLst>
              <a:ext uri="{FF2B5EF4-FFF2-40B4-BE49-F238E27FC236}">
                <a16:creationId xmlns:a16="http://schemas.microsoft.com/office/drawing/2014/main" id="{F46AD563-2362-41D1-9F28-6961858808A7}"/>
              </a:ext>
              <a:ext uri="{C183D7F6-B498-43B3-948B-1728B52AA6E4}">
                <adec:decorative xmlns:adec="http://schemas.microsoft.com/office/drawing/2017/decorative" val="1"/>
              </a:ext>
            </a:extLst>
          </p:cNvPr>
          <p:cNvGrpSpPr/>
          <p:nvPr/>
        </p:nvGrpSpPr>
        <p:grpSpPr>
          <a:xfrm>
            <a:off x="117856" y="1803740"/>
            <a:ext cx="6130986" cy="4736829"/>
            <a:chOff x="117856" y="1803740"/>
            <a:chExt cx="6130986" cy="4736829"/>
          </a:xfrm>
        </p:grpSpPr>
        <p:sp>
          <p:nvSpPr>
            <p:cNvPr id="38" name="TextBox 37">
              <a:extLst>
                <a:ext uri="{FF2B5EF4-FFF2-40B4-BE49-F238E27FC236}">
                  <a16:creationId xmlns:a16="http://schemas.microsoft.com/office/drawing/2014/main" id="{7EAC9BF4-EA47-4EB6-8283-4DE488E5D148}"/>
                </a:ext>
              </a:extLst>
            </p:cNvPr>
            <p:cNvSpPr txBox="1"/>
            <p:nvPr/>
          </p:nvSpPr>
          <p:spPr>
            <a:xfrm>
              <a:off x="1537612" y="2067432"/>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4FD20C89-2E6F-4B49-AEA6-D9C2B83981B2}"/>
                </a:ext>
              </a:extLst>
            </p:cNvPr>
            <p:cNvSpPr txBox="1"/>
            <p:nvPr/>
          </p:nvSpPr>
          <p:spPr>
            <a:xfrm>
              <a:off x="3261990" y="2422431"/>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49759FCC-A336-4848-994A-24B9420DC3B5}"/>
                </a:ext>
              </a:extLst>
            </p:cNvPr>
            <p:cNvSpPr txBox="1"/>
            <p:nvPr/>
          </p:nvSpPr>
          <p:spPr>
            <a:xfrm>
              <a:off x="2109791" y="2036978"/>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60" name="TextBox 59">
              <a:extLst>
                <a:ext uri="{FF2B5EF4-FFF2-40B4-BE49-F238E27FC236}">
                  <a16:creationId xmlns:a16="http://schemas.microsoft.com/office/drawing/2014/main" id="{8F39AA8C-B6FF-41EF-89F9-A650DAB623FB}"/>
                </a:ext>
              </a:extLst>
            </p:cNvPr>
            <p:cNvSpPr txBox="1"/>
            <p:nvPr/>
          </p:nvSpPr>
          <p:spPr>
            <a:xfrm>
              <a:off x="4426744" y="2388890"/>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2</a:t>
              </a:r>
            </a:p>
          </p:txBody>
        </p:sp>
        <p:sp>
          <p:nvSpPr>
            <p:cNvPr id="61" name="Rectangle 60">
              <a:extLst>
                <a:ext uri="{FF2B5EF4-FFF2-40B4-BE49-F238E27FC236}">
                  <a16:creationId xmlns:a16="http://schemas.microsoft.com/office/drawing/2014/main" id="{1E50BCBB-CD4B-4231-9043-00C3E95535E2}"/>
                </a:ext>
              </a:extLst>
            </p:cNvPr>
            <p:cNvSpPr/>
            <p:nvPr/>
          </p:nvSpPr>
          <p:spPr>
            <a:xfrm>
              <a:off x="1538258" y="1975033"/>
              <a:ext cx="73152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87B34DD-5F4D-4395-888D-6C7145796E79}"/>
                </a:ext>
              </a:extLst>
            </p:cNvPr>
            <p:cNvSpPr/>
            <p:nvPr/>
          </p:nvSpPr>
          <p:spPr>
            <a:xfrm>
              <a:off x="3262743" y="2325955"/>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EE46FD6A-BF49-4F40-B7C5-84C88337DB97}"/>
                </a:ext>
              </a:extLst>
            </p:cNvPr>
            <p:cNvSpPr txBox="1"/>
            <p:nvPr/>
          </p:nvSpPr>
          <p:spPr>
            <a:xfrm>
              <a:off x="1537612" y="3285743"/>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92DE8B80-F158-4B84-ABAC-4875D62ACB46}"/>
                </a:ext>
              </a:extLst>
            </p:cNvPr>
            <p:cNvSpPr txBox="1"/>
            <p:nvPr/>
          </p:nvSpPr>
          <p:spPr>
            <a:xfrm>
              <a:off x="3261990" y="3640742"/>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65" name="TextBox 64">
              <a:extLst>
                <a:ext uri="{FF2B5EF4-FFF2-40B4-BE49-F238E27FC236}">
                  <a16:creationId xmlns:a16="http://schemas.microsoft.com/office/drawing/2014/main" id="{F55A7F09-C975-4690-9C78-01F021BB3407}"/>
                </a:ext>
              </a:extLst>
            </p:cNvPr>
            <p:cNvSpPr txBox="1"/>
            <p:nvPr/>
          </p:nvSpPr>
          <p:spPr>
            <a:xfrm>
              <a:off x="4426744" y="3606328"/>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2</a:t>
              </a:r>
            </a:p>
          </p:txBody>
        </p:sp>
        <p:sp>
          <p:nvSpPr>
            <p:cNvPr id="66" name="TextBox 65">
              <a:extLst>
                <a:ext uri="{FF2B5EF4-FFF2-40B4-BE49-F238E27FC236}">
                  <a16:creationId xmlns:a16="http://schemas.microsoft.com/office/drawing/2014/main" id="{263FEFD0-F0DC-430C-BC30-945680871624}"/>
                </a:ext>
              </a:extLst>
            </p:cNvPr>
            <p:cNvSpPr txBox="1"/>
            <p:nvPr/>
          </p:nvSpPr>
          <p:spPr>
            <a:xfrm>
              <a:off x="2108599" y="3256695"/>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67" name="Rectangle 66">
              <a:extLst>
                <a:ext uri="{FF2B5EF4-FFF2-40B4-BE49-F238E27FC236}">
                  <a16:creationId xmlns:a16="http://schemas.microsoft.com/office/drawing/2014/main" id="{589688D3-DD5D-49E4-B249-F15B088B359A}"/>
                </a:ext>
              </a:extLst>
            </p:cNvPr>
            <p:cNvSpPr/>
            <p:nvPr/>
          </p:nvSpPr>
          <p:spPr>
            <a:xfrm>
              <a:off x="1538258" y="3193864"/>
              <a:ext cx="73152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ECDFE52-A5E6-47E2-BEBB-FAD23B818CDD}"/>
                </a:ext>
              </a:extLst>
            </p:cNvPr>
            <p:cNvSpPr/>
            <p:nvPr/>
          </p:nvSpPr>
          <p:spPr>
            <a:xfrm>
              <a:off x="3262743" y="3544786"/>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98310C2D-E696-46B1-9177-C02A4E109FF6}"/>
                </a:ext>
              </a:extLst>
            </p:cNvPr>
            <p:cNvCxnSpPr/>
            <p:nvPr/>
          </p:nvCxnSpPr>
          <p:spPr>
            <a:xfrm>
              <a:off x="2233475" y="5395357"/>
              <a:ext cx="3704605"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284420F-E277-4F54-AC22-0DE58EFF7767}"/>
                </a:ext>
              </a:extLst>
            </p:cNvPr>
            <p:cNvGrpSpPr/>
            <p:nvPr/>
          </p:nvGrpSpPr>
          <p:grpSpPr>
            <a:xfrm>
              <a:off x="3264019" y="5489265"/>
              <a:ext cx="926694" cy="186834"/>
              <a:chOff x="3526695" y="5195809"/>
              <a:chExt cx="926694" cy="186834"/>
            </a:xfrm>
          </p:grpSpPr>
          <p:cxnSp>
            <p:nvCxnSpPr>
              <p:cNvPr id="8" name="Straight Arrow Connector 7">
                <a:extLst>
                  <a:ext uri="{FF2B5EF4-FFF2-40B4-BE49-F238E27FC236}">
                    <a16:creationId xmlns:a16="http://schemas.microsoft.com/office/drawing/2014/main" id="{A624D30C-F901-4501-BCDA-F6BA20253A45}"/>
                  </a:ext>
                </a:extLst>
              </p:cNvPr>
              <p:cNvCxnSpPr/>
              <p:nvPr/>
            </p:nvCxnSpPr>
            <p:spPr>
              <a:xfrm flipH="1" flipV="1">
                <a:off x="3530443" y="5289445"/>
                <a:ext cx="914400"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7BB645-FF05-40F3-B71A-7E51AAEED549}"/>
                  </a:ext>
                </a:extLst>
              </p:cNvPr>
              <p:cNvCxnSpPr/>
              <p:nvPr/>
            </p:nvCxnSpPr>
            <p:spPr>
              <a:xfrm>
                <a:off x="3526695" y="5199763"/>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5877883-D8C8-4A4B-B04E-E54F3E591369}"/>
                  </a:ext>
                </a:extLst>
              </p:cNvPr>
              <p:cNvCxnSpPr/>
              <p:nvPr/>
            </p:nvCxnSpPr>
            <p:spPr>
              <a:xfrm>
                <a:off x="4453389" y="5195809"/>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8C50A059-F467-4555-BC40-B2BB1757C2F1}"/>
                </a:ext>
              </a:extLst>
            </p:cNvPr>
            <p:cNvCxnSpPr/>
            <p:nvPr/>
          </p:nvCxnSpPr>
          <p:spPr>
            <a:xfrm>
              <a:off x="4189372" y="1899801"/>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105AD5-8572-4391-AB0B-4C6E6DDCDD53}"/>
                </a:ext>
              </a:extLst>
            </p:cNvPr>
            <p:cNvCxnSpPr/>
            <p:nvPr/>
          </p:nvCxnSpPr>
          <p:spPr>
            <a:xfrm>
              <a:off x="3262177" y="1904589"/>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F2EBF7F-57ED-443F-A0AF-97C96B39E2ED}"/>
                </a:ext>
              </a:extLst>
            </p:cNvPr>
            <p:cNvSpPr txBox="1"/>
            <p:nvPr/>
          </p:nvSpPr>
          <p:spPr>
            <a:xfrm>
              <a:off x="1537612" y="4501062"/>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57763B5-4073-4A7C-884C-0B58B1763590}"/>
                </a:ext>
              </a:extLst>
            </p:cNvPr>
            <p:cNvSpPr txBox="1"/>
            <p:nvPr/>
          </p:nvSpPr>
          <p:spPr>
            <a:xfrm>
              <a:off x="3261990" y="4856061"/>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9675E3A-A38C-4CD5-A122-694D5B68CA04}"/>
                </a:ext>
              </a:extLst>
            </p:cNvPr>
            <p:cNvSpPr txBox="1"/>
            <p:nvPr/>
          </p:nvSpPr>
          <p:spPr>
            <a:xfrm>
              <a:off x="2108599" y="4473756"/>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21" name="TextBox 20">
              <a:extLst>
                <a:ext uri="{FF2B5EF4-FFF2-40B4-BE49-F238E27FC236}">
                  <a16:creationId xmlns:a16="http://schemas.microsoft.com/office/drawing/2014/main" id="{4C431E5C-5D4B-49A7-AA50-F8FFDD0DC735}"/>
                </a:ext>
              </a:extLst>
            </p:cNvPr>
            <p:cNvSpPr txBox="1"/>
            <p:nvPr/>
          </p:nvSpPr>
          <p:spPr>
            <a:xfrm>
              <a:off x="4426558" y="4819016"/>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2</a:t>
              </a:r>
            </a:p>
          </p:txBody>
        </p:sp>
        <p:sp>
          <p:nvSpPr>
            <p:cNvPr id="23" name="TextBox 22" descr="Diagram illustrating how LATTE scores IP epi link strength that utilizes shaded horizontal bars to illustrate overlaps between persons.">
              <a:extLst>
                <a:ext uri="{FF2B5EF4-FFF2-40B4-BE49-F238E27FC236}">
                  <a16:creationId xmlns:a16="http://schemas.microsoft.com/office/drawing/2014/main" id="{605D2AD4-78BF-432E-AD4D-8CBDF9757552}"/>
                </a:ext>
              </a:extLst>
            </p:cNvPr>
            <p:cNvSpPr txBox="1"/>
            <p:nvPr/>
          </p:nvSpPr>
          <p:spPr>
            <a:xfrm>
              <a:off x="2589595" y="5730193"/>
              <a:ext cx="2315057"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Overlap (number of days)</a:t>
              </a:r>
            </a:p>
          </p:txBody>
        </p:sp>
        <p:sp>
          <p:nvSpPr>
            <p:cNvPr id="26" name="Rectangle 25">
              <a:extLst>
                <a:ext uri="{FF2B5EF4-FFF2-40B4-BE49-F238E27FC236}">
                  <a16:creationId xmlns:a16="http://schemas.microsoft.com/office/drawing/2014/main" id="{396DCF37-B3A8-433D-B7B2-EBB7C6D9867A}"/>
                </a:ext>
              </a:extLst>
            </p:cNvPr>
            <p:cNvSpPr/>
            <p:nvPr/>
          </p:nvSpPr>
          <p:spPr>
            <a:xfrm>
              <a:off x="1538258" y="4412999"/>
              <a:ext cx="73152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6CBA4DE-3FDE-4904-8035-B206CBC559A0}"/>
                </a:ext>
              </a:extLst>
            </p:cNvPr>
            <p:cNvSpPr/>
            <p:nvPr/>
          </p:nvSpPr>
          <p:spPr>
            <a:xfrm>
              <a:off x="3262743" y="4763921"/>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B3B69FD-2E28-4210-A39B-8FE1C37CA07D}"/>
                </a:ext>
              </a:extLst>
            </p:cNvPr>
            <p:cNvSpPr txBox="1"/>
            <p:nvPr/>
          </p:nvSpPr>
          <p:spPr>
            <a:xfrm>
              <a:off x="117856" y="5231907"/>
              <a:ext cx="2100473"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Time: day(s) at Location </a:t>
              </a:r>
              <a:r>
                <a:rPr lang="en-US" sz="1400" i="1" dirty="0">
                  <a:latin typeface="Times New Roman" panose="02020603050405020304" pitchFamily="18" charset="0"/>
                  <a:cs typeface="Times New Roman" panose="02020603050405020304" pitchFamily="18" charset="0"/>
                </a:rPr>
                <a:t>A</a:t>
              </a:r>
              <a:endParaRPr lang="en-US" sz="1400" dirty="0">
                <a:latin typeface="Times New Roman" panose="02020603050405020304" pitchFamily="18" charset="0"/>
                <a:cs typeface="Times New Roman" panose="02020603050405020304" pitchFamily="18" charset="0"/>
              </a:endParaRPr>
            </a:p>
          </p:txBody>
        </p:sp>
        <p:grpSp>
          <p:nvGrpSpPr>
            <p:cNvPr id="42" name="Group 41">
              <a:extLst>
                <a:ext uri="{FF2B5EF4-FFF2-40B4-BE49-F238E27FC236}">
                  <a16:creationId xmlns:a16="http://schemas.microsoft.com/office/drawing/2014/main" id="{9F037F5C-1FF6-449D-B7C7-49DB94B98335}"/>
                </a:ext>
              </a:extLst>
            </p:cNvPr>
            <p:cNvGrpSpPr/>
            <p:nvPr/>
          </p:nvGrpSpPr>
          <p:grpSpPr>
            <a:xfrm>
              <a:off x="762358" y="6230906"/>
              <a:ext cx="5486484" cy="309663"/>
              <a:chOff x="762358" y="6230906"/>
              <a:chExt cx="5486484" cy="309663"/>
            </a:xfrm>
          </p:grpSpPr>
          <p:sp>
            <p:nvSpPr>
              <p:cNvPr id="46" name="TextBox 45">
                <a:extLst>
                  <a:ext uri="{FF2B5EF4-FFF2-40B4-BE49-F238E27FC236}">
                    <a16:creationId xmlns:a16="http://schemas.microsoft.com/office/drawing/2014/main" id="{A5066E9C-2DDA-4132-B6BB-5617D6F1568B}"/>
                  </a:ext>
                </a:extLst>
              </p:cNvPr>
              <p:cNvSpPr txBox="1"/>
              <p:nvPr/>
            </p:nvSpPr>
            <p:spPr>
              <a:xfrm>
                <a:off x="3119121" y="6280904"/>
                <a:ext cx="18288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E98E2399-2315-40CE-AD1F-21A642828BD7}"/>
                  </a:ext>
                </a:extLst>
              </p:cNvPr>
              <p:cNvSpPr txBox="1"/>
              <p:nvPr/>
            </p:nvSpPr>
            <p:spPr>
              <a:xfrm>
                <a:off x="4736083" y="6293734"/>
                <a:ext cx="18288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0C3882D0-B483-43E2-A7EF-526080794A88}"/>
                  </a:ext>
                </a:extLst>
              </p:cNvPr>
              <p:cNvSpPr txBox="1"/>
              <p:nvPr/>
            </p:nvSpPr>
            <p:spPr>
              <a:xfrm>
                <a:off x="3323510" y="6232792"/>
                <a:ext cx="112883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Certain dates</a:t>
                </a:r>
              </a:p>
            </p:txBody>
          </p:sp>
          <p:sp>
            <p:nvSpPr>
              <p:cNvPr id="50" name="TextBox 49">
                <a:extLst>
                  <a:ext uri="{FF2B5EF4-FFF2-40B4-BE49-F238E27FC236}">
                    <a16:creationId xmlns:a16="http://schemas.microsoft.com/office/drawing/2014/main" id="{13A05140-8A93-467C-AE6A-3A1EB47930D1}"/>
                  </a:ext>
                </a:extLst>
              </p:cNvPr>
              <p:cNvSpPr txBox="1"/>
              <p:nvPr/>
            </p:nvSpPr>
            <p:spPr>
              <a:xfrm>
                <a:off x="4940471" y="6232792"/>
                <a:ext cx="130837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Uncertain dates</a:t>
                </a:r>
              </a:p>
            </p:txBody>
          </p:sp>
          <p:sp>
            <p:nvSpPr>
              <p:cNvPr id="58" name="Rectangle 57">
                <a:extLst>
                  <a:ext uri="{FF2B5EF4-FFF2-40B4-BE49-F238E27FC236}">
                    <a16:creationId xmlns:a16="http://schemas.microsoft.com/office/drawing/2014/main" id="{C00E5078-205A-4077-810D-2E3AF614AE06}"/>
                  </a:ext>
                </a:extLst>
              </p:cNvPr>
              <p:cNvSpPr/>
              <p:nvPr/>
            </p:nvSpPr>
            <p:spPr>
              <a:xfrm>
                <a:off x="762358" y="6360138"/>
                <a:ext cx="365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E8D076BD-1311-452A-A7C6-2DB86BC4CAD9}"/>
                  </a:ext>
                </a:extLst>
              </p:cNvPr>
              <p:cNvSpPr txBox="1"/>
              <p:nvPr/>
            </p:nvSpPr>
            <p:spPr>
              <a:xfrm>
                <a:off x="1139574" y="6230906"/>
                <a:ext cx="172835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Infectious period (IP)</a:t>
                </a:r>
              </a:p>
            </p:txBody>
          </p:sp>
        </p:grpSp>
        <p:sp>
          <p:nvSpPr>
            <p:cNvPr id="37" name="Rectangle 36">
              <a:extLst>
                <a:ext uri="{FF2B5EF4-FFF2-40B4-BE49-F238E27FC236}">
                  <a16:creationId xmlns:a16="http://schemas.microsoft.com/office/drawing/2014/main" id="{620030DB-46B6-46FE-8CFC-B744180DDDD3}"/>
                </a:ext>
              </a:extLst>
            </p:cNvPr>
            <p:cNvSpPr/>
            <p:nvPr/>
          </p:nvSpPr>
          <p:spPr>
            <a:xfrm>
              <a:off x="1314876" y="1803740"/>
              <a:ext cx="4703352" cy="121174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descr="Table documenting how LATTE scores IP epi link strength.">
            <a:extLst>
              <a:ext uri="{FF2B5EF4-FFF2-40B4-BE49-F238E27FC236}">
                <a16:creationId xmlns:a16="http://schemas.microsoft.com/office/drawing/2014/main" id="{DA5B7004-8C08-43FC-8638-D52AA4115D9D}"/>
              </a:ext>
            </a:extLst>
          </p:cNvPr>
          <p:cNvGrpSpPr/>
          <p:nvPr/>
        </p:nvGrpSpPr>
        <p:grpSpPr>
          <a:xfrm>
            <a:off x="5938080" y="969806"/>
            <a:ext cx="5395225" cy="4182208"/>
            <a:chOff x="5938080" y="969806"/>
            <a:chExt cx="5395225" cy="4182208"/>
          </a:xfrm>
        </p:grpSpPr>
        <p:cxnSp>
          <p:nvCxnSpPr>
            <p:cNvPr id="43" name="Straight Connector 42">
              <a:extLst>
                <a:ext uri="{FF2B5EF4-FFF2-40B4-BE49-F238E27FC236}">
                  <a16:creationId xmlns:a16="http://schemas.microsoft.com/office/drawing/2014/main" id="{835ACD67-C31F-4EF6-BE3F-4C18F5AAD6E2}"/>
                </a:ext>
              </a:extLst>
            </p:cNvPr>
            <p:cNvCxnSpPr/>
            <p:nvPr/>
          </p:nvCxnSpPr>
          <p:spPr>
            <a:xfrm>
              <a:off x="6322345" y="2060710"/>
              <a:ext cx="466344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4FDDDBC-CF0E-4C62-9547-3CE699E874FC}"/>
                </a:ext>
              </a:extLst>
            </p:cNvPr>
            <p:cNvCxnSpPr/>
            <p:nvPr/>
          </p:nvCxnSpPr>
          <p:spPr>
            <a:xfrm>
              <a:off x="6315629" y="1393446"/>
              <a:ext cx="466344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61EE9CE-4DD9-43FA-BBD7-DEFEF32E9389}"/>
                </a:ext>
              </a:extLst>
            </p:cNvPr>
            <p:cNvSpPr txBox="1"/>
            <p:nvPr/>
          </p:nvSpPr>
          <p:spPr>
            <a:xfrm>
              <a:off x="6267450" y="969806"/>
              <a:ext cx="4771987" cy="646331"/>
            </a:xfrm>
            <a:prstGeom prst="rect">
              <a:avLst/>
            </a:prstGeom>
            <a:noFill/>
          </p:spPr>
          <p:txBody>
            <a:bodyPr wrap="square" rtlCol="0">
              <a:spAutoFit/>
            </a:bodyPr>
            <a:lstStyle/>
            <a:p>
              <a:pPr algn="ctr"/>
              <a:r>
                <a:rPr lang="en-US" dirty="0">
                  <a:solidFill>
                    <a:srgbClr val="0070C0"/>
                  </a:solidFill>
                  <a:latin typeface="Palatino Linotype" panose="02040502050505030304" pitchFamily="18" charset="0"/>
                </a:rPr>
                <a:t>overlap threshold </a:t>
              </a:r>
              <a:r>
                <a:rPr lang="en-US" dirty="0">
                  <a:latin typeface="Palatino Linotype" panose="02040502050505030304" pitchFamily="18" charset="0"/>
                </a:rPr>
                <a:t>= </a:t>
              </a:r>
              <a:r>
                <a:rPr lang="en-US" i="1" dirty="0">
                  <a:latin typeface="Palatino Linotype" panose="02040502050505030304" pitchFamily="18" charset="0"/>
                </a:rPr>
                <a:t>x </a:t>
              </a:r>
              <a:r>
                <a:rPr lang="en-US" dirty="0">
                  <a:latin typeface="Palatino Linotype" panose="02040502050505030304" pitchFamily="18" charset="0"/>
                </a:rPr>
                <a:t>days, Overlap </a:t>
              </a:r>
              <a:r>
                <a:rPr lang="en-US" u="sng" dirty="0">
                  <a:latin typeface="Palatino Linotype" panose="02040502050505030304" pitchFamily="18" charset="0"/>
                </a:rPr>
                <a:t>&gt;</a:t>
              </a:r>
              <a:r>
                <a:rPr lang="en-US" dirty="0">
                  <a:latin typeface="Palatino Linotype" panose="02040502050505030304" pitchFamily="18" charset="0"/>
                </a:rPr>
                <a:t> </a:t>
              </a:r>
              <a:r>
                <a:rPr lang="en-US" i="1" dirty="0">
                  <a:latin typeface="Palatino Linotype" panose="02040502050505030304" pitchFamily="18" charset="0"/>
                </a:rPr>
                <a:t>x</a:t>
              </a:r>
              <a:r>
                <a:rPr lang="en-US" dirty="0">
                  <a:latin typeface="Palatino Linotype" panose="02040502050505030304" pitchFamily="18" charset="0"/>
                </a:rPr>
                <a:t> days</a:t>
              </a:r>
            </a:p>
            <a:p>
              <a:pPr algn="ctr"/>
              <a:endParaRPr lang="en-US" i="1" dirty="0">
                <a:latin typeface="Palatino Linotype" panose="02040502050505030304" pitchFamily="18" charset="0"/>
              </a:endParaRPr>
            </a:p>
          </p:txBody>
        </p:sp>
        <p:sp>
          <p:nvSpPr>
            <p:cNvPr id="49" name="TextBox 48">
              <a:extLst>
                <a:ext uri="{FF2B5EF4-FFF2-40B4-BE49-F238E27FC236}">
                  <a16:creationId xmlns:a16="http://schemas.microsoft.com/office/drawing/2014/main" id="{69F414DB-6A6F-4ED8-96BE-03042480669C}"/>
                </a:ext>
              </a:extLst>
            </p:cNvPr>
            <p:cNvSpPr txBox="1"/>
            <p:nvPr/>
          </p:nvSpPr>
          <p:spPr>
            <a:xfrm>
              <a:off x="6322345" y="2156093"/>
              <a:ext cx="4663440" cy="338554"/>
            </a:xfrm>
            <a:prstGeom prst="rect">
              <a:avLst/>
            </a:prstGeom>
            <a:noFill/>
          </p:spPr>
          <p:txBody>
            <a:bodyPr wrap="square" rtlCol="0">
              <a:spAutoFit/>
            </a:bodyPr>
            <a:lstStyle/>
            <a:p>
              <a:pPr algn="ctr"/>
              <a:r>
                <a:rPr lang="en-US" sz="1600" dirty="0">
                  <a:solidFill>
                    <a:schemeClr val="bg1">
                      <a:lumMod val="75000"/>
                    </a:schemeClr>
                  </a:solidFill>
                  <a:latin typeface="Palatino Linotype" panose="02040502050505030304" pitchFamily="18" charset="0"/>
                </a:rPr>
                <a:t>Definite IP epi link                         </a:t>
              </a:r>
              <a:r>
                <a:rPr lang="en-US" sz="1600" dirty="0">
                  <a:latin typeface="Palatino Linotype" panose="02040502050505030304" pitchFamily="18" charset="0"/>
                </a:rPr>
                <a:t>No IP epi link</a:t>
              </a:r>
            </a:p>
          </p:txBody>
        </p:sp>
        <p:sp>
          <p:nvSpPr>
            <p:cNvPr id="51" name="TextBox 50">
              <a:extLst>
                <a:ext uri="{FF2B5EF4-FFF2-40B4-BE49-F238E27FC236}">
                  <a16:creationId xmlns:a16="http://schemas.microsoft.com/office/drawing/2014/main" id="{B36DB44E-D768-4197-A47D-584D878A87F1}"/>
                </a:ext>
              </a:extLst>
            </p:cNvPr>
            <p:cNvSpPr txBox="1"/>
            <p:nvPr/>
          </p:nvSpPr>
          <p:spPr>
            <a:xfrm>
              <a:off x="6322345" y="3381827"/>
              <a:ext cx="4663440" cy="338554"/>
            </a:xfrm>
            <a:prstGeom prst="rect">
              <a:avLst/>
            </a:prstGeom>
            <a:noFill/>
          </p:spPr>
          <p:txBody>
            <a:bodyPr wrap="square" rtlCol="0">
              <a:spAutoFit/>
            </a:bodyPr>
            <a:lstStyle/>
            <a:p>
              <a:pPr algn="ctr"/>
              <a:r>
                <a:rPr lang="en-US" sz="1600" dirty="0">
                  <a:latin typeface="Palatino Linotype" panose="02040502050505030304" pitchFamily="18" charset="0"/>
                </a:rPr>
                <a:t>Probable IP epi link                         No IP epi link</a:t>
              </a:r>
            </a:p>
          </p:txBody>
        </p:sp>
        <p:sp>
          <p:nvSpPr>
            <p:cNvPr id="52" name="TextBox 51">
              <a:extLst>
                <a:ext uri="{FF2B5EF4-FFF2-40B4-BE49-F238E27FC236}">
                  <a16:creationId xmlns:a16="http://schemas.microsoft.com/office/drawing/2014/main" id="{E0C733BA-3DFE-446E-89E1-3CD59B1DBEE9}"/>
                </a:ext>
              </a:extLst>
            </p:cNvPr>
            <p:cNvSpPr txBox="1"/>
            <p:nvPr/>
          </p:nvSpPr>
          <p:spPr>
            <a:xfrm>
              <a:off x="6322344" y="4610852"/>
              <a:ext cx="4663429" cy="338554"/>
            </a:xfrm>
            <a:prstGeom prst="rect">
              <a:avLst/>
            </a:prstGeom>
            <a:noFill/>
          </p:spPr>
          <p:txBody>
            <a:bodyPr wrap="square" rtlCol="0">
              <a:spAutoFit/>
            </a:bodyPr>
            <a:lstStyle/>
            <a:p>
              <a:pPr algn="ctr"/>
              <a:r>
                <a:rPr lang="en-US" sz="1600" dirty="0">
                  <a:latin typeface="Palatino Linotype" panose="02040502050505030304" pitchFamily="18" charset="0"/>
                </a:rPr>
                <a:t>Probable IP epi link                         No IP epi link</a:t>
              </a:r>
            </a:p>
          </p:txBody>
        </p:sp>
        <p:sp>
          <p:nvSpPr>
            <p:cNvPr id="53" name="TextBox 52">
              <a:extLst>
                <a:ext uri="{FF2B5EF4-FFF2-40B4-BE49-F238E27FC236}">
                  <a16:creationId xmlns:a16="http://schemas.microsoft.com/office/drawing/2014/main" id="{66417481-3450-470F-AA3F-69A8B4559004}"/>
                </a:ext>
              </a:extLst>
            </p:cNvPr>
            <p:cNvSpPr txBox="1"/>
            <p:nvPr/>
          </p:nvSpPr>
          <p:spPr>
            <a:xfrm>
              <a:off x="5938080" y="1452498"/>
              <a:ext cx="2655911" cy="507831"/>
            </a:xfrm>
            <a:prstGeom prst="rect">
              <a:avLst/>
            </a:prstGeom>
            <a:noFill/>
          </p:spPr>
          <p:txBody>
            <a:bodyPr wrap="square" rtlCol="0">
              <a:spAutoFit/>
            </a:bodyPr>
            <a:lstStyle/>
            <a:p>
              <a:pPr algn="ctr"/>
              <a:r>
                <a:rPr lang="en-US" sz="1600" dirty="0">
                  <a:latin typeface="Palatino Linotype" panose="02040502050505030304" pitchFamily="18" charset="0"/>
                </a:rPr>
                <a:t>Re-exposure considered </a:t>
              </a:r>
            </a:p>
            <a:p>
              <a:pPr algn="ctr"/>
              <a:r>
                <a:rPr lang="en-US" sz="1100" dirty="0">
                  <a:latin typeface="Palatino Linotype" panose="02040502050505030304" pitchFamily="18" charset="0"/>
                </a:rPr>
                <a:t>(</a:t>
              </a:r>
              <a:r>
                <a:rPr lang="en-US" sz="1100" dirty="0">
                  <a:solidFill>
                    <a:srgbClr val="0070C0"/>
                  </a:solidFill>
                  <a:latin typeface="Palatino Linotype" panose="02040502050505030304" pitchFamily="18" charset="0"/>
                </a:rPr>
                <a:t>Include re-exposure </a:t>
              </a:r>
              <a:r>
                <a:rPr lang="en-US" sz="1100" dirty="0">
                  <a:latin typeface="Palatino Linotype" panose="02040502050505030304" pitchFamily="18" charset="0"/>
                </a:rPr>
                <a:t>box checked)</a:t>
              </a:r>
              <a:endParaRPr lang="en-US" sz="1600" dirty="0">
                <a:latin typeface="Palatino Linotype" panose="02040502050505030304" pitchFamily="18" charset="0"/>
              </a:endParaRPr>
            </a:p>
          </p:txBody>
        </p:sp>
        <p:sp>
          <p:nvSpPr>
            <p:cNvPr id="56" name="Rectangle 55">
              <a:extLst>
                <a:ext uri="{FF2B5EF4-FFF2-40B4-BE49-F238E27FC236}">
                  <a16:creationId xmlns:a16="http://schemas.microsoft.com/office/drawing/2014/main" id="{35BED92A-1503-4F3A-A138-AC7F05A49661}"/>
                </a:ext>
              </a:extLst>
            </p:cNvPr>
            <p:cNvSpPr/>
            <p:nvPr/>
          </p:nvSpPr>
          <p:spPr>
            <a:xfrm>
              <a:off x="8941169" y="2166967"/>
              <a:ext cx="1935955" cy="2985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00E7C8D9-EA6D-48F3-9004-393FBD7CC307}"/>
                </a:ext>
              </a:extLst>
            </p:cNvPr>
            <p:cNvSpPr txBox="1"/>
            <p:nvPr/>
          </p:nvSpPr>
          <p:spPr>
            <a:xfrm>
              <a:off x="8593991" y="1446623"/>
              <a:ext cx="2739314" cy="507831"/>
            </a:xfrm>
            <a:prstGeom prst="rect">
              <a:avLst/>
            </a:prstGeom>
            <a:noFill/>
          </p:spPr>
          <p:txBody>
            <a:bodyPr wrap="square" rtlCol="0">
              <a:spAutoFit/>
            </a:bodyPr>
            <a:lstStyle/>
            <a:p>
              <a:pPr algn="ctr"/>
              <a:r>
                <a:rPr lang="en-US" sz="1600" dirty="0">
                  <a:latin typeface="Palatino Linotype" panose="02040502050505030304" pitchFamily="18" charset="0"/>
                </a:rPr>
                <a:t>Re-exposure not considered</a:t>
              </a:r>
            </a:p>
            <a:p>
              <a:pPr algn="ctr"/>
              <a:r>
                <a:rPr lang="en-US" sz="1100" dirty="0">
                  <a:latin typeface="Palatino Linotype" panose="02040502050505030304" pitchFamily="18" charset="0"/>
                </a:rPr>
                <a:t>(</a:t>
              </a:r>
              <a:r>
                <a:rPr lang="en-US" sz="1100" dirty="0">
                  <a:solidFill>
                    <a:srgbClr val="0070C0"/>
                  </a:solidFill>
                  <a:latin typeface="Palatino Linotype" panose="02040502050505030304" pitchFamily="18" charset="0"/>
                </a:rPr>
                <a:t>Include re-exposure </a:t>
              </a:r>
              <a:r>
                <a:rPr lang="en-US" sz="1100" dirty="0">
                  <a:latin typeface="Palatino Linotype" panose="02040502050505030304" pitchFamily="18" charset="0"/>
                </a:rPr>
                <a:t>box unchecked)</a:t>
              </a:r>
            </a:p>
          </p:txBody>
        </p:sp>
        <p:sp>
          <p:nvSpPr>
            <p:cNvPr id="69" name="Rectangle 68">
              <a:extLst>
                <a:ext uri="{FF2B5EF4-FFF2-40B4-BE49-F238E27FC236}">
                  <a16:creationId xmlns:a16="http://schemas.microsoft.com/office/drawing/2014/main" id="{A6B7CB9E-F1EE-4374-BC76-E73EEDD4B70C}"/>
                </a:ext>
              </a:extLst>
            </p:cNvPr>
            <p:cNvSpPr/>
            <p:nvPr/>
          </p:nvSpPr>
          <p:spPr>
            <a:xfrm>
              <a:off x="8654244" y="1461539"/>
              <a:ext cx="2655911" cy="50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86</a:t>
            </a:fld>
            <a:endParaRPr lang="en-US" dirty="0"/>
          </a:p>
        </p:txBody>
      </p:sp>
    </p:spTree>
    <p:extLst>
      <p:ext uri="{BB962C8B-B14F-4D97-AF65-F5344CB8AC3E}">
        <p14:creationId xmlns:p14="http://schemas.microsoft.com/office/powerpoint/2010/main" val="12390009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820070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strength – re-exposure</a:t>
            </a:r>
            <a:r>
              <a:rPr lang="en-US" sz="4000" dirty="0">
                <a:latin typeface="Tahoma" panose="020B0604030504040204" pitchFamily="34" charset="0"/>
              </a:rPr>
              <a:t> </a:t>
            </a:r>
            <a:r>
              <a:rPr lang="en-US" sz="1000" dirty="0">
                <a:latin typeface="Tahoma" panose="020B0604030504040204" pitchFamily="34" charset="0"/>
              </a:rPr>
              <a:t>(5/5)</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30" name="Group 29" descr="Diagram illustrating how LATTE scores IP epi link strength that utilizes shaded horizontal bars to illustrate overlaps between persons.">
            <a:extLst>
              <a:ext uri="{FF2B5EF4-FFF2-40B4-BE49-F238E27FC236}">
                <a16:creationId xmlns:a16="http://schemas.microsoft.com/office/drawing/2014/main" id="{00AD5D18-8A92-48D5-B061-1B96D11958E3}"/>
              </a:ext>
            </a:extLst>
          </p:cNvPr>
          <p:cNvGrpSpPr/>
          <p:nvPr/>
        </p:nvGrpSpPr>
        <p:grpSpPr>
          <a:xfrm>
            <a:off x="117856" y="1899801"/>
            <a:ext cx="6130986" cy="4640768"/>
            <a:chOff x="117856" y="1899801"/>
            <a:chExt cx="6130986" cy="4640768"/>
          </a:xfrm>
        </p:grpSpPr>
        <p:cxnSp>
          <p:nvCxnSpPr>
            <p:cNvPr id="4" name="Straight Arrow Connector 3">
              <a:extLst>
                <a:ext uri="{FF2B5EF4-FFF2-40B4-BE49-F238E27FC236}">
                  <a16:creationId xmlns:a16="http://schemas.microsoft.com/office/drawing/2014/main" id="{98310C2D-E696-46B1-9177-C02A4E109FF6}"/>
                </a:ext>
              </a:extLst>
            </p:cNvPr>
            <p:cNvCxnSpPr/>
            <p:nvPr/>
          </p:nvCxnSpPr>
          <p:spPr>
            <a:xfrm>
              <a:off x="2233475" y="5395357"/>
              <a:ext cx="3704605"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178773-558C-4FF7-8AAC-0688C910E932}"/>
                </a:ext>
              </a:extLst>
            </p:cNvPr>
            <p:cNvSpPr txBox="1"/>
            <p:nvPr/>
          </p:nvSpPr>
          <p:spPr>
            <a:xfrm>
              <a:off x="1537612" y="2067432"/>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B9879E6-C63B-441C-9D74-05F5EE72E8EA}"/>
                </a:ext>
              </a:extLst>
            </p:cNvPr>
            <p:cNvSpPr txBox="1"/>
            <p:nvPr/>
          </p:nvSpPr>
          <p:spPr>
            <a:xfrm>
              <a:off x="3261990" y="2422431"/>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F284420F-E277-4F54-AC22-0DE58EFF7767}"/>
                </a:ext>
              </a:extLst>
            </p:cNvPr>
            <p:cNvGrpSpPr/>
            <p:nvPr/>
          </p:nvGrpSpPr>
          <p:grpSpPr>
            <a:xfrm>
              <a:off x="3264019" y="5489265"/>
              <a:ext cx="926694" cy="186834"/>
              <a:chOff x="3526695" y="5195809"/>
              <a:chExt cx="926694" cy="186834"/>
            </a:xfrm>
          </p:grpSpPr>
          <p:cxnSp>
            <p:nvCxnSpPr>
              <p:cNvPr id="8" name="Straight Arrow Connector 7">
                <a:extLst>
                  <a:ext uri="{FF2B5EF4-FFF2-40B4-BE49-F238E27FC236}">
                    <a16:creationId xmlns:a16="http://schemas.microsoft.com/office/drawing/2014/main" id="{A624D30C-F901-4501-BCDA-F6BA20253A45}"/>
                  </a:ext>
                </a:extLst>
              </p:cNvPr>
              <p:cNvCxnSpPr/>
              <p:nvPr/>
            </p:nvCxnSpPr>
            <p:spPr>
              <a:xfrm flipH="1" flipV="1">
                <a:off x="3530443" y="5289445"/>
                <a:ext cx="914400"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7BB645-FF05-40F3-B71A-7E51AAEED549}"/>
                  </a:ext>
                </a:extLst>
              </p:cNvPr>
              <p:cNvCxnSpPr/>
              <p:nvPr/>
            </p:nvCxnSpPr>
            <p:spPr>
              <a:xfrm>
                <a:off x="3526695" y="5199763"/>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5877883-D8C8-4A4B-B04E-E54F3E591369}"/>
                  </a:ext>
                </a:extLst>
              </p:cNvPr>
              <p:cNvCxnSpPr/>
              <p:nvPr/>
            </p:nvCxnSpPr>
            <p:spPr>
              <a:xfrm>
                <a:off x="4453389" y="5195809"/>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8C50A059-F467-4555-BC40-B2BB1757C2F1}"/>
                </a:ext>
              </a:extLst>
            </p:cNvPr>
            <p:cNvCxnSpPr/>
            <p:nvPr/>
          </p:nvCxnSpPr>
          <p:spPr>
            <a:xfrm>
              <a:off x="4189372" y="1899801"/>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105AD5-8572-4391-AB0B-4C6E6DDCDD53}"/>
                </a:ext>
              </a:extLst>
            </p:cNvPr>
            <p:cNvCxnSpPr/>
            <p:nvPr/>
          </p:nvCxnSpPr>
          <p:spPr>
            <a:xfrm>
              <a:off x="3262177" y="1904589"/>
              <a:ext cx="1943" cy="36576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168FC2-F149-45A4-94F1-88545C3DDA67}"/>
                </a:ext>
              </a:extLst>
            </p:cNvPr>
            <p:cNvSpPr txBox="1"/>
            <p:nvPr/>
          </p:nvSpPr>
          <p:spPr>
            <a:xfrm>
              <a:off x="1537612" y="3285743"/>
              <a:ext cx="265176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DE6797B-4773-4813-8803-DF16768212BC}"/>
                </a:ext>
              </a:extLst>
            </p:cNvPr>
            <p:cNvSpPr txBox="1"/>
            <p:nvPr/>
          </p:nvSpPr>
          <p:spPr>
            <a:xfrm>
              <a:off x="3261990" y="3640742"/>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AF2EBF7F-57ED-443F-A0AF-97C96B39E2ED}"/>
                </a:ext>
              </a:extLst>
            </p:cNvPr>
            <p:cNvSpPr txBox="1"/>
            <p:nvPr/>
          </p:nvSpPr>
          <p:spPr>
            <a:xfrm>
              <a:off x="1537612" y="4501062"/>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57763B5-4073-4A7C-884C-0B58B1763590}"/>
                </a:ext>
              </a:extLst>
            </p:cNvPr>
            <p:cNvSpPr txBox="1"/>
            <p:nvPr/>
          </p:nvSpPr>
          <p:spPr>
            <a:xfrm>
              <a:off x="3261990" y="4856061"/>
              <a:ext cx="265176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9675E3A-A38C-4CD5-A122-694D5B68CA04}"/>
                </a:ext>
              </a:extLst>
            </p:cNvPr>
            <p:cNvSpPr txBox="1"/>
            <p:nvPr/>
          </p:nvSpPr>
          <p:spPr>
            <a:xfrm>
              <a:off x="2108599" y="4473756"/>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18" name="TextBox 17">
              <a:extLst>
                <a:ext uri="{FF2B5EF4-FFF2-40B4-BE49-F238E27FC236}">
                  <a16:creationId xmlns:a16="http://schemas.microsoft.com/office/drawing/2014/main" id="{E5DAF1FD-6C61-4415-AC31-D1913DCB98C7}"/>
                </a:ext>
              </a:extLst>
            </p:cNvPr>
            <p:cNvSpPr txBox="1"/>
            <p:nvPr/>
          </p:nvSpPr>
          <p:spPr>
            <a:xfrm>
              <a:off x="4426744" y="3606328"/>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2</a:t>
              </a:r>
            </a:p>
          </p:txBody>
        </p:sp>
        <p:sp>
          <p:nvSpPr>
            <p:cNvPr id="19" name="TextBox 18">
              <a:extLst>
                <a:ext uri="{FF2B5EF4-FFF2-40B4-BE49-F238E27FC236}">
                  <a16:creationId xmlns:a16="http://schemas.microsoft.com/office/drawing/2014/main" id="{B1937C43-C665-4F61-B39F-4FF0FD23C529}"/>
                </a:ext>
              </a:extLst>
            </p:cNvPr>
            <p:cNvSpPr txBox="1"/>
            <p:nvPr/>
          </p:nvSpPr>
          <p:spPr>
            <a:xfrm>
              <a:off x="2108599" y="3256695"/>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20" name="TextBox 19">
              <a:extLst>
                <a:ext uri="{FF2B5EF4-FFF2-40B4-BE49-F238E27FC236}">
                  <a16:creationId xmlns:a16="http://schemas.microsoft.com/office/drawing/2014/main" id="{8DF993C2-A1E2-4108-954B-C822D05347D8}"/>
                </a:ext>
              </a:extLst>
            </p:cNvPr>
            <p:cNvSpPr txBox="1"/>
            <p:nvPr/>
          </p:nvSpPr>
          <p:spPr>
            <a:xfrm>
              <a:off x="2109791" y="2036978"/>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1</a:t>
              </a:r>
            </a:p>
          </p:txBody>
        </p:sp>
        <p:sp>
          <p:nvSpPr>
            <p:cNvPr id="21" name="TextBox 20">
              <a:extLst>
                <a:ext uri="{FF2B5EF4-FFF2-40B4-BE49-F238E27FC236}">
                  <a16:creationId xmlns:a16="http://schemas.microsoft.com/office/drawing/2014/main" id="{4C431E5C-5D4B-49A7-AA50-F8FFDD0DC735}"/>
                </a:ext>
              </a:extLst>
            </p:cNvPr>
            <p:cNvSpPr txBox="1"/>
            <p:nvPr/>
          </p:nvSpPr>
          <p:spPr>
            <a:xfrm>
              <a:off x="4426558" y="4819016"/>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2</a:t>
              </a:r>
            </a:p>
          </p:txBody>
        </p:sp>
        <p:sp>
          <p:nvSpPr>
            <p:cNvPr id="22" name="TextBox 21">
              <a:extLst>
                <a:ext uri="{FF2B5EF4-FFF2-40B4-BE49-F238E27FC236}">
                  <a16:creationId xmlns:a16="http://schemas.microsoft.com/office/drawing/2014/main" id="{E9308766-8846-408D-80C8-E32022322E0B}"/>
                </a:ext>
              </a:extLst>
            </p:cNvPr>
            <p:cNvSpPr txBox="1"/>
            <p:nvPr/>
          </p:nvSpPr>
          <p:spPr>
            <a:xfrm>
              <a:off x="4426744" y="2388890"/>
              <a:ext cx="673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Patient 2</a:t>
              </a:r>
            </a:p>
          </p:txBody>
        </p:sp>
        <p:sp>
          <p:nvSpPr>
            <p:cNvPr id="23" name="TextBox 22">
              <a:extLst>
                <a:ext uri="{FF2B5EF4-FFF2-40B4-BE49-F238E27FC236}">
                  <a16:creationId xmlns:a16="http://schemas.microsoft.com/office/drawing/2014/main" id="{605D2AD4-78BF-432E-AD4D-8CBDF9757552}"/>
                </a:ext>
              </a:extLst>
            </p:cNvPr>
            <p:cNvSpPr txBox="1"/>
            <p:nvPr/>
          </p:nvSpPr>
          <p:spPr>
            <a:xfrm>
              <a:off x="2589595" y="5730193"/>
              <a:ext cx="2315057"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Overlap (number of days)</a:t>
              </a:r>
            </a:p>
          </p:txBody>
        </p:sp>
        <p:sp>
          <p:nvSpPr>
            <p:cNvPr id="24" name="Rectangle 23">
              <a:extLst>
                <a:ext uri="{FF2B5EF4-FFF2-40B4-BE49-F238E27FC236}">
                  <a16:creationId xmlns:a16="http://schemas.microsoft.com/office/drawing/2014/main" id="{60A99B79-EB7D-40B1-92E8-2B620156178F}"/>
                </a:ext>
              </a:extLst>
            </p:cNvPr>
            <p:cNvSpPr/>
            <p:nvPr/>
          </p:nvSpPr>
          <p:spPr>
            <a:xfrm>
              <a:off x="1538258" y="1975033"/>
              <a:ext cx="73152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D72DC9E-3A8F-400B-B74C-2A3B6F3D21AA}"/>
                </a:ext>
              </a:extLst>
            </p:cNvPr>
            <p:cNvSpPr/>
            <p:nvPr/>
          </p:nvSpPr>
          <p:spPr>
            <a:xfrm>
              <a:off x="1538258" y="3193864"/>
              <a:ext cx="73152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96DCF37-B3A8-433D-B7B2-EBB7C6D9867A}"/>
                </a:ext>
              </a:extLst>
            </p:cNvPr>
            <p:cNvSpPr/>
            <p:nvPr/>
          </p:nvSpPr>
          <p:spPr>
            <a:xfrm>
              <a:off x="1538258" y="4412999"/>
              <a:ext cx="73152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0D2DF12-784A-4172-8540-229CD9C5FAC4}"/>
                </a:ext>
              </a:extLst>
            </p:cNvPr>
            <p:cNvSpPr/>
            <p:nvPr/>
          </p:nvSpPr>
          <p:spPr>
            <a:xfrm>
              <a:off x="3262743" y="2325955"/>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36FF27-8FE8-4A1F-A2F1-FB36C70BD991}"/>
                </a:ext>
              </a:extLst>
            </p:cNvPr>
            <p:cNvSpPr/>
            <p:nvPr/>
          </p:nvSpPr>
          <p:spPr>
            <a:xfrm>
              <a:off x="3262743" y="3544786"/>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6CBA4DE-3FDE-4904-8035-B206CBC559A0}"/>
                </a:ext>
              </a:extLst>
            </p:cNvPr>
            <p:cNvSpPr/>
            <p:nvPr/>
          </p:nvSpPr>
          <p:spPr>
            <a:xfrm>
              <a:off x="3262743" y="4763921"/>
              <a:ext cx="2651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B744E94D-BA5E-4C02-80AE-C9A193EF3BF0}"/>
                </a:ext>
              </a:extLst>
            </p:cNvPr>
            <p:cNvSpPr txBox="1"/>
            <p:nvPr/>
          </p:nvSpPr>
          <p:spPr>
            <a:xfrm>
              <a:off x="117856" y="5231907"/>
              <a:ext cx="2100473"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Time: day(s) at Location </a:t>
              </a:r>
              <a:r>
                <a:rPr lang="en-US" sz="1400" i="1" dirty="0">
                  <a:latin typeface="Times New Roman" panose="02020603050405020304" pitchFamily="18" charset="0"/>
                  <a:cs typeface="Times New Roman" panose="02020603050405020304" pitchFamily="18" charset="0"/>
                </a:rPr>
                <a:t>A</a:t>
              </a:r>
              <a:endParaRPr lang="en-US" sz="1400" dirty="0">
                <a:latin typeface="Times New Roman" panose="02020603050405020304" pitchFamily="18" charset="0"/>
                <a:cs typeface="Times New Roman" panose="02020603050405020304" pitchFamily="18" charset="0"/>
              </a:endParaRPr>
            </a:p>
          </p:txBody>
        </p:sp>
        <p:grpSp>
          <p:nvGrpSpPr>
            <p:cNvPr id="52" name="Group 51">
              <a:extLst>
                <a:ext uri="{FF2B5EF4-FFF2-40B4-BE49-F238E27FC236}">
                  <a16:creationId xmlns:a16="http://schemas.microsoft.com/office/drawing/2014/main" id="{177CE1C9-5EA7-4867-97A0-844C8316E337}"/>
                </a:ext>
              </a:extLst>
            </p:cNvPr>
            <p:cNvGrpSpPr/>
            <p:nvPr/>
          </p:nvGrpSpPr>
          <p:grpSpPr>
            <a:xfrm>
              <a:off x="762358" y="6230906"/>
              <a:ext cx="5486484" cy="309663"/>
              <a:chOff x="762358" y="6230906"/>
              <a:chExt cx="5486484" cy="309663"/>
            </a:xfrm>
          </p:grpSpPr>
          <p:sp>
            <p:nvSpPr>
              <p:cNvPr id="53" name="TextBox 52">
                <a:extLst>
                  <a:ext uri="{FF2B5EF4-FFF2-40B4-BE49-F238E27FC236}">
                    <a16:creationId xmlns:a16="http://schemas.microsoft.com/office/drawing/2014/main" id="{34ADEB5D-2251-48D2-8F17-ECBBA132F233}"/>
                  </a:ext>
                </a:extLst>
              </p:cNvPr>
              <p:cNvSpPr txBox="1"/>
              <p:nvPr/>
            </p:nvSpPr>
            <p:spPr>
              <a:xfrm>
                <a:off x="3119121" y="6280904"/>
                <a:ext cx="182880" cy="182880"/>
              </a:xfrm>
              <a:prstGeom prst="rect">
                <a:avLst/>
              </a:prstGeom>
              <a:solidFill>
                <a:schemeClr val="bg1">
                  <a:lumMod val="65000"/>
                  <a:alpha val="50000"/>
                </a:schemeClr>
              </a:solid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58973C0A-7455-4806-9D06-B6C1123B9888}"/>
                  </a:ext>
                </a:extLst>
              </p:cNvPr>
              <p:cNvSpPr txBox="1"/>
              <p:nvPr/>
            </p:nvSpPr>
            <p:spPr>
              <a:xfrm>
                <a:off x="4736083" y="6293734"/>
                <a:ext cx="182880" cy="182880"/>
              </a:xfrm>
              <a:prstGeom prst="rect">
                <a:avLst/>
              </a:prstGeom>
              <a:pattFill prst="pct5">
                <a:fgClr>
                  <a:schemeClr val="bg1">
                    <a:lumMod val="65000"/>
                  </a:schemeClr>
                </a:fgClr>
                <a:bgClr>
                  <a:schemeClr val="bg1"/>
                </a:bgClr>
              </a:pattFill>
              <a:ln w="12700">
                <a:solidFill>
                  <a:schemeClr val="bg1">
                    <a:lumMod val="65000"/>
                  </a:schemeClr>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C8103F08-AD52-4CC9-9E66-AA35CC08C3A6}"/>
                  </a:ext>
                </a:extLst>
              </p:cNvPr>
              <p:cNvSpPr txBox="1"/>
              <p:nvPr/>
            </p:nvSpPr>
            <p:spPr>
              <a:xfrm>
                <a:off x="3323510" y="6232792"/>
                <a:ext cx="112883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Certain dates</a:t>
                </a:r>
              </a:p>
            </p:txBody>
          </p:sp>
          <p:sp>
            <p:nvSpPr>
              <p:cNvPr id="56" name="TextBox 55">
                <a:extLst>
                  <a:ext uri="{FF2B5EF4-FFF2-40B4-BE49-F238E27FC236}">
                    <a16:creationId xmlns:a16="http://schemas.microsoft.com/office/drawing/2014/main" id="{A05B6B23-07D0-4E55-9B16-DAD0F48EEF66}"/>
                  </a:ext>
                </a:extLst>
              </p:cNvPr>
              <p:cNvSpPr txBox="1"/>
              <p:nvPr/>
            </p:nvSpPr>
            <p:spPr>
              <a:xfrm>
                <a:off x="4940471" y="6232792"/>
                <a:ext cx="130837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Uncertain dates</a:t>
                </a:r>
              </a:p>
            </p:txBody>
          </p:sp>
          <p:sp>
            <p:nvSpPr>
              <p:cNvPr id="57" name="Rectangle 56">
                <a:extLst>
                  <a:ext uri="{FF2B5EF4-FFF2-40B4-BE49-F238E27FC236}">
                    <a16:creationId xmlns:a16="http://schemas.microsoft.com/office/drawing/2014/main" id="{8B35AE53-A2C8-48F0-8770-F4B36D40EAA0}"/>
                  </a:ext>
                </a:extLst>
              </p:cNvPr>
              <p:cNvSpPr/>
              <p:nvPr/>
            </p:nvSpPr>
            <p:spPr>
              <a:xfrm>
                <a:off x="762358" y="6360138"/>
                <a:ext cx="365760"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61024C3-26DE-4757-B184-4854425DB1FE}"/>
                  </a:ext>
                </a:extLst>
              </p:cNvPr>
              <p:cNvSpPr txBox="1"/>
              <p:nvPr/>
            </p:nvSpPr>
            <p:spPr>
              <a:xfrm>
                <a:off x="1139574" y="6230906"/>
                <a:ext cx="172835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Infectious period (IP)</a:t>
                </a:r>
              </a:p>
            </p:txBody>
          </p:sp>
        </p:grpSp>
      </p:grpSp>
      <p:grpSp>
        <p:nvGrpSpPr>
          <p:cNvPr id="31" name="Group 30" descr="Table documenting how LATTE scores IP epi link strength.">
            <a:extLst>
              <a:ext uri="{FF2B5EF4-FFF2-40B4-BE49-F238E27FC236}">
                <a16:creationId xmlns:a16="http://schemas.microsoft.com/office/drawing/2014/main" id="{137C8FA8-5A0A-4496-8D82-005219746375}"/>
              </a:ext>
            </a:extLst>
          </p:cNvPr>
          <p:cNvGrpSpPr/>
          <p:nvPr/>
        </p:nvGrpSpPr>
        <p:grpSpPr>
          <a:xfrm>
            <a:off x="5938080" y="969806"/>
            <a:ext cx="5395225" cy="3979600"/>
            <a:chOff x="5938080" y="969806"/>
            <a:chExt cx="5395225" cy="3979600"/>
          </a:xfrm>
        </p:grpSpPr>
        <p:sp>
          <p:nvSpPr>
            <p:cNvPr id="40" name="TextBox 39">
              <a:extLst>
                <a:ext uri="{FF2B5EF4-FFF2-40B4-BE49-F238E27FC236}">
                  <a16:creationId xmlns:a16="http://schemas.microsoft.com/office/drawing/2014/main" id="{2E53CFB3-72C1-4AE8-8906-79CEF8868894}"/>
                </a:ext>
              </a:extLst>
            </p:cNvPr>
            <p:cNvSpPr txBox="1"/>
            <p:nvPr/>
          </p:nvSpPr>
          <p:spPr>
            <a:xfrm>
              <a:off x="6322345" y="2156093"/>
              <a:ext cx="4663440" cy="338554"/>
            </a:xfrm>
            <a:prstGeom prst="rect">
              <a:avLst/>
            </a:prstGeom>
            <a:noFill/>
          </p:spPr>
          <p:txBody>
            <a:bodyPr wrap="square" rtlCol="0">
              <a:spAutoFit/>
            </a:bodyPr>
            <a:lstStyle/>
            <a:p>
              <a:pPr algn="ctr"/>
              <a:r>
                <a:rPr lang="en-US" sz="1600" dirty="0">
                  <a:solidFill>
                    <a:schemeClr val="bg1">
                      <a:lumMod val="75000"/>
                    </a:schemeClr>
                  </a:solidFill>
                  <a:latin typeface="Palatino Linotype" panose="02040502050505030304" pitchFamily="18" charset="0"/>
                </a:rPr>
                <a:t>Definite IP epi link                         </a:t>
              </a:r>
              <a:r>
                <a:rPr lang="en-US" sz="1600" dirty="0">
                  <a:latin typeface="Palatino Linotype" panose="02040502050505030304" pitchFamily="18" charset="0"/>
                </a:rPr>
                <a:t>No IP epi link</a:t>
              </a:r>
            </a:p>
          </p:txBody>
        </p:sp>
        <p:sp>
          <p:nvSpPr>
            <p:cNvPr id="41" name="TextBox 40">
              <a:extLst>
                <a:ext uri="{FF2B5EF4-FFF2-40B4-BE49-F238E27FC236}">
                  <a16:creationId xmlns:a16="http://schemas.microsoft.com/office/drawing/2014/main" id="{5741B80F-0F7F-4BC4-93D8-3CB49CD43667}"/>
                </a:ext>
              </a:extLst>
            </p:cNvPr>
            <p:cNvSpPr txBox="1"/>
            <p:nvPr/>
          </p:nvSpPr>
          <p:spPr>
            <a:xfrm>
              <a:off x="6322345" y="3381827"/>
              <a:ext cx="4663440" cy="338554"/>
            </a:xfrm>
            <a:prstGeom prst="rect">
              <a:avLst/>
            </a:prstGeom>
            <a:noFill/>
          </p:spPr>
          <p:txBody>
            <a:bodyPr wrap="square" rtlCol="0">
              <a:spAutoFit/>
            </a:bodyPr>
            <a:lstStyle/>
            <a:p>
              <a:pPr algn="ctr"/>
              <a:r>
                <a:rPr lang="en-US" sz="1600" dirty="0">
                  <a:solidFill>
                    <a:schemeClr val="bg1">
                      <a:lumMod val="75000"/>
                    </a:schemeClr>
                  </a:solidFill>
                  <a:latin typeface="Palatino Linotype" panose="02040502050505030304" pitchFamily="18" charset="0"/>
                </a:rPr>
                <a:t>Probable IP epi link                         </a:t>
              </a:r>
              <a:r>
                <a:rPr lang="en-US" sz="1600" dirty="0">
                  <a:latin typeface="Palatino Linotype" panose="02040502050505030304" pitchFamily="18" charset="0"/>
                </a:rPr>
                <a:t>No IP epi link</a:t>
              </a:r>
            </a:p>
          </p:txBody>
        </p:sp>
        <p:sp>
          <p:nvSpPr>
            <p:cNvPr id="42" name="TextBox 41">
              <a:extLst>
                <a:ext uri="{FF2B5EF4-FFF2-40B4-BE49-F238E27FC236}">
                  <a16:creationId xmlns:a16="http://schemas.microsoft.com/office/drawing/2014/main" id="{2FDB5988-DB55-4E4D-AC82-1CEBF1E6264E}"/>
                </a:ext>
              </a:extLst>
            </p:cNvPr>
            <p:cNvSpPr txBox="1"/>
            <p:nvPr/>
          </p:nvSpPr>
          <p:spPr>
            <a:xfrm>
              <a:off x="6322344" y="4610852"/>
              <a:ext cx="4663429" cy="338554"/>
            </a:xfrm>
            <a:prstGeom prst="rect">
              <a:avLst/>
            </a:prstGeom>
            <a:noFill/>
          </p:spPr>
          <p:txBody>
            <a:bodyPr wrap="square" rtlCol="0">
              <a:spAutoFit/>
            </a:bodyPr>
            <a:lstStyle/>
            <a:p>
              <a:pPr algn="ctr"/>
              <a:r>
                <a:rPr lang="en-US" sz="1600" dirty="0">
                  <a:solidFill>
                    <a:schemeClr val="bg1">
                      <a:lumMod val="75000"/>
                    </a:schemeClr>
                  </a:solidFill>
                  <a:latin typeface="Palatino Linotype" panose="02040502050505030304" pitchFamily="18" charset="0"/>
                </a:rPr>
                <a:t>Probable IP epi link                         </a:t>
              </a:r>
              <a:r>
                <a:rPr lang="en-US" sz="1600" dirty="0">
                  <a:latin typeface="Palatino Linotype" panose="02040502050505030304" pitchFamily="18" charset="0"/>
                </a:rPr>
                <a:t>No IP epi link</a:t>
              </a:r>
            </a:p>
          </p:txBody>
        </p:sp>
        <p:cxnSp>
          <p:nvCxnSpPr>
            <p:cNvPr id="43" name="Straight Connector 42">
              <a:extLst>
                <a:ext uri="{FF2B5EF4-FFF2-40B4-BE49-F238E27FC236}">
                  <a16:creationId xmlns:a16="http://schemas.microsoft.com/office/drawing/2014/main" id="{835ACD67-C31F-4EF6-BE3F-4C18F5AAD6E2}"/>
                </a:ext>
              </a:extLst>
            </p:cNvPr>
            <p:cNvCxnSpPr/>
            <p:nvPr/>
          </p:nvCxnSpPr>
          <p:spPr>
            <a:xfrm>
              <a:off x="6322345" y="2060710"/>
              <a:ext cx="466344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4FDDDBC-CF0E-4C62-9547-3CE699E874FC}"/>
                </a:ext>
              </a:extLst>
            </p:cNvPr>
            <p:cNvCxnSpPr/>
            <p:nvPr/>
          </p:nvCxnSpPr>
          <p:spPr>
            <a:xfrm>
              <a:off x="6315629" y="1393446"/>
              <a:ext cx="466344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61EE9CE-4DD9-43FA-BBD7-DEFEF32E9389}"/>
                </a:ext>
              </a:extLst>
            </p:cNvPr>
            <p:cNvSpPr txBox="1"/>
            <p:nvPr/>
          </p:nvSpPr>
          <p:spPr>
            <a:xfrm>
              <a:off x="6267450" y="969806"/>
              <a:ext cx="4771987" cy="646331"/>
            </a:xfrm>
            <a:prstGeom prst="rect">
              <a:avLst/>
            </a:prstGeom>
            <a:noFill/>
          </p:spPr>
          <p:txBody>
            <a:bodyPr wrap="square" rtlCol="0">
              <a:spAutoFit/>
            </a:bodyPr>
            <a:lstStyle/>
            <a:p>
              <a:pPr algn="ctr"/>
              <a:r>
                <a:rPr lang="en-US" dirty="0">
                  <a:solidFill>
                    <a:srgbClr val="0070C0"/>
                  </a:solidFill>
                  <a:latin typeface="Palatino Linotype" panose="02040502050505030304" pitchFamily="18" charset="0"/>
                </a:rPr>
                <a:t>overlap threshold </a:t>
              </a:r>
              <a:r>
                <a:rPr lang="en-US" dirty="0">
                  <a:latin typeface="Palatino Linotype" panose="02040502050505030304" pitchFamily="18" charset="0"/>
                </a:rPr>
                <a:t>= </a:t>
              </a:r>
              <a:r>
                <a:rPr lang="en-US" i="1" dirty="0">
                  <a:latin typeface="Palatino Linotype" panose="02040502050505030304" pitchFamily="18" charset="0"/>
                </a:rPr>
                <a:t>x </a:t>
              </a:r>
              <a:r>
                <a:rPr lang="en-US" dirty="0">
                  <a:latin typeface="Palatino Linotype" panose="02040502050505030304" pitchFamily="18" charset="0"/>
                </a:rPr>
                <a:t>days, Overlap </a:t>
              </a:r>
              <a:r>
                <a:rPr lang="en-US" u="sng" dirty="0">
                  <a:latin typeface="Palatino Linotype" panose="02040502050505030304" pitchFamily="18" charset="0"/>
                </a:rPr>
                <a:t>&gt;</a:t>
              </a:r>
              <a:r>
                <a:rPr lang="en-US" dirty="0">
                  <a:latin typeface="Palatino Linotype" panose="02040502050505030304" pitchFamily="18" charset="0"/>
                </a:rPr>
                <a:t> </a:t>
              </a:r>
              <a:r>
                <a:rPr lang="en-US" i="1" dirty="0">
                  <a:latin typeface="Palatino Linotype" panose="02040502050505030304" pitchFamily="18" charset="0"/>
                </a:rPr>
                <a:t>x</a:t>
              </a:r>
              <a:r>
                <a:rPr lang="en-US" dirty="0">
                  <a:latin typeface="Palatino Linotype" panose="02040502050505030304" pitchFamily="18" charset="0"/>
                </a:rPr>
                <a:t> days</a:t>
              </a:r>
            </a:p>
            <a:p>
              <a:pPr algn="ctr"/>
              <a:endParaRPr lang="en-US" i="1" dirty="0">
                <a:latin typeface="Palatino Linotype" panose="02040502050505030304" pitchFamily="18" charset="0"/>
              </a:endParaRPr>
            </a:p>
          </p:txBody>
        </p:sp>
        <p:sp>
          <p:nvSpPr>
            <p:cNvPr id="46" name="TextBox 45">
              <a:extLst>
                <a:ext uri="{FF2B5EF4-FFF2-40B4-BE49-F238E27FC236}">
                  <a16:creationId xmlns:a16="http://schemas.microsoft.com/office/drawing/2014/main" id="{A13546E9-4C9F-4AD4-AC58-7B6B2E00EE86}"/>
                </a:ext>
              </a:extLst>
            </p:cNvPr>
            <p:cNvSpPr txBox="1"/>
            <p:nvPr/>
          </p:nvSpPr>
          <p:spPr>
            <a:xfrm>
              <a:off x="5938080" y="1452498"/>
              <a:ext cx="2655911" cy="507831"/>
            </a:xfrm>
            <a:prstGeom prst="rect">
              <a:avLst/>
            </a:prstGeom>
            <a:noFill/>
          </p:spPr>
          <p:txBody>
            <a:bodyPr wrap="square" rtlCol="0">
              <a:spAutoFit/>
            </a:bodyPr>
            <a:lstStyle/>
            <a:p>
              <a:pPr algn="ctr"/>
              <a:r>
                <a:rPr lang="en-US" sz="1600" dirty="0">
                  <a:solidFill>
                    <a:schemeClr val="bg1">
                      <a:lumMod val="75000"/>
                    </a:schemeClr>
                  </a:solidFill>
                  <a:latin typeface="Palatino Linotype" panose="02040502050505030304" pitchFamily="18" charset="0"/>
                </a:rPr>
                <a:t>Re-exposure considered </a:t>
              </a:r>
            </a:p>
            <a:p>
              <a:pPr algn="ctr"/>
              <a:r>
                <a:rPr lang="en-US" sz="1100" dirty="0">
                  <a:solidFill>
                    <a:schemeClr val="bg1">
                      <a:lumMod val="75000"/>
                    </a:schemeClr>
                  </a:solidFill>
                  <a:latin typeface="Palatino Linotype" panose="02040502050505030304" pitchFamily="18" charset="0"/>
                </a:rPr>
                <a:t>(Include re-exposure box checked)</a:t>
              </a:r>
              <a:endParaRPr lang="en-US" sz="1600" dirty="0">
                <a:solidFill>
                  <a:schemeClr val="bg1">
                    <a:lumMod val="75000"/>
                  </a:schemeClr>
                </a:solidFill>
                <a:latin typeface="Palatino Linotype" panose="02040502050505030304" pitchFamily="18" charset="0"/>
              </a:endParaRPr>
            </a:p>
          </p:txBody>
        </p:sp>
        <p:sp>
          <p:nvSpPr>
            <p:cNvPr id="47" name="TextBox 46">
              <a:extLst>
                <a:ext uri="{FF2B5EF4-FFF2-40B4-BE49-F238E27FC236}">
                  <a16:creationId xmlns:a16="http://schemas.microsoft.com/office/drawing/2014/main" id="{2C865BD5-96FA-402F-85BB-42D67EA5A2F7}"/>
                </a:ext>
              </a:extLst>
            </p:cNvPr>
            <p:cNvSpPr txBox="1"/>
            <p:nvPr/>
          </p:nvSpPr>
          <p:spPr>
            <a:xfrm>
              <a:off x="8593991" y="1446623"/>
              <a:ext cx="2739314" cy="507831"/>
            </a:xfrm>
            <a:prstGeom prst="rect">
              <a:avLst/>
            </a:prstGeom>
            <a:noFill/>
          </p:spPr>
          <p:txBody>
            <a:bodyPr wrap="square" rtlCol="0">
              <a:spAutoFit/>
            </a:bodyPr>
            <a:lstStyle/>
            <a:p>
              <a:pPr algn="ctr"/>
              <a:r>
                <a:rPr lang="en-US" sz="1600" dirty="0">
                  <a:latin typeface="Palatino Linotype" panose="02040502050505030304" pitchFamily="18" charset="0"/>
                </a:rPr>
                <a:t>Re-exposure not considered</a:t>
              </a:r>
            </a:p>
            <a:p>
              <a:pPr algn="ctr"/>
              <a:r>
                <a:rPr lang="en-US" sz="1100" dirty="0">
                  <a:latin typeface="Palatino Linotype" panose="02040502050505030304" pitchFamily="18" charset="0"/>
                </a:rPr>
                <a:t>(</a:t>
              </a:r>
              <a:r>
                <a:rPr lang="en-US" sz="1100" dirty="0">
                  <a:solidFill>
                    <a:srgbClr val="0070C0"/>
                  </a:solidFill>
                  <a:latin typeface="Palatino Linotype" panose="02040502050505030304" pitchFamily="18" charset="0"/>
                </a:rPr>
                <a:t>Include re-exposure </a:t>
              </a:r>
              <a:r>
                <a:rPr lang="en-US" sz="1100" dirty="0">
                  <a:latin typeface="Palatino Linotype" panose="02040502050505030304" pitchFamily="18" charset="0"/>
                </a:rPr>
                <a:t>box unchecked)</a:t>
              </a: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87</a:t>
            </a:fld>
            <a:endParaRPr lang="en-US" dirty="0"/>
          </a:p>
        </p:txBody>
      </p:sp>
    </p:spTree>
    <p:extLst>
      <p:ext uri="{BB962C8B-B14F-4D97-AF65-F5344CB8AC3E}">
        <p14:creationId xmlns:p14="http://schemas.microsoft.com/office/powerpoint/2010/main" val="8601721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50552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(17/27)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7" name="TextBox 6">
            <a:extLst>
              <a:ext uri="{FF2B5EF4-FFF2-40B4-BE49-F238E27FC236}">
                <a16:creationId xmlns:a16="http://schemas.microsoft.com/office/drawing/2014/main" id="{646B4A41-C795-41C0-8E7F-C8774E7B79DD}"/>
              </a:ext>
            </a:extLst>
          </p:cNvPr>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IP epi links</a:t>
            </a:r>
            <a:endParaRPr lang="en-US" sz="2000" dirty="0">
              <a:latin typeface="Tahoma" panose="020B0604030504040204" pitchFamily="34" charset="0"/>
            </a:endParaRPr>
          </a:p>
        </p:txBody>
      </p:sp>
      <p:grpSp>
        <p:nvGrpSpPr>
          <p:cNvPr id="4" name="Group 3" descr="Screenshot of the IP epi links output file with select content highlighted.">
            <a:extLst>
              <a:ext uri="{FF2B5EF4-FFF2-40B4-BE49-F238E27FC236}">
                <a16:creationId xmlns:a16="http://schemas.microsoft.com/office/drawing/2014/main" id="{EE6E4230-5D5E-4B31-8664-BB5427B7B173}"/>
              </a:ext>
            </a:extLst>
          </p:cNvPr>
          <p:cNvGrpSpPr/>
          <p:nvPr/>
        </p:nvGrpSpPr>
        <p:grpSpPr>
          <a:xfrm>
            <a:off x="547169" y="1554480"/>
            <a:ext cx="11100810" cy="4023360"/>
            <a:chOff x="547169" y="1554480"/>
            <a:chExt cx="11100810" cy="4023360"/>
          </a:xfrm>
        </p:grpSpPr>
        <p:pic>
          <p:nvPicPr>
            <p:cNvPr id="5" name="Picture 4" descr="A screenshot of a cell phone&#10;&#10;Description automatically generated">
              <a:extLst>
                <a:ext uri="{FF2B5EF4-FFF2-40B4-BE49-F238E27FC236}">
                  <a16:creationId xmlns:a16="http://schemas.microsoft.com/office/drawing/2014/main" id="{69B48DB6-87A5-441F-9FD3-0232C3A69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169" y="1554480"/>
              <a:ext cx="11100810" cy="4023360"/>
            </a:xfrm>
            <a:prstGeom prst="rect">
              <a:avLst/>
            </a:prstGeom>
            <a:ln w="6350">
              <a:solidFill>
                <a:schemeClr val="tx1"/>
              </a:solidFill>
            </a:ln>
          </p:spPr>
        </p:pic>
        <p:sp>
          <p:nvSpPr>
            <p:cNvPr id="6" name="Rectangle 5">
              <a:extLst>
                <a:ext uri="{FF2B5EF4-FFF2-40B4-BE49-F238E27FC236}">
                  <a16:creationId xmlns:a16="http://schemas.microsoft.com/office/drawing/2014/main" id="{5053AE7C-D13F-4D0E-A2D1-E1C65D0023CB}"/>
                </a:ext>
              </a:extLst>
            </p:cNvPr>
            <p:cNvSpPr/>
            <p:nvPr/>
          </p:nvSpPr>
          <p:spPr>
            <a:xfrm>
              <a:off x="5887450" y="1554480"/>
              <a:ext cx="2919665" cy="402336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88</a:t>
            </a:fld>
            <a:endParaRPr lang="en-US" dirty="0"/>
          </a:p>
        </p:txBody>
      </p:sp>
    </p:spTree>
    <p:extLst>
      <p:ext uri="{BB962C8B-B14F-4D97-AF65-F5344CB8AC3E}">
        <p14:creationId xmlns:p14="http://schemas.microsoft.com/office/powerpoint/2010/main" val="23129735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50552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(18/27)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7" name="TextBox 6">
            <a:extLst>
              <a:ext uri="{FF2B5EF4-FFF2-40B4-BE49-F238E27FC236}">
                <a16:creationId xmlns:a16="http://schemas.microsoft.com/office/drawing/2014/main" id="{646B4A41-C795-41C0-8E7F-C8774E7B79DD}"/>
              </a:ext>
            </a:extLst>
          </p:cNvPr>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IP epi links</a:t>
            </a:r>
            <a:endParaRPr lang="en-US" sz="2000" dirty="0">
              <a:latin typeface="Tahoma" panose="020B0604030504040204" pitchFamily="34" charset="0"/>
            </a:endParaRPr>
          </a:p>
        </p:txBody>
      </p:sp>
      <p:grpSp>
        <p:nvGrpSpPr>
          <p:cNvPr id="4" name="Group 3" descr="Screenshot of the IP epi links output file with select content highlighted.">
            <a:extLst>
              <a:ext uri="{FF2B5EF4-FFF2-40B4-BE49-F238E27FC236}">
                <a16:creationId xmlns:a16="http://schemas.microsoft.com/office/drawing/2014/main" id="{A4CEE2E8-67A0-45DD-8A45-CB5124404088}"/>
              </a:ext>
            </a:extLst>
          </p:cNvPr>
          <p:cNvGrpSpPr/>
          <p:nvPr/>
        </p:nvGrpSpPr>
        <p:grpSpPr>
          <a:xfrm>
            <a:off x="547169" y="1554480"/>
            <a:ext cx="11100810" cy="4023360"/>
            <a:chOff x="547169" y="1554480"/>
            <a:chExt cx="11100810" cy="4023360"/>
          </a:xfrm>
        </p:grpSpPr>
        <p:pic>
          <p:nvPicPr>
            <p:cNvPr id="5" name="Picture 4" descr="A screenshot of a cell phone&#10;&#10;Description automatically generated">
              <a:extLst>
                <a:ext uri="{FF2B5EF4-FFF2-40B4-BE49-F238E27FC236}">
                  <a16:creationId xmlns:a16="http://schemas.microsoft.com/office/drawing/2014/main" id="{69B48DB6-87A5-441F-9FD3-0232C3A69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169" y="1554480"/>
              <a:ext cx="11100810" cy="4023360"/>
            </a:xfrm>
            <a:prstGeom prst="rect">
              <a:avLst/>
            </a:prstGeom>
            <a:ln w="6350">
              <a:solidFill>
                <a:schemeClr val="tx1"/>
              </a:solidFill>
            </a:ln>
          </p:spPr>
        </p:pic>
        <p:sp>
          <p:nvSpPr>
            <p:cNvPr id="6" name="Rectangle 5">
              <a:extLst>
                <a:ext uri="{FF2B5EF4-FFF2-40B4-BE49-F238E27FC236}">
                  <a16:creationId xmlns:a16="http://schemas.microsoft.com/office/drawing/2014/main" id="{C3DDB58A-CAF7-4F4A-BE36-9E34B9E9A55A}"/>
                </a:ext>
              </a:extLst>
            </p:cNvPr>
            <p:cNvSpPr/>
            <p:nvPr/>
          </p:nvSpPr>
          <p:spPr>
            <a:xfrm flipH="1">
              <a:off x="8807888" y="1554480"/>
              <a:ext cx="2836941" cy="402336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89</a:t>
            </a:fld>
            <a:endParaRPr lang="en-US" dirty="0"/>
          </a:p>
        </p:txBody>
      </p:sp>
    </p:spTree>
    <p:extLst>
      <p:ext uri="{BB962C8B-B14F-4D97-AF65-F5344CB8AC3E}">
        <p14:creationId xmlns:p14="http://schemas.microsoft.com/office/powerpoint/2010/main" val="50408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p:cNvSpPr txBox="1">
            <a:spLocks noGrp="1"/>
          </p:cNvSpPr>
          <p:nvPr>
            <p:ph type="title" idx="4294967295"/>
          </p:nvPr>
        </p:nvSpPr>
        <p:spPr>
          <a:xfrm>
            <a:off x="428625" y="228600"/>
            <a:ext cx="612167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TB contact investigation</a:t>
            </a:r>
            <a:r>
              <a:rPr lang="en-US" sz="4000" dirty="0">
                <a:latin typeface="Tahoma" panose="020B0604030504040204" pitchFamily="34" charset="0"/>
              </a:rPr>
              <a:t> </a:t>
            </a:r>
            <a:r>
              <a:rPr lang="en-US" sz="1000" dirty="0">
                <a:latin typeface="Tahoma" panose="020B0604030504040204" pitchFamily="34" charset="0"/>
              </a:rPr>
              <a:t>(7/12)</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grpSp>
        <p:nvGrpSpPr>
          <p:cNvPr id="2" name="Group 1" descr="Icon of contacts at a location being interviewed by a clinician.">
            <a:extLst>
              <a:ext uri="{FF2B5EF4-FFF2-40B4-BE49-F238E27FC236}">
                <a16:creationId xmlns:a16="http://schemas.microsoft.com/office/drawing/2014/main" id="{C8718043-8341-4CDD-8066-0CA3A066C377}"/>
              </a:ext>
            </a:extLst>
          </p:cNvPr>
          <p:cNvGrpSpPr/>
          <p:nvPr/>
        </p:nvGrpSpPr>
        <p:grpSpPr>
          <a:xfrm>
            <a:off x="706354" y="1278657"/>
            <a:ext cx="9162575" cy="4903052"/>
            <a:chOff x="706354" y="1278657"/>
            <a:chExt cx="9162575" cy="4903052"/>
          </a:xfrm>
        </p:grpSpPr>
        <p:pic>
          <p:nvPicPr>
            <p:cNvPr id="25" name="Picture 24">
              <a:extLst>
                <a:ext uri="{FF2B5EF4-FFF2-40B4-BE49-F238E27FC236}">
                  <a16:creationId xmlns:a16="http://schemas.microsoft.com/office/drawing/2014/main" id="{F5FDC823-842E-47E3-8BE5-1D2142177A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354" y="1278657"/>
              <a:ext cx="3391073" cy="1912342"/>
            </a:xfrm>
            <a:prstGeom prst="rect">
              <a:avLst/>
            </a:prstGeom>
          </p:spPr>
        </p:pic>
        <p:grpSp>
          <p:nvGrpSpPr>
            <p:cNvPr id="7" name="Group 6">
              <a:extLst>
                <a:ext uri="{FF2B5EF4-FFF2-40B4-BE49-F238E27FC236}">
                  <a16:creationId xmlns:a16="http://schemas.microsoft.com/office/drawing/2014/main" id="{14A45F04-D346-49E5-BCDA-DD69C1238CEC}"/>
                </a:ext>
              </a:extLst>
            </p:cNvPr>
            <p:cNvGrpSpPr/>
            <p:nvPr/>
          </p:nvGrpSpPr>
          <p:grpSpPr>
            <a:xfrm>
              <a:off x="6408420" y="2973588"/>
              <a:ext cx="3460509" cy="3208121"/>
              <a:chOff x="1680197" y="3232668"/>
              <a:chExt cx="3460509" cy="3208121"/>
            </a:xfrm>
          </p:grpSpPr>
          <p:pic>
            <p:nvPicPr>
              <p:cNvPr id="29" name="Picture 28">
                <a:extLst>
                  <a:ext uri="{FF2B5EF4-FFF2-40B4-BE49-F238E27FC236}">
                    <a16:creationId xmlns:a16="http://schemas.microsoft.com/office/drawing/2014/main" id="{8233C0C0-8227-4B21-A979-F9DD8C840D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4533" y="3240389"/>
                <a:ext cx="1481660" cy="3200400"/>
              </a:xfrm>
              <a:prstGeom prst="rect">
                <a:avLst/>
              </a:prstGeom>
              <a:effectLst>
                <a:glow rad="76200">
                  <a:schemeClr val="bg1"/>
                </a:glow>
              </a:effectLst>
            </p:spPr>
          </p:pic>
          <p:pic>
            <p:nvPicPr>
              <p:cNvPr id="26" name="Picture 25">
                <a:extLst>
                  <a:ext uri="{FF2B5EF4-FFF2-40B4-BE49-F238E27FC236}">
                    <a16:creationId xmlns:a16="http://schemas.microsoft.com/office/drawing/2014/main" id="{4AC99C52-6786-4592-BE35-574FADC7DF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01261" y="3232668"/>
                <a:ext cx="1339445" cy="3200400"/>
              </a:xfrm>
              <a:prstGeom prst="rect">
                <a:avLst/>
              </a:prstGeom>
              <a:effectLst>
                <a:glow rad="76200">
                  <a:schemeClr val="bg1"/>
                </a:glow>
              </a:effectLst>
            </p:spPr>
          </p:pic>
          <p:pic>
            <p:nvPicPr>
              <p:cNvPr id="27" name="Picture 26">
                <a:extLst>
                  <a:ext uri="{FF2B5EF4-FFF2-40B4-BE49-F238E27FC236}">
                    <a16:creationId xmlns:a16="http://schemas.microsoft.com/office/drawing/2014/main" id="{A1D2BDFD-5719-48EC-85D2-4F8EA8E62E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0197" y="3232668"/>
                <a:ext cx="1481660" cy="3200400"/>
              </a:xfrm>
              <a:prstGeom prst="rect">
                <a:avLst/>
              </a:prstGeom>
              <a:effectLst>
                <a:glow rad="76200">
                  <a:schemeClr val="bg1"/>
                </a:glow>
              </a:effectLst>
            </p:spPr>
          </p:pic>
        </p:grpSp>
        <p:pic>
          <p:nvPicPr>
            <p:cNvPr id="53" name="Picture 52">
              <a:extLst>
                <a:ext uri="{FF2B5EF4-FFF2-40B4-BE49-F238E27FC236}">
                  <a16:creationId xmlns:a16="http://schemas.microsoft.com/office/drawing/2014/main" id="{C04C94B5-7F00-48AB-AF12-6066FCAD2B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1520" y="2044861"/>
              <a:ext cx="1404560" cy="1122282"/>
            </a:xfrm>
            <a:prstGeom prst="rect">
              <a:avLst/>
            </a:prstGeom>
          </p:spPr>
        </p:pic>
        <p:pic>
          <p:nvPicPr>
            <p:cNvPr id="54" name="Picture 53">
              <a:extLst>
                <a:ext uri="{FF2B5EF4-FFF2-40B4-BE49-F238E27FC236}">
                  <a16:creationId xmlns:a16="http://schemas.microsoft.com/office/drawing/2014/main" id="{6681C30E-7D95-447E-86F8-1165312A01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352954" y="2981309"/>
              <a:ext cx="1544413" cy="3200400"/>
            </a:xfrm>
            <a:prstGeom prst="rect">
              <a:avLst/>
            </a:prstGeom>
          </p:spPr>
        </p:pic>
        <p:sp>
          <p:nvSpPr>
            <p:cNvPr id="55" name="Freeform: Shape 54">
              <a:extLst>
                <a:ext uri="{FF2B5EF4-FFF2-40B4-BE49-F238E27FC236}">
                  <a16:creationId xmlns:a16="http://schemas.microsoft.com/office/drawing/2014/main" id="{7E972B5E-BE60-43CB-A7BB-05BFAA38360D}"/>
                </a:ext>
              </a:extLst>
            </p:cNvPr>
            <p:cNvSpPr/>
            <p:nvPr/>
          </p:nvSpPr>
          <p:spPr>
            <a:xfrm>
              <a:off x="5273040" y="1973580"/>
              <a:ext cx="1531620" cy="1295400"/>
            </a:xfrm>
            <a:custGeom>
              <a:avLst/>
              <a:gdLst>
                <a:gd name="connsiteX0" fmla="*/ 106680 w 1531620"/>
                <a:gd name="connsiteY0" fmla="*/ 914400 h 1295400"/>
                <a:gd name="connsiteX1" fmla="*/ 99060 w 1531620"/>
                <a:gd name="connsiteY1" fmla="*/ 739140 h 1295400"/>
                <a:gd name="connsiteX2" fmla="*/ 0 w 1531620"/>
                <a:gd name="connsiteY2" fmla="*/ 441960 h 1295400"/>
                <a:gd name="connsiteX3" fmla="*/ 106680 w 1531620"/>
                <a:gd name="connsiteY3" fmla="*/ 68580 h 1295400"/>
                <a:gd name="connsiteX4" fmla="*/ 548640 w 1531620"/>
                <a:gd name="connsiteY4" fmla="*/ 0 h 1295400"/>
                <a:gd name="connsiteX5" fmla="*/ 967740 w 1531620"/>
                <a:gd name="connsiteY5" fmla="*/ 38100 h 1295400"/>
                <a:gd name="connsiteX6" fmla="*/ 1234440 w 1531620"/>
                <a:gd name="connsiteY6" fmla="*/ 259080 h 1295400"/>
                <a:gd name="connsiteX7" fmla="*/ 1531620 w 1531620"/>
                <a:gd name="connsiteY7" fmla="*/ 655320 h 1295400"/>
                <a:gd name="connsiteX8" fmla="*/ 1516380 w 1531620"/>
                <a:gd name="connsiteY8" fmla="*/ 899160 h 1295400"/>
                <a:gd name="connsiteX9" fmla="*/ 1356360 w 1531620"/>
                <a:gd name="connsiteY9" fmla="*/ 1234440 h 1295400"/>
                <a:gd name="connsiteX10" fmla="*/ 1074420 w 1531620"/>
                <a:gd name="connsiteY10" fmla="*/ 1295400 h 1295400"/>
                <a:gd name="connsiteX11" fmla="*/ 998220 w 1531620"/>
                <a:gd name="connsiteY11" fmla="*/ 1196340 h 1295400"/>
                <a:gd name="connsiteX12" fmla="*/ 563880 w 1531620"/>
                <a:gd name="connsiteY12" fmla="*/ 1066800 h 1295400"/>
                <a:gd name="connsiteX13" fmla="*/ 281940 w 1531620"/>
                <a:gd name="connsiteY13" fmla="*/ 1112520 h 1295400"/>
                <a:gd name="connsiteX14" fmla="*/ 121920 w 1531620"/>
                <a:gd name="connsiteY14" fmla="*/ 1021080 h 1295400"/>
                <a:gd name="connsiteX15" fmla="*/ 106680 w 1531620"/>
                <a:gd name="connsiteY15" fmla="*/ 91440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1620" h="1295400">
                  <a:moveTo>
                    <a:pt x="106680" y="914400"/>
                  </a:moveTo>
                  <a:lnTo>
                    <a:pt x="99060" y="739140"/>
                  </a:lnTo>
                  <a:lnTo>
                    <a:pt x="0" y="441960"/>
                  </a:lnTo>
                  <a:lnTo>
                    <a:pt x="106680" y="68580"/>
                  </a:lnTo>
                  <a:lnTo>
                    <a:pt x="548640" y="0"/>
                  </a:lnTo>
                  <a:lnTo>
                    <a:pt x="967740" y="38100"/>
                  </a:lnTo>
                  <a:lnTo>
                    <a:pt x="1234440" y="259080"/>
                  </a:lnTo>
                  <a:lnTo>
                    <a:pt x="1531620" y="655320"/>
                  </a:lnTo>
                  <a:lnTo>
                    <a:pt x="1516380" y="899160"/>
                  </a:lnTo>
                  <a:lnTo>
                    <a:pt x="1356360" y="1234440"/>
                  </a:lnTo>
                  <a:lnTo>
                    <a:pt x="1074420" y="1295400"/>
                  </a:lnTo>
                  <a:lnTo>
                    <a:pt x="998220" y="1196340"/>
                  </a:lnTo>
                  <a:lnTo>
                    <a:pt x="563880" y="1066800"/>
                  </a:lnTo>
                  <a:lnTo>
                    <a:pt x="281940" y="1112520"/>
                  </a:lnTo>
                  <a:lnTo>
                    <a:pt x="121920" y="1021080"/>
                  </a:lnTo>
                  <a:lnTo>
                    <a:pt x="106680" y="9144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9</a:t>
            </a:fld>
            <a:endParaRPr lang="en-US" dirty="0"/>
          </a:p>
        </p:txBody>
      </p:sp>
    </p:spTree>
    <p:extLst>
      <p:ext uri="{BB962C8B-B14F-4D97-AF65-F5344CB8AC3E}">
        <p14:creationId xmlns:p14="http://schemas.microsoft.com/office/powerpoint/2010/main" val="3403333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50552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(19/27)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36E0C630-D759-4863-90C5-F8EBEABF4C8A}"/>
              </a:ext>
            </a:extLst>
          </p:cNvPr>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Summary by person</a:t>
            </a:r>
            <a:endParaRPr lang="en-US" sz="2000" dirty="0">
              <a:latin typeface="Tahoma" panose="020B0604030504040204" pitchFamily="34" charset="0"/>
            </a:endParaRPr>
          </a:p>
        </p:txBody>
      </p:sp>
      <p:pic>
        <p:nvPicPr>
          <p:cNvPr id="7" name="Picture 6" descr="Screenshot of the summary by person output file.">
            <a:extLst>
              <a:ext uri="{FF2B5EF4-FFF2-40B4-BE49-F238E27FC236}">
                <a16:creationId xmlns:a16="http://schemas.microsoft.com/office/drawing/2014/main" id="{8CB50057-86E0-4C40-A03B-8CB03F1CE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239" y="1550409"/>
            <a:ext cx="10048966" cy="4898721"/>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90</a:t>
            </a:fld>
            <a:endParaRPr lang="en-US" dirty="0"/>
          </a:p>
        </p:txBody>
      </p:sp>
    </p:spTree>
    <p:extLst>
      <p:ext uri="{BB962C8B-B14F-4D97-AF65-F5344CB8AC3E}">
        <p14:creationId xmlns:p14="http://schemas.microsoft.com/office/powerpoint/2010/main" val="3007772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50552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(20/27)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36E0C630-D759-4863-90C5-F8EBEABF4C8A}"/>
              </a:ext>
            </a:extLst>
          </p:cNvPr>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Summary by person</a:t>
            </a:r>
            <a:endParaRPr lang="en-US" sz="2000" dirty="0">
              <a:latin typeface="Tahoma" panose="020B0604030504040204" pitchFamily="34" charset="0"/>
            </a:endParaRPr>
          </a:p>
        </p:txBody>
      </p:sp>
      <p:grpSp>
        <p:nvGrpSpPr>
          <p:cNvPr id="5" name="Group 4" descr="Screenshot of the summary by person output file with select content highlighted.">
            <a:extLst>
              <a:ext uri="{FF2B5EF4-FFF2-40B4-BE49-F238E27FC236}">
                <a16:creationId xmlns:a16="http://schemas.microsoft.com/office/drawing/2014/main" id="{6B5C4139-6DBF-4BD9-AE6B-CE702AAE4059}"/>
              </a:ext>
            </a:extLst>
          </p:cNvPr>
          <p:cNvGrpSpPr/>
          <p:nvPr/>
        </p:nvGrpSpPr>
        <p:grpSpPr>
          <a:xfrm>
            <a:off x="1076239" y="1550409"/>
            <a:ext cx="10048966" cy="4898721"/>
            <a:chOff x="1076239" y="1550409"/>
            <a:chExt cx="10048966" cy="4898721"/>
          </a:xfrm>
        </p:grpSpPr>
        <p:pic>
          <p:nvPicPr>
            <p:cNvPr id="8" name="Picture 7" descr="Table&#10;&#10;Description automatically generated">
              <a:extLst>
                <a:ext uri="{FF2B5EF4-FFF2-40B4-BE49-F238E27FC236}">
                  <a16:creationId xmlns:a16="http://schemas.microsoft.com/office/drawing/2014/main" id="{354E70A9-149D-4E88-972E-317E5DD98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239" y="1550409"/>
              <a:ext cx="10048966" cy="4898721"/>
            </a:xfrm>
            <a:prstGeom prst="rect">
              <a:avLst/>
            </a:prstGeom>
            <a:ln w="6350">
              <a:solidFill>
                <a:schemeClr val="tx1"/>
              </a:solidFill>
            </a:ln>
          </p:spPr>
        </p:pic>
        <p:sp>
          <p:nvSpPr>
            <p:cNvPr id="7" name="Rectangle 6">
              <a:extLst>
                <a:ext uri="{FF2B5EF4-FFF2-40B4-BE49-F238E27FC236}">
                  <a16:creationId xmlns:a16="http://schemas.microsoft.com/office/drawing/2014/main" id="{4699E526-36A9-4678-81FA-F348D9E92B0E}"/>
                </a:ext>
              </a:extLst>
            </p:cNvPr>
            <p:cNvSpPr/>
            <p:nvPr/>
          </p:nvSpPr>
          <p:spPr>
            <a:xfrm>
              <a:off x="4554160" y="1828800"/>
              <a:ext cx="1999040" cy="462033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91</a:t>
            </a:fld>
            <a:endParaRPr lang="en-US" dirty="0"/>
          </a:p>
        </p:txBody>
      </p:sp>
    </p:spTree>
    <p:extLst>
      <p:ext uri="{BB962C8B-B14F-4D97-AF65-F5344CB8AC3E}">
        <p14:creationId xmlns:p14="http://schemas.microsoft.com/office/powerpoint/2010/main" val="31542009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50552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(21/27)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36E0C630-D759-4863-90C5-F8EBEABF4C8A}"/>
              </a:ext>
            </a:extLst>
          </p:cNvPr>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Summary by person</a:t>
            </a:r>
            <a:endParaRPr lang="en-US" sz="2000" dirty="0">
              <a:latin typeface="Tahoma" panose="020B0604030504040204" pitchFamily="34" charset="0"/>
            </a:endParaRPr>
          </a:p>
        </p:txBody>
      </p:sp>
      <p:grpSp>
        <p:nvGrpSpPr>
          <p:cNvPr id="5" name="Group 4" descr="Screenshot of the summary by person output file with select content highlighted.">
            <a:extLst>
              <a:ext uri="{FF2B5EF4-FFF2-40B4-BE49-F238E27FC236}">
                <a16:creationId xmlns:a16="http://schemas.microsoft.com/office/drawing/2014/main" id="{E310D18F-BFE6-4A53-9618-3984706D5A55}"/>
              </a:ext>
            </a:extLst>
          </p:cNvPr>
          <p:cNvGrpSpPr/>
          <p:nvPr/>
        </p:nvGrpSpPr>
        <p:grpSpPr>
          <a:xfrm>
            <a:off x="1076239" y="1550409"/>
            <a:ext cx="10048966" cy="4898721"/>
            <a:chOff x="1076239" y="1550409"/>
            <a:chExt cx="10048966" cy="4898721"/>
          </a:xfrm>
        </p:grpSpPr>
        <p:pic>
          <p:nvPicPr>
            <p:cNvPr id="8" name="Picture 7" descr="Table&#10;&#10;Description automatically generated">
              <a:extLst>
                <a:ext uri="{FF2B5EF4-FFF2-40B4-BE49-F238E27FC236}">
                  <a16:creationId xmlns:a16="http://schemas.microsoft.com/office/drawing/2014/main" id="{97E5CEA7-9DAC-4DD1-A415-14493A120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239" y="1550409"/>
              <a:ext cx="10048966" cy="4898721"/>
            </a:xfrm>
            <a:prstGeom prst="rect">
              <a:avLst/>
            </a:prstGeom>
            <a:ln w="6350">
              <a:solidFill>
                <a:schemeClr val="tx1"/>
              </a:solidFill>
            </a:ln>
          </p:spPr>
        </p:pic>
        <p:sp>
          <p:nvSpPr>
            <p:cNvPr id="9" name="Rectangle 8">
              <a:extLst>
                <a:ext uri="{FF2B5EF4-FFF2-40B4-BE49-F238E27FC236}">
                  <a16:creationId xmlns:a16="http://schemas.microsoft.com/office/drawing/2014/main" id="{3D317BBA-BCF8-42A0-8D84-A09D07C2F7CE}"/>
                </a:ext>
              </a:extLst>
            </p:cNvPr>
            <p:cNvSpPr/>
            <p:nvPr/>
          </p:nvSpPr>
          <p:spPr>
            <a:xfrm>
              <a:off x="6507650" y="1828800"/>
              <a:ext cx="1999040" cy="462033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92</a:t>
            </a:fld>
            <a:endParaRPr lang="en-US" dirty="0"/>
          </a:p>
        </p:txBody>
      </p:sp>
    </p:spTree>
    <p:extLst>
      <p:ext uri="{BB962C8B-B14F-4D97-AF65-F5344CB8AC3E}">
        <p14:creationId xmlns:p14="http://schemas.microsoft.com/office/powerpoint/2010/main" val="13370924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50552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(22/27)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36E0C630-D759-4863-90C5-F8EBEABF4C8A}"/>
              </a:ext>
            </a:extLst>
          </p:cNvPr>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Summary by person</a:t>
            </a:r>
            <a:endParaRPr lang="en-US" sz="2000" dirty="0">
              <a:latin typeface="Tahoma" panose="020B0604030504040204" pitchFamily="34" charset="0"/>
            </a:endParaRPr>
          </a:p>
        </p:txBody>
      </p:sp>
      <p:grpSp>
        <p:nvGrpSpPr>
          <p:cNvPr id="5" name="Group 4" descr="Screenshot of the summary by person output file with select content highlighted.">
            <a:extLst>
              <a:ext uri="{FF2B5EF4-FFF2-40B4-BE49-F238E27FC236}">
                <a16:creationId xmlns:a16="http://schemas.microsoft.com/office/drawing/2014/main" id="{4D04575B-9D90-461A-B32B-C995F436AD63}"/>
              </a:ext>
            </a:extLst>
          </p:cNvPr>
          <p:cNvGrpSpPr/>
          <p:nvPr/>
        </p:nvGrpSpPr>
        <p:grpSpPr>
          <a:xfrm>
            <a:off x="1076239" y="1550409"/>
            <a:ext cx="10048966" cy="4898721"/>
            <a:chOff x="1076239" y="1550409"/>
            <a:chExt cx="10048966" cy="4898721"/>
          </a:xfrm>
        </p:grpSpPr>
        <p:pic>
          <p:nvPicPr>
            <p:cNvPr id="8" name="Picture 7" descr="Table&#10;&#10;Description automatically generated">
              <a:extLst>
                <a:ext uri="{FF2B5EF4-FFF2-40B4-BE49-F238E27FC236}">
                  <a16:creationId xmlns:a16="http://schemas.microsoft.com/office/drawing/2014/main" id="{97E5CEA7-9DAC-4DD1-A415-14493A120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239" y="1550409"/>
              <a:ext cx="10048966" cy="4898721"/>
            </a:xfrm>
            <a:prstGeom prst="rect">
              <a:avLst/>
            </a:prstGeom>
            <a:ln w="6350">
              <a:solidFill>
                <a:schemeClr val="tx1"/>
              </a:solidFill>
            </a:ln>
          </p:spPr>
        </p:pic>
        <p:sp>
          <p:nvSpPr>
            <p:cNvPr id="9" name="Rectangle 8">
              <a:extLst>
                <a:ext uri="{FF2B5EF4-FFF2-40B4-BE49-F238E27FC236}">
                  <a16:creationId xmlns:a16="http://schemas.microsoft.com/office/drawing/2014/main" id="{3D317BBA-BCF8-42A0-8D84-A09D07C2F7CE}"/>
                </a:ext>
              </a:extLst>
            </p:cNvPr>
            <p:cNvSpPr/>
            <p:nvPr/>
          </p:nvSpPr>
          <p:spPr>
            <a:xfrm>
              <a:off x="8474999" y="1828800"/>
              <a:ext cx="2650205" cy="462033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93</a:t>
            </a:fld>
            <a:endParaRPr lang="en-US" dirty="0"/>
          </a:p>
        </p:txBody>
      </p:sp>
    </p:spTree>
    <p:extLst>
      <p:ext uri="{BB962C8B-B14F-4D97-AF65-F5344CB8AC3E}">
        <p14:creationId xmlns:p14="http://schemas.microsoft.com/office/powerpoint/2010/main" val="19493135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50552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(23/27)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1CA513A5-954D-44BD-BD89-83D1005F78AA}"/>
              </a:ext>
            </a:extLst>
          </p:cNvPr>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All overlaps</a:t>
            </a:r>
            <a:endParaRPr lang="en-US" sz="2000" dirty="0">
              <a:latin typeface="Tahoma" panose="020B0604030504040204" pitchFamily="34" charset="0"/>
            </a:endParaRPr>
          </a:p>
        </p:txBody>
      </p:sp>
      <p:pic>
        <p:nvPicPr>
          <p:cNvPr id="6" name="Picture 5" descr="Screenshot of the all overlaps output file.">
            <a:extLst>
              <a:ext uri="{FF2B5EF4-FFF2-40B4-BE49-F238E27FC236}">
                <a16:creationId xmlns:a16="http://schemas.microsoft.com/office/drawing/2014/main" id="{F6F829AC-6781-4FB1-9574-FDEFDACBA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203" y="1554480"/>
            <a:ext cx="10951031" cy="5029200"/>
          </a:xfrm>
          <a:prstGeom prst="rect">
            <a:avLst/>
          </a:prstGeom>
          <a:ln w="6350">
            <a:solidFill>
              <a:schemeClr val="tx1"/>
            </a:solidFill>
          </a:ln>
        </p:spPr>
      </p:pic>
      <p:sp>
        <p:nvSpPr>
          <p:cNvPr id="3" name="Slide Number Placeholder 2"/>
          <p:cNvSpPr>
            <a:spLocks noGrp="1"/>
          </p:cNvSpPr>
          <p:nvPr>
            <p:ph type="sldNum" sz="quarter" idx="12"/>
          </p:nvPr>
        </p:nvSpPr>
        <p:spPr/>
        <p:txBody>
          <a:bodyPr/>
          <a:lstStyle/>
          <a:p>
            <a:fld id="{1B5DE891-BED3-4FCA-96F7-3F8A1588183F}" type="slidenum">
              <a:rPr lang="en-US" smtClean="0"/>
              <a:pPr/>
              <a:t>94</a:t>
            </a:fld>
            <a:endParaRPr lang="en-US" dirty="0"/>
          </a:p>
        </p:txBody>
      </p:sp>
    </p:spTree>
    <p:extLst>
      <p:ext uri="{BB962C8B-B14F-4D97-AF65-F5344CB8AC3E}">
        <p14:creationId xmlns:p14="http://schemas.microsoft.com/office/powerpoint/2010/main" val="41795236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50552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(24/27)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1CA513A5-954D-44BD-BD89-83D1005F78AA}"/>
              </a:ext>
            </a:extLst>
          </p:cNvPr>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All overlaps</a:t>
            </a:r>
            <a:endParaRPr lang="en-US" sz="2000" dirty="0">
              <a:latin typeface="Tahoma" panose="020B0604030504040204" pitchFamily="34" charset="0"/>
            </a:endParaRPr>
          </a:p>
        </p:txBody>
      </p:sp>
      <p:grpSp>
        <p:nvGrpSpPr>
          <p:cNvPr id="7" name="Group 6" descr="Screenshot of the all overlaps output file with select content highlighted.">
            <a:extLst>
              <a:ext uri="{FF2B5EF4-FFF2-40B4-BE49-F238E27FC236}">
                <a16:creationId xmlns:a16="http://schemas.microsoft.com/office/drawing/2014/main" id="{87552E4B-2007-4D04-8ABB-25841BC42073}"/>
              </a:ext>
            </a:extLst>
          </p:cNvPr>
          <p:cNvGrpSpPr/>
          <p:nvPr/>
        </p:nvGrpSpPr>
        <p:grpSpPr>
          <a:xfrm>
            <a:off x="621203" y="1554480"/>
            <a:ext cx="10951031" cy="5029200"/>
            <a:chOff x="621203" y="1554480"/>
            <a:chExt cx="10951031" cy="5029200"/>
          </a:xfrm>
        </p:grpSpPr>
        <p:pic>
          <p:nvPicPr>
            <p:cNvPr id="6" name="Picture 5" descr="Screenshot of the all overlaps output file with select content highlighted.">
              <a:extLst>
                <a:ext uri="{FF2B5EF4-FFF2-40B4-BE49-F238E27FC236}">
                  <a16:creationId xmlns:a16="http://schemas.microsoft.com/office/drawing/2014/main" id="{F6F829AC-6781-4FB1-9574-FDEFDACBA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203" y="1554480"/>
              <a:ext cx="10951031" cy="5029200"/>
            </a:xfrm>
            <a:prstGeom prst="rect">
              <a:avLst/>
            </a:prstGeom>
            <a:ln w="6350">
              <a:solidFill>
                <a:schemeClr val="tx1"/>
              </a:solidFill>
            </a:ln>
          </p:spPr>
        </p:pic>
        <p:sp>
          <p:nvSpPr>
            <p:cNvPr id="8" name="Rectangle 7">
              <a:extLst>
                <a:ext uri="{FF2B5EF4-FFF2-40B4-BE49-F238E27FC236}">
                  <a16:creationId xmlns:a16="http://schemas.microsoft.com/office/drawing/2014/main" id="{16516E10-EB92-4C63-AE45-8F952529EEF2}"/>
                </a:ext>
              </a:extLst>
            </p:cNvPr>
            <p:cNvSpPr/>
            <p:nvPr/>
          </p:nvSpPr>
          <p:spPr>
            <a:xfrm flipH="1">
              <a:off x="5604387" y="1554480"/>
              <a:ext cx="870155" cy="502920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95</a:t>
            </a:fld>
            <a:endParaRPr lang="en-US" dirty="0"/>
          </a:p>
        </p:txBody>
      </p:sp>
    </p:spTree>
    <p:extLst>
      <p:ext uri="{BB962C8B-B14F-4D97-AF65-F5344CB8AC3E}">
        <p14:creationId xmlns:p14="http://schemas.microsoft.com/office/powerpoint/2010/main" val="1558214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50552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(25/27)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1CA513A5-954D-44BD-BD89-83D1005F78AA}"/>
              </a:ext>
            </a:extLst>
          </p:cNvPr>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All overlaps</a:t>
            </a:r>
            <a:endParaRPr lang="en-US" sz="2000" dirty="0">
              <a:latin typeface="Tahoma" panose="020B0604030504040204" pitchFamily="34" charset="0"/>
            </a:endParaRPr>
          </a:p>
        </p:txBody>
      </p:sp>
      <p:grpSp>
        <p:nvGrpSpPr>
          <p:cNvPr id="5" name="Group 4" descr="Screenshot of the all overlaps output file with select content highlighted.">
            <a:extLst>
              <a:ext uri="{FF2B5EF4-FFF2-40B4-BE49-F238E27FC236}">
                <a16:creationId xmlns:a16="http://schemas.microsoft.com/office/drawing/2014/main" id="{FF5114D4-6234-498F-AFB2-4C62FF14C81A}"/>
              </a:ext>
            </a:extLst>
          </p:cNvPr>
          <p:cNvGrpSpPr/>
          <p:nvPr/>
        </p:nvGrpSpPr>
        <p:grpSpPr>
          <a:xfrm>
            <a:off x="621203" y="1554480"/>
            <a:ext cx="10951031" cy="5029200"/>
            <a:chOff x="621203" y="1554480"/>
            <a:chExt cx="10951031" cy="5029200"/>
          </a:xfrm>
        </p:grpSpPr>
        <p:pic>
          <p:nvPicPr>
            <p:cNvPr id="6" name="Picture 5" descr="A screenshot of a cell phone&#10;&#10;Description automatically generated">
              <a:extLst>
                <a:ext uri="{FF2B5EF4-FFF2-40B4-BE49-F238E27FC236}">
                  <a16:creationId xmlns:a16="http://schemas.microsoft.com/office/drawing/2014/main" id="{F6F829AC-6781-4FB1-9574-FDEFDACBA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203" y="1554480"/>
              <a:ext cx="10951031" cy="5029200"/>
            </a:xfrm>
            <a:prstGeom prst="rect">
              <a:avLst/>
            </a:prstGeom>
            <a:ln w="6350">
              <a:solidFill>
                <a:schemeClr val="tx1"/>
              </a:solidFill>
            </a:ln>
          </p:spPr>
        </p:pic>
        <p:sp>
          <p:nvSpPr>
            <p:cNvPr id="8" name="Rectangle 7">
              <a:extLst>
                <a:ext uri="{FF2B5EF4-FFF2-40B4-BE49-F238E27FC236}">
                  <a16:creationId xmlns:a16="http://schemas.microsoft.com/office/drawing/2014/main" id="{16516E10-EB92-4C63-AE45-8F952529EEF2}"/>
                </a:ext>
              </a:extLst>
            </p:cNvPr>
            <p:cNvSpPr/>
            <p:nvPr/>
          </p:nvSpPr>
          <p:spPr>
            <a:xfrm>
              <a:off x="6474541" y="1554480"/>
              <a:ext cx="2268405" cy="502920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96</a:t>
            </a:fld>
            <a:endParaRPr lang="en-US" dirty="0"/>
          </a:p>
        </p:txBody>
      </p:sp>
    </p:spTree>
    <p:extLst>
      <p:ext uri="{BB962C8B-B14F-4D97-AF65-F5344CB8AC3E}">
        <p14:creationId xmlns:p14="http://schemas.microsoft.com/office/powerpoint/2010/main" val="3934096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50552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(26/27)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1CA513A5-954D-44BD-BD89-83D1005F78AA}"/>
              </a:ext>
            </a:extLst>
          </p:cNvPr>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All overlaps</a:t>
            </a:r>
            <a:endParaRPr lang="en-US" sz="2000" dirty="0">
              <a:latin typeface="Tahoma" panose="020B0604030504040204" pitchFamily="34" charset="0"/>
            </a:endParaRPr>
          </a:p>
        </p:txBody>
      </p:sp>
      <p:grpSp>
        <p:nvGrpSpPr>
          <p:cNvPr id="5" name="Group 4" descr="Screenshot of the all overlaps output file with select content highlighted.">
            <a:extLst>
              <a:ext uri="{FF2B5EF4-FFF2-40B4-BE49-F238E27FC236}">
                <a16:creationId xmlns:a16="http://schemas.microsoft.com/office/drawing/2014/main" id="{1472A609-E5BE-42F7-820A-B479782B3891}"/>
              </a:ext>
            </a:extLst>
          </p:cNvPr>
          <p:cNvGrpSpPr/>
          <p:nvPr/>
        </p:nvGrpSpPr>
        <p:grpSpPr>
          <a:xfrm>
            <a:off x="621203" y="1554480"/>
            <a:ext cx="10951031" cy="5029200"/>
            <a:chOff x="621203" y="1554480"/>
            <a:chExt cx="10951031" cy="5029200"/>
          </a:xfrm>
        </p:grpSpPr>
        <p:pic>
          <p:nvPicPr>
            <p:cNvPr id="6" name="Picture 5" descr="A screenshot of a cell phone&#10;&#10;Description automatically generated">
              <a:extLst>
                <a:ext uri="{FF2B5EF4-FFF2-40B4-BE49-F238E27FC236}">
                  <a16:creationId xmlns:a16="http://schemas.microsoft.com/office/drawing/2014/main" id="{F6F829AC-6781-4FB1-9574-FDEFDACBA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203" y="1554480"/>
              <a:ext cx="10951031" cy="5029200"/>
            </a:xfrm>
            <a:prstGeom prst="rect">
              <a:avLst/>
            </a:prstGeom>
            <a:ln w="6350">
              <a:solidFill>
                <a:schemeClr val="tx1"/>
              </a:solidFill>
            </a:ln>
          </p:spPr>
        </p:pic>
        <p:sp>
          <p:nvSpPr>
            <p:cNvPr id="8" name="Rectangle 7">
              <a:extLst>
                <a:ext uri="{FF2B5EF4-FFF2-40B4-BE49-F238E27FC236}">
                  <a16:creationId xmlns:a16="http://schemas.microsoft.com/office/drawing/2014/main" id="{16516E10-EB92-4C63-AE45-8F952529EEF2}"/>
                </a:ext>
              </a:extLst>
            </p:cNvPr>
            <p:cNvSpPr/>
            <p:nvPr/>
          </p:nvSpPr>
          <p:spPr>
            <a:xfrm flipH="1">
              <a:off x="4539915" y="1554480"/>
              <a:ext cx="1074821" cy="502920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97</a:t>
            </a:fld>
            <a:endParaRPr lang="en-US" dirty="0"/>
          </a:p>
        </p:txBody>
      </p:sp>
    </p:spTree>
    <p:extLst>
      <p:ext uri="{BB962C8B-B14F-4D97-AF65-F5344CB8AC3E}">
        <p14:creationId xmlns:p14="http://schemas.microsoft.com/office/powerpoint/2010/main" val="14137240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28625" y="228600"/>
            <a:ext cx="1150552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kumimoji="0" lang="en-US" sz="4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rPr>
              <a:t>IP epi link analysis with date data – output files</a:t>
            </a:r>
            <a:r>
              <a:rPr lang="en-US" sz="4000" dirty="0">
                <a:latin typeface="Tahoma" panose="020B0604030504040204" pitchFamily="34" charset="0"/>
              </a:rPr>
              <a:t> </a:t>
            </a:r>
            <a:r>
              <a:rPr lang="en-US" sz="1000" dirty="0">
                <a:latin typeface="Tahoma" panose="020B0604030504040204" pitchFamily="34" charset="0"/>
              </a:rPr>
              <a:t>(27/27)</a:t>
            </a:r>
            <a:endParaRPr kumimoji="0" lang="en-US" sz="10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1CA513A5-954D-44BD-BD89-83D1005F78AA}"/>
              </a:ext>
            </a:extLst>
          </p:cNvPr>
          <p:cNvSpPr txBox="1"/>
          <p:nvPr/>
        </p:nvSpPr>
        <p:spPr>
          <a:xfrm>
            <a:off x="1175940" y="884144"/>
            <a:ext cx="8982944" cy="523220"/>
          </a:xfrm>
          <a:prstGeom prst="rect">
            <a:avLst/>
          </a:prstGeom>
          <a:noFill/>
        </p:spPr>
        <p:txBody>
          <a:bodyPr wrap="square" rtlCol="0">
            <a:spAutoFit/>
          </a:bodyPr>
          <a:lstStyle/>
          <a:p>
            <a:r>
              <a:rPr lang="en-US" sz="2800" dirty="0">
                <a:latin typeface="Tahoma" panose="020B0604030504040204" pitchFamily="34" charset="0"/>
              </a:rPr>
              <a:t>All overlaps</a:t>
            </a:r>
            <a:endParaRPr lang="en-US" sz="2000" dirty="0">
              <a:latin typeface="Tahoma" panose="020B0604030504040204" pitchFamily="34" charset="0"/>
            </a:endParaRPr>
          </a:p>
        </p:txBody>
      </p:sp>
      <p:grpSp>
        <p:nvGrpSpPr>
          <p:cNvPr id="5" name="Group 4" descr="Screenshot of the all overlaps output file with select content highlighted.">
            <a:extLst>
              <a:ext uri="{FF2B5EF4-FFF2-40B4-BE49-F238E27FC236}">
                <a16:creationId xmlns:a16="http://schemas.microsoft.com/office/drawing/2014/main" id="{068806BD-3451-44D4-A1CB-58AC7A7900CC}"/>
              </a:ext>
            </a:extLst>
          </p:cNvPr>
          <p:cNvGrpSpPr/>
          <p:nvPr/>
        </p:nvGrpSpPr>
        <p:grpSpPr>
          <a:xfrm>
            <a:off x="621203" y="1554480"/>
            <a:ext cx="10951031" cy="5029200"/>
            <a:chOff x="621203" y="1554480"/>
            <a:chExt cx="10951031" cy="5029200"/>
          </a:xfrm>
        </p:grpSpPr>
        <p:pic>
          <p:nvPicPr>
            <p:cNvPr id="6" name="Picture 5" descr="A screenshot of a cell phone&#10;&#10;Description automatically generated">
              <a:extLst>
                <a:ext uri="{FF2B5EF4-FFF2-40B4-BE49-F238E27FC236}">
                  <a16:creationId xmlns:a16="http://schemas.microsoft.com/office/drawing/2014/main" id="{F6F829AC-6781-4FB1-9574-FDEFDACBA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203" y="1554480"/>
              <a:ext cx="10951031" cy="5029200"/>
            </a:xfrm>
            <a:prstGeom prst="rect">
              <a:avLst/>
            </a:prstGeom>
            <a:ln w="6350">
              <a:solidFill>
                <a:schemeClr val="tx1"/>
              </a:solidFill>
            </a:ln>
          </p:spPr>
        </p:pic>
        <p:sp>
          <p:nvSpPr>
            <p:cNvPr id="7" name="Rectangle 6">
              <a:extLst>
                <a:ext uri="{FF2B5EF4-FFF2-40B4-BE49-F238E27FC236}">
                  <a16:creationId xmlns:a16="http://schemas.microsoft.com/office/drawing/2014/main" id="{4AC36F4D-E68F-4560-899C-79A454464C3D}"/>
                </a:ext>
              </a:extLst>
            </p:cNvPr>
            <p:cNvSpPr/>
            <p:nvPr/>
          </p:nvSpPr>
          <p:spPr>
            <a:xfrm flipH="1">
              <a:off x="8701547" y="1554480"/>
              <a:ext cx="2869248" cy="5029200"/>
            </a:xfrm>
            <a:prstGeom prst="rect">
              <a:avLst/>
            </a:prstGeom>
            <a:solidFill>
              <a:srgbClr val="F6A01A">
                <a:alpha val="50000"/>
              </a:srgbClr>
            </a:solidFill>
            <a:ln w="38100">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3" name="Slide Number Placeholder 2"/>
          <p:cNvSpPr>
            <a:spLocks noGrp="1"/>
          </p:cNvSpPr>
          <p:nvPr>
            <p:ph type="sldNum" sz="quarter" idx="12"/>
          </p:nvPr>
        </p:nvSpPr>
        <p:spPr/>
        <p:txBody>
          <a:bodyPr/>
          <a:lstStyle/>
          <a:p>
            <a:fld id="{1B5DE891-BED3-4FCA-96F7-3F8A1588183F}" type="slidenum">
              <a:rPr lang="en-US" smtClean="0"/>
              <a:pPr/>
              <a:t>98</a:t>
            </a:fld>
            <a:endParaRPr lang="en-US" dirty="0"/>
          </a:p>
        </p:txBody>
      </p:sp>
    </p:spTree>
    <p:extLst>
      <p:ext uri="{BB962C8B-B14F-4D97-AF65-F5344CB8AC3E}">
        <p14:creationId xmlns:p14="http://schemas.microsoft.com/office/powerpoint/2010/main" val="29463935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CE6508-0EE5-4C04-9EDE-410AA3B3EF48}"/>
              </a:ext>
            </a:extLst>
          </p:cNvPr>
          <p:cNvSpPr txBox="1">
            <a:spLocks noGrp="1"/>
          </p:cNvSpPr>
          <p:nvPr>
            <p:ph type="title" idx="4294967295"/>
          </p:nvPr>
        </p:nvSpPr>
        <p:spPr>
          <a:xfrm>
            <a:off x="428625" y="228600"/>
            <a:ext cx="768665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Epi link analysis with date data </a:t>
            </a:r>
            <a:r>
              <a:rPr kumimoji="0" lang="en-US" sz="10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(1/24)</a:t>
            </a:r>
          </a:p>
        </p:txBody>
      </p:sp>
      <p:sp>
        <p:nvSpPr>
          <p:cNvPr id="2" name="TextBox 1"/>
          <p:cNvSpPr txBox="1"/>
          <p:nvPr/>
        </p:nvSpPr>
        <p:spPr>
          <a:xfrm>
            <a:off x="2538851" y="2465457"/>
            <a:ext cx="7138549" cy="1938992"/>
          </a:xfrm>
          <a:prstGeom prst="rect">
            <a:avLst/>
          </a:prstGeom>
          <a:noFill/>
        </p:spPr>
        <p:txBody>
          <a:bodyPr wrap="square" rtlCol="0">
            <a:spAutoFit/>
          </a:bodyPr>
          <a:lstStyle/>
          <a:p>
            <a:pPr algn="ctr"/>
            <a:r>
              <a:rPr lang="en-US" sz="6000" dirty="0">
                <a:latin typeface="Tahoma" panose="020B0604030504040204" pitchFamily="34" charset="0"/>
              </a:rPr>
              <a:t>2. Epi link analysis with date data</a:t>
            </a:r>
          </a:p>
        </p:txBody>
      </p:sp>
      <p:sp>
        <p:nvSpPr>
          <p:cNvPr id="3" name="Slide Number Placeholder 2"/>
          <p:cNvSpPr>
            <a:spLocks noGrp="1"/>
          </p:cNvSpPr>
          <p:nvPr>
            <p:ph type="sldNum" sz="quarter" idx="12"/>
          </p:nvPr>
        </p:nvSpPr>
        <p:spPr/>
        <p:txBody>
          <a:bodyPr/>
          <a:lstStyle/>
          <a:p>
            <a:fld id="{1B5DE891-BED3-4FCA-96F7-3F8A1588183F}" type="slidenum">
              <a:rPr lang="en-US" smtClean="0"/>
              <a:pPr/>
              <a:t>99</a:t>
            </a:fld>
            <a:endParaRPr lang="en-US" dirty="0"/>
          </a:p>
        </p:txBody>
      </p:sp>
    </p:spTree>
    <p:extLst>
      <p:ext uri="{BB962C8B-B14F-4D97-AF65-F5344CB8AC3E}">
        <p14:creationId xmlns:p14="http://schemas.microsoft.com/office/powerpoint/2010/main" val="14331065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CEH_ATSDR_combined">
  <a:themeElements>
    <a:clrScheme name="Custom 13">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0F56DC"/>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15056</TotalTime>
  <Words>17206</Words>
  <Application>Microsoft Office PowerPoint</Application>
  <PresentationFormat>Widescreen</PresentationFormat>
  <Paragraphs>1558</Paragraphs>
  <Slides>244</Slides>
  <Notes>244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244</vt:i4>
      </vt:variant>
    </vt:vector>
  </HeadingPairs>
  <TitlesOfParts>
    <vt:vector size="255" baseType="lpstr">
      <vt:lpstr>Arial</vt:lpstr>
      <vt:lpstr>Calibri</vt:lpstr>
      <vt:lpstr>Calibri Light</vt:lpstr>
      <vt:lpstr>Courier New</vt:lpstr>
      <vt:lpstr>Myriad Web Pro</vt:lpstr>
      <vt:lpstr>Palatino Linotype</vt:lpstr>
      <vt:lpstr>Tahoma</vt:lpstr>
      <vt:lpstr>Times New Roman</vt:lpstr>
      <vt:lpstr>Wingdings</vt:lpstr>
      <vt:lpstr>Office Theme</vt:lpstr>
      <vt:lpstr>NCEH_ATSDR_combined</vt:lpstr>
      <vt:lpstr>Location and Time to Epi (LATTE) algorithm</vt:lpstr>
      <vt:lpstr>Outline</vt:lpstr>
      <vt:lpstr>TB contact investigation (1/12)</vt:lpstr>
      <vt:lpstr>TB contact investigation (2/12)</vt:lpstr>
      <vt:lpstr>TB contact investigation (3/12)</vt:lpstr>
      <vt:lpstr>TB contact investigation (4/12)</vt:lpstr>
      <vt:lpstr>TB contact investigation (5/12)</vt:lpstr>
      <vt:lpstr>TB contact investigation (6/12)</vt:lpstr>
      <vt:lpstr>TB contact investigation (7/12)</vt:lpstr>
      <vt:lpstr>TB contact investigation (8/12)</vt:lpstr>
      <vt:lpstr>TB contact investigation (9/12)</vt:lpstr>
      <vt:lpstr>TB contact investigation (10/12)</vt:lpstr>
      <vt:lpstr>TB contact investigation (11/12)</vt:lpstr>
      <vt:lpstr>TB contact investigation (12/12)</vt:lpstr>
      <vt:lpstr>Challenges (1/5)</vt:lpstr>
      <vt:lpstr>Challenges (2/5)</vt:lpstr>
      <vt:lpstr>Challenges (3/5)</vt:lpstr>
      <vt:lpstr>Challenges (4/5)</vt:lpstr>
      <vt:lpstr>Challenges (5/5)</vt:lpstr>
      <vt:lpstr>What is LATTE? (1/4)</vt:lpstr>
      <vt:lpstr>What is LATTE? (2/4)</vt:lpstr>
      <vt:lpstr>What is LATTE? (3/4)</vt:lpstr>
      <vt:lpstr>What is LATTE? (4/4)</vt:lpstr>
      <vt:lpstr>How to use LATTE? (1/3)</vt:lpstr>
      <vt:lpstr>How to use LATTE? (2/3)</vt:lpstr>
      <vt:lpstr>How to use LATTE? (3/3)</vt:lpstr>
      <vt:lpstr>Four types of LATTE analyses (1/14)</vt:lpstr>
      <vt:lpstr>Four types of LATTE analyses (2/14)</vt:lpstr>
      <vt:lpstr>Four types of LATTE analyses (3/14)</vt:lpstr>
      <vt:lpstr>Four types of LATTE analyses (4/14)</vt:lpstr>
      <vt:lpstr>Four types of LATTE analyses (5/14)</vt:lpstr>
      <vt:lpstr>Four types of LATTE analyses (6/14)</vt:lpstr>
      <vt:lpstr>Four types of LATTE analyses (7/14)</vt:lpstr>
      <vt:lpstr>Four types of LATTE analyses (8/14)</vt:lpstr>
      <vt:lpstr>Four types of LATTE analyses (9/14)</vt:lpstr>
      <vt:lpstr>Four types of LATTE analyses (10/14)</vt:lpstr>
      <vt:lpstr>Four types of LATTE analyses (11/14)</vt:lpstr>
      <vt:lpstr>Four types of LATTE analyses (12/14)</vt:lpstr>
      <vt:lpstr>Four types of LATTE analyses (13/14)</vt:lpstr>
      <vt:lpstr>Four types of LATTE analyses (14/14)</vt:lpstr>
      <vt:lpstr>IP epi link analysis with date data (1/22)</vt:lpstr>
      <vt:lpstr>IP epi link analysis with date data (2/22)</vt:lpstr>
      <vt:lpstr>IP epi link analysis with date data (3/22)</vt:lpstr>
      <vt:lpstr>IP epi link analysis with date data (4/22)</vt:lpstr>
      <vt:lpstr>IP epi link analysis with date data (5/22)</vt:lpstr>
      <vt:lpstr>IP epi link analysis with date data (6/22)</vt:lpstr>
      <vt:lpstr>IP epi link analysis with date data (7/22)</vt:lpstr>
      <vt:lpstr>IP epi link analysis with date data (8/22)</vt:lpstr>
      <vt:lpstr>IP epi link analysis with date data (9/22)</vt:lpstr>
      <vt:lpstr>IP epi link analysis with date data (10/22)</vt:lpstr>
      <vt:lpstr>IP epi link analysis with date data (11/22)</vt:lpstr>
      <vt:lpstr>IP epi link analysis with date data (12/22)</vt:lpstr>
      <vt:lpstr>IP epi link analysis with date data (13/22)</vt:lpstr>
      <vt:lpstr>IP epi link analysis with date data (14/22)</vt:lpstr>
      <vt:lpstr>IP epi link analysis with date data (15/22)</vt:lpstr>
      <vt:lpstr>IP epi link analysis with date data (16/22)</vt:lpstr>
      <vt:lpstr>IP epi link analysis with date data (17/22)</vt:lpstr>
      <vt:lpstr>IP epi link analysis with date data (18/22)</vt:lpstr>
      <vt:lpstr>IP epi link analysis with date data (19/22)</vt:lpstr>
      <vt:lpstr>IP epi link analysis with date data (20/22)</vt:lpstr>
      <vt:lpstr>IP epi link analysis with date data (21/22)</vt:lpstr>
      <vt:lpstr>IP epi link analysis with date data (22/22)</vt:lpstr>
      <vt:lpstr>IP epi link analysis with date data – output files (1/27)</vt:lpstr>
      <vt:lpstr>IP epi link analysis with date data – output files (2/27)</vt:lpstr>
      <vt:lpstr>IP epi link analysis with date data – output files (3/27)</vt:lpstr>
      <vt:lpstr>IP epi link analysis with date data – output files (4/27)</vt:lpstr>
      <vt:lpstr>IP epi link analysis with date data – output files (5/27)</vt:lpstr>
      <vt:lpstr>IP epi link analysis with date data – output files (6/27)</vt:lpstr>
      <vt:lpstr>IP epi link analysis with date data – output files (7/27)</vt:lpstr>
      <vt:lpstr>IP epi link analysis with date data – output files (8/27)</vt:lpstr>
      <vt:lpstr>IP epi link analysis with date data – output files (9/27)</vt:lpstr>
      <vt:lpstr>IP epi link analysis with date data – output files (10/27)</vt:lpstr>
      <vt:lpstr>IP epi link analysis with date data – output files (11/27)</vt:lpstr>
      <vt:lpstr>IP epi link analysis with date data – output files (12/27)</vt:lpstr>
      <vt:lpstr>IP epi link analysis with date data – output files (13/27)</vt:lpstr>
      <vt:lpstr>IP epi link analysis with date data – output files (14/27) </vt:lpstr>
      <vt:lpstr>IP epi link analysis with date data – output files (15/27)</vt:lpstr>
      <vt:lpstr>IP epi link analysis with date data – output files (16/27)</vt:lpstr>
      <vt:lpstr>IP epi link strength (1/4)</vt:lpstr>
      <vt:lpstr>IP epi link strength (2/4)</vt:lpstr>
      <vt:lpstr>IP epi link strength (3/4)</vt:lpstr>
      <vt:lpstr>IP epi link strength (4/4)</vt:lpstr>
      <vt:lpstr>IP epi link strength – re-exposure (1/5)</vt:lpstr>
      <vt:lpstr>IP epi link strength – re-exposure (2/5)</vt:lpstr>
      <vt:lpstr>IP epi link strength – re-exposure (3/5)</vt:lpstr>
      <vt:lpstr>IP epi link strength – re-exposure (4/5)</vt:lpstr>
      <vt:lpstr>IP epi link strength – re-exposure (5/5)</vt:lpstr>
      <vt:lpstr>IP epi link analysis with date data – output files (17/27)</vt:lpstr>
      <vt:lpstr>IP epi link analysis with date data – output files (18/27)</vt:lpstr>
      <vt:lpstr>IP epi link analysis with date data – output files (19/27)</vt:lpstr>
      <vt:lpstr>IP epi link analysis with date data – output files (20/27)</vt:lpstr>
      <vt:lpstr>IP epi link analysis with date data – output files (21/27)</vt:lpstr>
      <vt:lpstr>IP epi link analysis with date data – output files (22/27)</vt:lpstr>
      <vt:lpstr>IP epi link analysis with date data – output files (23/27)</vt:lpstr>
      <vt:lpstr>IP epi link analysis with date data – output files (24/27)</vt:lpstr>
      <vt:lpstr>IP epi link analysis with date data – output files (25/27)</vt:lpstr>
      <vt:lpstr>IP epi link analysis with date data – output files (26/27)</vt:lpstr>
      <vt:lpstr>IP epi link analysis with date data – output files (27/27)</vt:lpstr>
      <vt:lpstr>Epi link analysis with date data (1/24)</vt:lpstr>
      <vt:lpstr>Epi link analysis with date data (2/24)</vt:lpstr>
      <vt:lpstr>Epi link analysis with date data (3/24)</vt:lpstr>
      <vt:lpstr>Epi link analysis with date data (4/24)</vt:lpstr>
      <vt:lpstr>Epi link analysis with date data (5/24)</vt:lpstr>
      <vt:lpstr>Epi link analysis with date data (6/24)</vt:lpstr>
      <vt:lpstr>Epi link analysis with date data (7/24)</vt:lpstr>
      <vt:lpstr>Epi link analysis with date data (8/24)</vt:lpstr>
      <vt:lpstr>Epi link analysis with date data (9/24)</vt:lpstr>
      <vt:lpstr>Epi link analysis with date data (10/24)</vt:lpstr>
      <vt:lpstr>Epi link analysis with date data (11/24)</vt:lpstr>
      <vt:lpstr>Epi link analysis with date data (12/24)</vt:lpstr>
      <vt:lpstr>Epi link analysis with date data (13/24)</vt:lpstr>
      <vt:lpstr>Epi link analysis with date data (14/24)</vt:lpstr>
      <vt:lpstr>Epi link analysis with date data (15/24)</vt:lpstr>
      <vt:lpstr>Epi link analysis with date data (16/24)</vt:lpstr>
      <vt:lpstr>Epi link analysis with date data (17/24)</vt:lpstr>
      <vt:lpstr>Epi link analysis with date data (18/24)</vt:lpstr>
      <vt:lpstr>Epi link analysis with date data (19/24)</vt:lpstr>
      <vt:lpstr>Epi link analysis with date data (20/24)</vt:lpstr>
      <vt:lpstr>Epi link analysis with date data (21/24)</vt:lpstr>
      <vt:lpstr>Epi link analysis with date data (22/24)</vt:lpstr>
      <vt:lpstr>Epi link analysis with date data (23/24)</vt:lpstr>
      <vt:lpstr>Epi link analysis with date data (24/24)</vt:lpstr>
      <vt:lpstr>Epi link analysis with date data – output files (1/25) </vt:lpstr>
      <vt:lpstr>Epi link analysis with date data – output files (2/25) </vt:lpstr>
      <vt:lpstr>Epi link analysis with date data – output files (3/25) </vt:lpstr>
      <vt:lpstr>Epi link analysis with date data – output files (4/25) </vt:lpstr>
      <vt:lpstr>Epi link analysis with date data – output files (5/25) </vt:lpstr>
      <vt:lpstr>Epi link analysis with date data – output files (6/25) </vt:lpstr>
      <vt:lpstr>Epi link analysis with date data – output files (7/25) </vt:lpstr>
      <vt:lpstr>Epi link analysis with date data – output files (8/25) </vt:lpstr>
      <vt:lpstr>Epi link analysis with date data – output files (9/25) </vt:lpstr>
      <vt:lpstr>Epi link analysis with date data – output files (10/25) </vt:lpstr>
      <vt:lpstr>Epi link analysis with date data – output files (11/25) </vt:lpstr>
      <vt:lpstr>Epi link analysis with date data – output files (12/25) </vt:lpstr>
      <vt:lpstr>Epi link strength (1/4)</vt:lpstr>
      <vt:lpstr>Epi link strength (2/4)</vt:lpstr>
      <vt:lpstr>Epi link strength (3/4)</vt:lpstr>
      <vt:lpstr>Epi link strength (4/4)</vt:lpstr>
      <vt:lpstr>Epi link analysis with date data – output files (13/25) </vt:lpstr>
      <vt:lpstr>Epi link analysis with date data – output files (14/25) </vt:lpstr>
      <vt:lpstr>Epi link analysis with date data – output files (15/25) </vt:lpstr>
      <vt:lpstr>Epi link analysis with date data – output files (16/25) </vt:lpstr>
      <vt:lpstr>Epi link analysis with date data – output files (17/25) </vt:lpstr>
      <vt:lpstr>Epi link analysis with date data – output files (18/25) </vt:lpstr>
      <vt:lpstr>Epi link analysis with date data – output files (19/25) </vt:lpstr>
      <vt:lpstr>Epi link analysis with date data – output files (20/25) </vt:lpstr>
      <vt:lpstr>Epi link analysis with date data – output files (21/25) </vt:lpstr>
      <vt:lpstr>Epi link analysis with date data – output files (22/25) </vt:lpstr>
      <vt:lpstr>Epi link analysis with date data – output files (23/25) </vt:lpstr>
      <vt:lpstr>Epi link analysis with date data – output files (24/25) </vt:lpstr>
      <vt:lpstr>Epi link analysis with date data – output files (25/25) </vt:lpstr>
      <vt:lpstr>Using LATTE results – analyses with date data (1/6)</vt:lpstr>
      <vt:lpstr>Using LATTE results – analyses with date data (2/6)</vt:lpstr>
      <vt:lpstr>Using LATTE results – analyses with date data (3/6)</vt:lpstr>
      <vt:lpstr>Using LATTE results – analyses with date data (4/6)</vt:lpstr>
      <vt:lpstr>Using LATTE results – analyses with date data (5/6)</vt:lpstr>
      <vt:lpstr>Using LATTE results – analyses with date data (6/6)</vt:lpstr>
      <vt:lpstr>Epi link analysis without date data (1/18)</vt:lpstr>
      <vt:lpstr>Epi link analysis without date data (2/18)</vt:lpstr>
      <vt:lpstr>Epi link analysis without date data (3/18)</vt:lpstr>
      <vt:lpstr>Epi link analysis without date data (4/18)</vt:lpstr>
      <vt:lpstr>Epi link analysis without date data (5/18)</vt:lpstr>
      <vt:lpstr>Epi link analysis without date data (6/18)</vt:lpstr>
      <vt:lpstr>Epi link analysis without date data (7/18)</vt:lpstr>
      <vt:lpstr>Epi link analysis without date data (8/18)</vt:lpstr>
      <vt:lpstr>Epi link analysis without date data (9/18)</vt:lpstr>
      <vt:lpstr>Epi link analysis without date data (10/18)</vt:lpstr>
      <vt:lpstr>Epi link analysis without date data (11/18)</vt:lpstr>
      <vt:lpstr>Epi link analysis without date data (12/18)</vt:lpstr>
      <vt:lpstr>Epi link analysis without date data (13/18)</vt:lpstr>
      <vt:lpstr>Epi link analysis without date data (14/18)</vt:lpstr>
      <vt:lpstr>Epi link analysis without date data (15/18)</vt:lpstr>
      <vt:lpstr>Epi link analysis without date data (16/18)</vt:lpstr>
      <vt:lpstr>Epi link analysis without date data (17/18)</vt:lpstr>
      <vt:lpstr>Epi link analysis without date data (18/18)</vt:lpstr>
      <vt:lpstr>Epi link analysis without date data – output files (1/11)</vt:lpstr>
      <vt:lpstr>Epi link analysis without date data – output files (2/11)</vt:lpstr>
      <vt:lpstr>Epi link analysis without date data – output files (3/11)</vt:lpstr>
      <vt:lpstr>Epi link analysis without date data – output files (4/11)</vt:lpstr>
      <vt:lpstr>Epi link analysis without date data – output files (5/11)</vt:lpstr>
      <vt:lpstr>Epi link analysis without date data – output files (6/11)</vt:lpstr>
      <vt:lpstr>Epi link analysis without date data – output files (7/11)</vt:lpstr>
      <vt:lpstr>Epi link analysis without date data – output files (8/11)</vt:lpstr>
      <vt:lpstr>Epi link analysis without date data – output files (9/11)</vt:lpstr>
      <vt:lpstr>Epi link analysis without date data – output files (10/11)</vt:lpstr>
      <vt:lpstr>Epi link analysis without date data – output files (11/11)</vt:lpstr>
      <vt:lpstr>Using LATTE results – analyses without date data (1/6)</vt:lpstr>
      <vt:lpstr>Using LATTE results – analyses without date data (2/6)</vt:lpstr>
      <vt:lpstr>Using LATTE results – analyses without date data (3/6)</vt:lpstr>
      <vt:lpstr>Using LATTE results – analyses without date data (4/6)</vt:lpstr>
      <vt:lpstr>Using LATTE results – analyses without date data (5/6)</vt:lpstr>
      <vt:lpstr>Using LATTE results – analyses without date data (6/6)</vt:lpstr>
      <vt:lpstr>Gantt chart analysis (1/20)</vt:lpstr>
      <vt:lpstr>Gantt chart analysis (2/20)</vt:lpstr>
      <vt:lpstr>Gantt chart analysis (3/20)</vt:lpstr>
      <vt:lpstr>Gantt chart analysis (4/20)</vt:lpstr>
      <vt:lpstr>Gantt chart analysis (5/20)</vt:lpstr>
      <vt:lpstr>Gantt chart analysis (6/20)</vt:lpstr>
      <vt:lpstr>Gantt chart analysis (7/20)</vt:lpstr>
      <vt:lpstr>Gantt chart analysis (8/20)</vt:lpstr>
      <vt:lpstr>Gantt chart analysis (9/20)</vt:lpstr>
      <vt:lpstr>Gantt chart analysis (10/20)</vt:lpstr>
      <vt:lpstr>Gantt chart analysis (11/20)</vt:lpstr>
      <vt:lpstr>Gantt chart analysis (12/20)</vt:lpstr>
      <vt:lpstr>Gantt chart analysis (13/20)</vt:lpstr>
      <vt:lpstr>Gantt chart analysis (14/20)</vt:lpstr>
      <vt:lpstr>Gantt chart analysis (15/20)</vt:lpstr>
      <vt:lpstr>Gantt chart analysis (16/20)</vt:lpstr>
      <vt:lpstr>Gantt chart analysis (17/20)</vt:lpstr>
      <vt:lpstr>Gantt chart analysis (18/20)</vt:lpstr>
      <vt:lpstr>Gantt chart analysis (19/20)</vt:lpstr>
      <vt:lpstr>Gantt chart analysis (20/20)</vt:lpstr>
      <vt:lpstr>Gantt chart analysis – output files (1/24)</vt:lpstr>
      <vt:lpstr>Gantt chart analysis – output files (2/24)</vt:lpstr>
      <vt:lpstr>Gantt chart analysis – output files (3/24)</vt:lpstr>
      <vt:lpstr>Gantt chart analysis – output files (4/24)</vt:lpstr>
      <vt:lpstr>Gantt chart analysis – output files (5/24)</vt:lpstr>
      <vt:lpstr>Gantt chart analysis – output files (6/24)</vt:lpstr>
      <vt:lpstr>Gantt chart analysis – output files (7/24)</vt:lpstr>
      <vt:lpstr>Gantt chart analysis – output files (8/24)</vt:lpstr>
      <vt:lpstr>Gantt chart analysis – output files (9/24)</vt:lpstr>
      <vt:lpstr>Gantt chart analysis – output files (10/24)</vt:lpstr>
      <vt:lpstr>Gantt chart analysis – output files (11/24)</vt:lpstr>
      <vt:lpstr>Gantt chart analysis – output files (12/24)</vt:lpstr>
      <vt:lpstr>Gantt chart analysis – output files (13/24)</vt:lpstr>
      <vt:lpstr>Gantt chart analysis – output files (14/24)</vt:lpstr>
      <vt:lpstr>Gantt chart analysis – output files (15/24)</vt:lpstr>
      <vt:lpstr>Gantt chart analysis – output files (16/24)</vt:lpstr>
      <vt:lpstr>Gantt chart analysis – output files (17/24)</vt:lpstr>
      <vt:lpstr>Gantt chart analysis – output files (18/24)</vt:lpstr>
      <vt:lpstr>Gantt chart analysis – output files (19/24)</vt:lpstr>
      <vt:lpstr>Gantt chart analysis – output files (20/24)</vt:lpstr>
      <vt:lpstr>Gantt chart analysis – output files (21/24)</vt:lpstr>
      <vt:lpstr>Gantt chart analysis – output files (22/24)</vt:lpstr>
      <vt:lpstr>Gantt chart analysis – output files (23/24)</vt:lpstr>
      <vt:lpstr>Gantt chart analysis – output files (24/24)</vt:lpstr>
      <vt:lpstr>Using LATTE results – Gantt chart analyses (1/4)</vt:lpstr>
      <vt:lpstr>Using LATTE results – Gantt chart analyses (2/4)</vt:lpstr>
      <vt:lpstr>Using LATTE results – Gantt chart analyses (3/4)</vt:lpstr>
      <vt:lpstr>Using LATTE results – Gantt chart analyses (4/4)</vt:lpstr>
      <vt:lpstr>How can I become a LATTE user? (1/3)</vt:lpstr>
      <vt:lpstr>How can I become a LATTE user? (2/3)</vt:lpstr>
      <vt:lpstr>How can I become a LATTE user? (3/3)</vt:lpstr>
      <vt:lpstr>Acknowledgments</vt:lpstr>
    </vt:vector>
  </TitlesOfParts>
  <Company>Centers for Disease Control and Prevention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presentation for the Location and Time to Epi (LATTE) algorithm</dc:title>
  <dc:creator>Springer, Yuri Paris (CDC/DDID/NCHHSTP/DTE)</dc:creator>
  <cp:keywords>Location and Time to Epi algorithm; LATTE; training presentation; tuberculosis; TB disease; cluster; outbreak; location-based contact investigation; dates of stays in locations; dates of infectious periods; Gantt chart; CDC; DTBE</cp:keywords>
  <cp:lastModifiedBy>Springer, Yuri Paris (CDC/DDID/NCHHSTP/DTE)</cp:lastModifiedBy>
  <cp:revision>1153</cp:revision>
  <cp:lastPrinted>2019-10-17T13:08:06Z</cp:lastPrinted>
  <dcterms:created xsi:type="dcterms:W3CDTF">2019-09-24T17:14:28Z</dcterms:created>
  <dcterms:modified xsi:type="dcterms:W3CDTF">2020-12-04T19:39:32Z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b94a7b8-f06c-4dfe-bdcc-9b548fd58c31_Enabled">
    <vt:lpwstr>true</vt:lpwstr>
  </property>
  <property fmtid="{D5CDD505-2E9C-101B-9397-08002B2CF9AE}" pid="3" name="MSIP_Label_7b94a7b8-f06c-4dfe-bdcc-9b548fd58c31_SetDate">
    <vt:lpwstr>2020-10-26T14:10:02Z</vt:lpwstr>
  </property>
  <property fmtid="{D5CDD505-2E9C-101B-9397-08002B2CF9AE}" pid="4" name="MSIP_Label_7b94a7b8-f06c-4dfe-bdcc-9b548fd58c31_Method">
    <vt:lpwstr>Privileged</vt:lpwstr>
  </property>
  <property fmtid="{D5CDD505-2E9C-101B-9397-08002B2CF9AE}" pid="5" name="MSIP_Label_7b94a7b8-f06c-4dfe-bdcc-9b548fd58c31_Name">
    <vt:lpwstr>7b94a7b8-f06c-4dfe-bdcc-9b548fd58c31</vt:lpwstr>
  </property>
  <property fmtid="{D5CDD505-2E9C-101B-9397-08002B2CF9AE}" pid="6" name="MSIP_Label_7b94a7b8-f06c-4dfe-bdcc-9b548fd58c31_SiteId">
    <vt:lpwstr>9ce70869-60db-44fd-abe8-d2767077fc8f</vt:lpwstr>
  </property>
  <property fmtid="{D5CDD505-2E9C-101B-9397-08002B2CF9AE}" pid="7" name="MSIP_Label_7b94a7b8-f06c-4dfe-bdcc-9b548fd58c31_ActionId">
    <vt:lpwstr>1b76c225-6660-4895-9d89-0828242aa39a</vt:lpwstr>
  </property>
  <property fmtid="{D5CDD505-2E9C-101B-9397-08002B2CF9AE}" pid="8" name="MSIP_Label_7b94a7b8-f06c-4dfe-bdcc-9b548fd58c31_ContentBits">
    <vt:lpwstr>0</vt:lpwstr>
  </property>
</Properties>
</file>